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26" r:id="rId2"/>
    <p:sldMasterId id="2147483746" r:id="rId3"/>
    <p:sldMasterId id="2147483747" r:id="rId4"/>
    <p:sldMasterId id="2147483761" r:id="rId5"/>
    <p:sldMasterId id="2147483773" r:id="rId6"/>
    <p:sldMasterId id="2147483787" r:id="rId7"/>
    <p:sldMasterId id="2147483801" r:id="rId8"/>
    <p:sldMasterId id="2147483815" r:id="rId9"/>
    <p:sldMasterId id="2147483828" r:id="rId10"/>
    <p:sldMasterId id="2147483839" r:id="rId11"/>
  </p:sldMasterIdLst>
  <p:notesMasterIdLst>
    <p:notesMasterId r:id="rId190"/>
  </p:notesMasterIdLst>
  <p:handoutMasterIdLst>
    <p:handoutMasterId r:id="rId191"/>
  </p:handoutMasterIdLst>
  <p:sldIdLst>
    <p:sldId id="331" r:id="rId12"/>
    <p:sldId id="332" r:id="rId13"/>
    <p:sldId id="684" r:id="rId14"/>
    <p:sldId id="417" r:id="rId15"/>
    <p:sldId id="347" r:id="rId16"/>
    <p:sldId id="349" r:id="rId17"/>
    <p:sldId id="351" r:id="rId18"/>
    <p:sldId id="418" r:id="rId19"/>
    <p:sldId id="333" r:id="rId20"/>
    <p:sldId id="362" r:id="rId21"/>
    <p:sldId id="335" r:id="rId22"/>
    <p:sldId id="336" r:id="rId23"/>
    <p:sldId id="357" r:id="rId24"/>
    <p:sldId id="360" r:id="rId25"/>
    <p:sldId id="363" r:id="rId26"/>
    <p:sldId id="369" r:id="rId27"/>
    <p:sldId id="364" r:id="rId28"/>
    <p:sldId id="342" r:id="rId29"/>
    <p:sldId id="690" r:id="rId30"/>
    <p:sldId id="693" r:id="rId31"/>
    <p:sldId id="697" r:id="rId32"/>
    <p:sldId id="699" r:id="rId33"/>
    <p:sldId id="700" r:id="rId34"/>
    <p:sldId id="701" r:id="rId35"/>
    <p:sldId id="702" r:id="rId36"/>
    <p:sldId id="704" r:id="rId37"/>
    <p:sldId id="275" r:id="rId38"/>
    <p:sldId id="366" r:id="rId39"/>
    <p:sldId id="367" r:id="rId40"/>
    <p:sldId id="257" r:id="rId41"/>
    <p:sldId id="259" r:id="rId42"/>
    <p:sldId id="599" r:id="rId43"/>
    <p:sldId id="600" r:id="rId44"/>
    <p:sldId id="601" r:id="rId45"/>
    <p:sldId id="602" r:id="rId46"/>
    <p:sldId id="371" r:id="rId47"/>
    <p:sldId id="372" r:id="rId48"/>
    <p:sldId id="374" r:id="rId49"/>
    <p:sldId id="373" r:id="rId50"/>
    <p:sldId id="274" r:id="rId51"/>
    <p:sldId id="270" r:id="rId52"/>
    <p:sldId id="603" r:id="rId53"/>
    <p:sldId id="604" r:id="rId54"/>
    <p:sldId id="605" r:id="rId55"/>
    <p:sldId id="606" r:id="rId56"/>
    <p:sldId id="607" r:id="rId57"/>
    <p:sldId id="281" r:id="rId58"/>
    <p:sldId id="282" r:id="rId59"/>
    <p:sldId id="608" r:id="rId60"/>
    <p:sldId id="609" r:id="rId61"/>
    <p:sldId id="610" r:id="rId62"/>
    <p:sldId id="611" r:id="rId63"/>
    <p:sldId id="612" r:id="rId64"/>
    <p:sldId id="286" r:id="rId65"/>
    <p:sldId id="285" r:id="rId66"/>
    <p:sldId id="375" r:id="rId67"/>
    <p:sldId id="420" r:id="rId68"/>
    <p:sldId id="614" r:id="rId69"/>
    <p:sldId id="613" r:id="rId70"/>
    <p:sldId id="537" r:id="rId71"/>
    <p:sldId id="538" r:id="rId72"/>
    <p:sldId id="377" r:id="rId73"/>
    <p:sldId id="292" r:id="rId74"/>
    <p:sldId id="689" r:id="rId75"/>
    <p:sldId id="616" r:id="rId76"/>
    <p:sldId id="688" r:id="rId77"/>
    <p:sldId id="618" r:id="rId78"/>
    <p:sldId id="619" r:id="rId79"/>
    <p:sldId id="620" r:id="rId80"/>
    <p:sldId id="621" r:id="rId81"/>
    <p:sldId id="622" r:id="rId82"/>
    <p:sldId id="623" r:id="rId83"/>
    <p:sldId id="624" r:id="rId84"/>
    <p:sldId id="625" r:id="rId85"/>
    <p:sldId id="626" r:id="rId86"/>
    <p:sldId id="627" r:id="rId87"/>
    <p:sldId id="539" r:id="rId88"/>
    <p:sldId id="540" r:id="rId89"/>
    <p:sldId id="329" r:id="rId90"/>
    <p:sldId id="299" r:id="rId91"/>
    <p:sldId id="521" r:id="rId92"/>
    <p:sldId id="522" r:id="rId93"/>
    <p:sldId id="523" r:id="rId94"/>
    <p:sldId id="524" r:id="rId95"/>
    <p:sldId id="379" r:id="rId96"/>
    <p:sldId id="628" r:id="rId97"/>
    <p:sldId id="629" r:id="rId98"/>
    <p:sldId id="630" r:id="rId99"/>
    <p:sldId id="631" r:id="rId100"/>
    <p:sldId id="385" r:id="rId101"/>
    <p:sldId id="386" r:id="rId102"/>
    <p:sldId id="384" r:id="rId103"/>
    <p:sldId id="320" r:id="rId104"/>
    <p:sldId id="321" r:id="rId105"/>
    <p:sldId id="683" r:id="rId106"/>
    <p:sldId id="389" r:id="rId107"/>
    <p:sldId id="388" r:id="rId108"/>
    <p:sldId id="390" r:id="rId109"/>
    <p:sldId id="391" r:id="rId110"/>
    <p:sldId id="632" r:id="rId111"/>
    <p:sldId id="393" r:id="rId112"/>
    <p:sldId id="678" r:id="rId113"/>
    <p:sldId id="634" r:id="rId114"/>
    <p:sldId id="635" r:id="rId115"/>
    <p:sldId id="636" r:id="rId116"/>
    <p:sldId id="637" r:id="rId117"/>
    <p:sldId id="638" r:id="rId118"/>
    <p:sldId id="639" r:id="rId119"/>
    <p:sldId id="640" r:id="rId120"/>
    <p:sldId id="641" r:id="rId121"/>
    <p:sldId id="642" r:id="rId122"/>
    <p:sldId id="643" r:id="rId123"/>
    <p:sldId id="644" r:id="rId124"/>
    <p:sldId id="394" r:id="rId125"/>
    <p:sldId id="448" r:id="rId126"/>
    <p:sldId id="450" r:id="rId127"/>
    <p:sldId id="451" r:id="rId128"/>
    <p:sldId id="705" r:id="rId129"/>
    <p:sldId id="452" r:id="rId130"/>
    <p:sldId id="534" r:id="rId131"/>
    <p:sldId id="645" r:id="rId132"/>
    <p:sldId id="646" r:id="rId133"/>
    <p:sldId id="454" r:id="rId134"/>
    <p:sldId id="647" r:id="rId135"/>
    <p:sldId id="455" r:id="rId136"/>
    <p:sldId id="456" r:id="rId137"/>
    <p:sldId id="457" r:id="rId138"/>
    <p:sldId id="648" r:id="rId139"/>
    <p:sldId id="649" r:id="rId140"/>
    <p:sldId id="650" r:id="rId141"/>
    <p:sldId id="651" r:id="rId142"/>
    <p:sldId id="652" r:id="rId143"/>
    <p:sldId id="658" r:id="rId144"/>
    <p:sldId id="657" r:id="rId145"/>
    <p:sldId id="654" r:id="rId146"/>
    <p:sldId id="655" r:id="rId147"/>
    <p:sldId id="656" r:id="rId148"/>
    <p:sldId id="570" r:id="rId149"/>
    <p:sldId id="571" r:id="rId150"/>
    <p:sldId id="572" r:id="rId151"/>
    <p:sldId id="573" r:id="rId152"/>
    <p:sldId id="574" r:id="rId153"/>
    <p:sldId id="575" r:id="rId154"/>
    <p:sldId id="659" r:id="rId155"/>
    <p:sldId id="660" r:id="rId156"/>
    <p:sldId id="661" r:id="rId157"/>
    <p:sldId id="662" r:id="rId158"/>
    <p:sldId id="663" r:id="rId159"/>
    <p:sldId id="664" r:id="rId160"/>
    <p:sldId id="665" r:id="rId161"/>
    <p:sldId id="666" r:id="rId162"/>
    <p:sldId id="667" r:id="rId163"/>
    <p:sldId id="668" r:id="rId164"/>
    <p:sldId id="669" r:id="rId165"/>
    <p:sldId id="670" r:id="rId166"/>
    <p:sldId id="706" r:id="rId167"/>
    <p:sldId id="709" r:id="rId168"/>
    <p:sldId id="671" r:id="rId169"/>
    <p:sldId id="672" r:id="rId170"/>
    <p:sldId id="673" r:id="rId171"/>
    <p:sldId id="674" r:id="rId172"/>
    <p:sldId id="590" r:id="rId173"/>
    <p:sldId id="591" r:id="rId174"/>
    <p:sldId id="595" r:id="rId175"/>
    <p:sldId id="675" r:id="rId176"/>
    <p:sldId id="676" r:id="rId177"/>
    <p:sldId id="592" r:id="rId178"/>
    <p:sldId id="593" r:id="rId179"/>
    <p:sldId id="594" r:id="rId180"/>
    <p:sldId id="677" r:id="rId181"/>
    <p:sldId id="399" r:id="rId182"/>
    <p:sldId id="400" r:id="rId183"/>
    <p:sldId id="525" r:id="rId184"/>
    <p:sldId id="526" r:id="rId185"/>
    <p:sldId id="527" r:id="rId186"/>
    <p:sldId id="528" r:id="rId187"/>
    <p:sldId id="710" r:id="rId188"/>
    <p:sldId id="421" r:id="rId1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K. Reddel" initials="HK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646"/>
    <a:srgbClr val="F9B47B"/>
    <a:srgbClr val="F8A968"/>
    <a:srgbClr val="134679"/>
    <a:srgbClr val="F8A662"/>
    <a:srgbClr val="FCD1AE"/>
    <a:srgbClr val="07192B"/>
    <a:srgbClr val="4E6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3405" autoAdjust="0"/>
  </p:normalViewPr>
  <p:slideViewPr>
    <p:cSldViewPr snapToGrid="0" showGuides="1">
      <p:cViewPr varScale="1">
        <p:scale>
          <a:sx n="66" d="100"/>
          <a:sy n="66" d="100"/>
        </p:scale>
        <p:origin x="-1410" y="-102"/>
      </p:cViewPr>
      <p:guideLst>
        <p:guide orient="horz" pos="2898"/>
        <p:guide pos="2424"/>
      </p:guideLst>
    </p:cSldViewPr>
  </p:slideViewPr>
  <p:notesTextViewPr>
    <p:cViewPr>
      <p:scale>
        <a:sx n="1" d="1"/>
        <a:sy n="1" d="1"/>
      </p:scale>
      <p:origin x="0" y="0"/>
    </p:cViewPr>
  </p:notesTextViewPr>
  <p:sorterViewPr>
    <p:cViewPr>
      <p:scale>
        <a:sx n="100" d="100"/>
        <a:sy n="100" d="100"/>
      </p:scale>
      <p:origin x="0" y="38718"/>
    </p:cViewPr>
  </p:sorterViewPr>
  <p:notesViewPr>
    <p:cSldViewPr snapToGrid="0" showGuides="1">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handoutMaster" Target="handoutMasters/handoutMaster1.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commentAuthors" Target="commentAuthors.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presProps" Target="presProps.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theme" Target="theme/theme1.xml"/><Relationship Id="rId190" Type="http://schemas.openxmlformats.org/officeDocument/2006/relationships/notesMaster" Target="notesMasters/notes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tableStyles" Target="tableStyles.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8" Type="http://schemas.openxmlformats.org/officeDocument/2006/relationships/slide" Target="slides/slide7.xml"/><Relationship Id="rId3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BDBAFA-562F-4E0C-A980-45C25B3A521A}" type="datetimeFigureOut">
              <a:rPr lang="en-AU" smtClean="0"/>
              <a:t>19/03/2017</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D7972C-AAA2-489C-9C83-B5C4851BAE2A}" type="slidenum">
              <a:rPr lang="en-AU" smtClean="0"/>
              <a:t>‹#›</a:t>
            </a:fld>
            <a:endParaRPr lang="en-AU"/>
          </a:p>
        </p:txBody>
      </p:sp>
    </p:spTree>
    <p:extLst>
      <p:ext uri="{BB962C8B-B14F-4D97-AF65-F5344CB8AC3E}">
        <p14:creationId xmlns:p14="http://schemas.microsoft.com/office/powerpoint/2010/main" val="3609516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6883E-E729-485B-B87E-6C44A48A66C3}" type="datetimeFigureOut">
              <a:rPr lang="en-AU" smtClean="0"/>
              <a:t>19/03/2017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DAC52-E758-423E-A079-A9CA9FBCD03F}" type="slidenum">
              <a:rPr lang="en-AU" smtClean="0"/>
              <a:t>‹#›</a:t>
            </a:fld>
            <a:endParaRPr lang="en-AU"/>
          </a:p>
        </p:txBody>
      </p:sp>
    </p:spTree>
    <p:extLst>
      <p:ext uri="{BB962C8B-B14F-4D97-AF65-F5344CB8AC3E}">
        <p14:creationId xmlns:p14="http://schemas.microsoft.com/office/powerpoint/2010/main" val="421926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fld id="{E0766D6F-6473-8D4E-90E1-24CC08FCD472}" type="slidenum">
              <a:rPr lang="en-US" sz="1200" b="0">
                <a:solidFill>
                  <a:schemeClr val="tx1"/>
                </a:solidFill>
              </a:rPr>
              <a:pPr/>
              <a:t>38</a:t>
            </a:fld>
            <a:endParaRPr lang="en-US" sz="1200" b="0">
              <a:solidFill>
                <a:schemeClr val="tx1"/>
              </a:solidFill>
            </a:endParaRPr>
          </a:p>
        </p:txBody>
      </p:sp>
      <p:sp>
        <p:nvSpPr>
          <p:cNvPr id="69634" name="Rectangle 2"/>
          <p:cNvSpPr>
            <a:spLocks noGrp="1" noRot="1" noChangeAspect="1" noChangeArrowheads="1" noTextEdit="1"/>
          </p:cNvSpPr>
          <p:nvPr>
            <p:ph type="sldImg"/>
          </p:nvPr>
        </p:nvSpPr>
        <p:spPr>
          <a:xfrm>
            <a:off x="1150938" y="692150"/>
            <a:ext cx="4556125" cy="3416300"/>
          </a:xfrm>
          <a:ln w="12700"/>
        </p:spPr>
      </p:sp>
      <p:sp>
        <p:nvSpPr>
          <p:cNvPr id="69635" name="Rectangle 3"/>
          <p:cNvSpPr>
            <a:spLocks noGrp="1" noChangeArrowheads="1"/>
          </p:cNvSpPr>
          <p:nvPr>
            <p:ph type="body" idx="1"/>
          </p:nvPr>
        </p:nvSpPr>
        <p:spPr>
          <a:xfrm>
            <a:off x="882650" y="4338638"/>
            <a:ext cx="5076825" cy="410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E98B4CD-FEFF-443C-A505-01C9C07AB517}" type="slidenum">
              <a:rPr lang="en-US" altLang="en-US" sz="1200">
                <a:solidFill>
                  <a:srgbClr val="000000"/>
                </a:solidFill>
                <a:ea typeface="ヒラギノ角ゴ ProN W3" charset="-128"/>
                <a:sym typeface="Arial" pitchFamily="34" charset="0"/>
              </a:rPr>
              <a:pPr eaLnBrk="1" hangingPunct="1"/>
              <a:t>65</a:t>
            </a:fld>
            <a:endParaRPr lang="en-US" altLang="en-US" sz="1200">
              <a:solidFill>
                <a:srgbClr val="000000"/>
              </a:solidFill>
              <a:ea typeface="ヒラギノ角ゴ ProN W3" charset="-128"/>
              <a:sym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CD298BC-2C8A-4F19-8581-D851BE8E62CE}" type="slidenum">
              <a:rPr lang="en-AU" altLang="en-US" sz="1200">
                <a:latin typeface="Calibri" pitchFamily="34" charset="0"/>
              </a:rPr>
              <a:pPr eaLnBrk="1" hangingPunct="1"/>
              <a:t>124</a:t>
            </a:fld>
            <a:endParaRPr lang="en-AU"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2017</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sz="1800"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p>
        </p:txBody>
      </p:sp>
    </p:spTree>
    <p:extLst>
      <p:ext uri="{BB962C8B-B14F-4D97-AF65-F5344CB8AC3E}">
        <p14:creationId xmlns:p14="http://schemas.microsoft.com/office/powerpoint/2010/main" val="30669378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219925940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8829753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19/03/2017</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33936603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19/03/2017</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873657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3471274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1566475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19/03/2017</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5242883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600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6321457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preferRelativeResize="0">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6480000" cy="936000"/>
          </a:xfr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1" name="Picture 10"/>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6596909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24699319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95899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1057302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2604035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685287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34454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7268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435037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678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40766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2935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7080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3099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91461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15632986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Prevention 2014</a:t>
            </a: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295264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569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1F7D60A-51E0-4990-A6B5-8659FAD1E77E}"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B315E0C-EB2C-4DDA-98FC-2CA8A7C086E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328156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6642698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026B130-49EB-452D-BB73-CAD25FE53402}"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7E667D4-D90F-4601-A628-28D7B0590E1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3634758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C834639-7F67-43A3-A266-330C94FF1B03}"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B327612-2A87-402A-92F8-F921DC130266}"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3334287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E35F6FE-BF6C-433E-AFEC-5D9AAD571D10}"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B513D21-B91C-47D1-90F4-01C76B551078}"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601760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25CCC4E-7E41-4DD4-BF17-89D91825FE74}"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2763ECB-C8E5-4087-B28E-C7129E928741}"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4276159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D2D68108-2496-4DEF-BF83-3B4C197227EA}"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012DEE2-34B3-422B-9C0B-0F61D192C849}"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2432367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724045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19/03/2017</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1894619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02291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3525557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079504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37308955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4187427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0847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97248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24249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7791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43210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3800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02143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74376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11181126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3589045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19/03/2017</a:t>
            </a:fld>
            <a:endParaRPr lang="en-AU" alt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Tree>
    <p:extLst>
      <p:ext uri="{BB962C8B-B14F-4D97-AF65-F5344CB8AC3E}">
        <p14:creationId xmlns:p14="http://schemas.microsoft.com/office/powerpoint/2010/main" val="3393163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0427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292697147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033228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807474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4210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21050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18168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67994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3609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407516005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92811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54966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44264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15236039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31038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567886"/>
          </a:xfrm>
          <a:prstGeom prst="rect">
            <a:avLst/>
          </a:prstGeom>
        </p:spPr>
        <p:txBody>
          <a:bodyPr>
            <a:normAutofit/>
          </a:bodyPr>
          <a:lstStyle>
            <a:lvl1pPr marL="342900" indent="-342900">
              <a:buClr>
                <a:srgbClr val="F79646"/>
              </a:buClr>
              <a:buSzPct val="8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1800">
                <a:solidFill>
                  <a:srgbClr val="134679"/>
                </a:solidFill>
                <a:latin typeface="Arial" panose="020B0604020202020204" pitchFamily="34" charset="0"/>
                <a:cs typeface="Arial" panose="020B0604020202020204" pitchFamily="34" charset="0"/>
              </a:defRPr>
            </a:lvl2pPr>
            <a:lvl3pPr>
              <a:buClr>
                <a:srgbClr val="F79646"/>
              </a:buClr>
              <a:defRPr sz="1600">
                <a:solidFill>
                  <a:srgbClr val="134679"/>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ct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415423363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0085778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9207384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92698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8757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9721473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67324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26063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68555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8276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35775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84187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5272112"/>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dirty="0" smtClean="0">
                <a:solidFill>
                  <a:srgbClr val="134679"/>
                </a:solidFill>
                <a:latin typeface="Arial" charset="0"/>
                <a:cs typeface="Arial" charset="0"/>
                <a:sym typeface="Arial" charset="0"/>
              </a:rPr>
              <a:t>Prevention</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3463328"/>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286772902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0893492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86324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74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t>19/03/2017</a:t>
            </a:fld>
            <a:endParaRPr lang="en-AU"/>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t>‹#›</a:t>
            </a:fld>
            <a:endParaRPr lang="en-AU"/>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236563745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1508205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19/03/2017</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366979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19/03/2017</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433673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064648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42195407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19/03/2017</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3439574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14023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117308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2929902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19/03/2017</a:t>
            </a:fld>
            <a:endParaRPr lang="en-AU" altLang="en-US"/>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Tree>
    <p:extLst>
      <p:ext uri="{BB962C8B-B14F-4D97-AF65-F5344CB8AC3E}">
        <p14:creationId xmlns:p14="http://schemas.microsoft.com/office/powerpoint/2010/main" val="1845917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spcBef>
                <a:spcPts val="700"/>
              </a:spcBef>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1915420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solidFill>
                  <a:prstClr val="black"/>
                </a:solidFill>
              </a:rPr>
              <a:pPr/>
              <a:t>19/03/2017</a:t>
            </a:fld>
            <a:endParaRPr lang="en-AU" altLang="en-US">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66900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solidFill>
                  <a:prstClr val="black"/>
                </a:solidFill>
              </a:rPr>
              <a:pPr/>
              <a:t>19/03/2017</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778980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hangingPunct="1">
              <a:spcBef>
                <a:spcPts val="663"/>
              </a:spcBef>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E35F6FE-BF6C-433E-AFEC-5D9AAD571D10}"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B513D21-B91C-47D1-90F4-01C76B551078}"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8487247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5CCC4E-7E41-4DD4-BF17-89D91825FE74}" type="datetime1">
              <a:rPr lang="en-AU" altLang="en-US">
                <a:solidFill>
                  <a:prstClr val="black"/>
                </a:solidFill>
              </a:rPr>
              <a:pPr/>
              <a:t>19/03/2017</a:t>
            </a:fld>
            <a:endParaRPr lang="en-AU" altLang="en-US">
              <a:solidFill>
                <a:prstClr val="black"/>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763ECB-C8E5-4087-B28E-C7129E928741}"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1265342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D68108-2496-4DEF-BF83-3B4C197227EA}" type="datetime1">
              <a:rPr lang="en-AU" altLang="en-US">
                <a:solidFill>
                  <a:prstClr val="black"/>
                </a:solidFill>
              </a:rPr>
              <a:pPr/>
              <a:t>19/03/2017</a:t>
            </a:fld>
            <a:endParaRPr lang="en-AU" altLang="en-US">
              <a:solidFill>
                <a:prstClr val="black"/>
              </a:solidFill>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012DEE2-34B3-422B-9C0B-0F61D192C849}"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827111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00500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18314791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50560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663"/>
              </a:spcBef>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a:t>
            </a:r>
            <a:r>
              <a:rPr lang="en-US" altLang="en-US" sz="2500" smtClean="0">
                <a:solidFill>
                  <a:srgbClr val="134679"/>
                </a:solidFill>
                <a:cs typeface="Arial" pitchFamily="34" charset="0"/>
                <a:sym typeface="Arial" pitchFamily="34" charset="0"/>
              </a:rPr>
              <a:t>Prevention</a:t>
            </a:r>
            <a:endParaRPr lang="en-US" altLang="en-US" sz="2500">
              <a:solidFill>
                <a:srgbClr val="134679"/>
              </a:solidFill>
              <a:cs typeface="Arial" pitchFamily="34" charset="0"/>
              <a:sym typeface="Arial" pitchFamily="34" charset="0"/>
            </a:endParaRP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32479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5157860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65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10.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1.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6.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974482"/>
      </p:ext>
    </p:extLst>
  </p:cSld>
  <p:clrMap bg1="lt1" tx1="dk1" bg2="lt2" tx2="dk2" accent1="accent1" accent2="accent2" accent3="accent3" accent4="accent4" accent5="accent5" accent6="accent6" hlink="hlink" folHlink="folHlink"/>
  <p:sldLayoutIdLst>
    <p:sldLayoutId id="2147483718" r:id="rId1"/>
    <p:sldLayoutId id="2147483721" r:id="rId2"/>
    <p:sldLayoutId id="2147483719" r:id="rId3"/>
    <p:sldLayoutId id="2147483720" r:id="rId4"/>
    <p:sldLayoutId id="2147483722" r:id="rId5"/>
    <p:sldLayoutId id="2147483723" r:id="rId6"/>
    <p:sldLayoutId id="2147483724" r:id="rId7"/>
    <p:sldLayoutId id="2147483725" r:id="rId8"/>
    <p:sldLayoutId id="214748377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3425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2449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392583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2" r:id="rId3"/>
    <p:sldLayoutId id="2147483734"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03163"/>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6963528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88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911148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82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0629859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53804-EED5-4ABA-A7B2-EF2D5F7C27F9}" type="datetimeFigureOut">
              <a:rPr lang="en-AU" smtClean="0">
                <a:solidFill>
                  <a:prstClr val="black">
                    <a:tint val="75000"/>
                  </a:prstClr>
                </a:solidFill>
              </a:rPr>
              <a:pPr/>
              <a:t>19/03/2017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FF59-4B1F-460F-A66D-7637392BBC2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0016537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6861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eaLnBrk="1" fontAlgn="base" hangingPunct="1">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www.ginasthma.org/" TargetMode="Externa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0.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8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1523999" y="644019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0" y="946137"/>
            <a:ext cx="9143999" cy="2357691"/>
          </a:xfrm>
        </p:spPr>
        <p:txBody>
          <a:bodyPr>
            <a:normAutofit/>
          </a:bodyPr>
          <a:lstStyle/>
          <a:p>
            <a:r>
              <a:rPr lang="en-US" dirty="0" smtClean="0"/>
              <a:t>Global Initiative for Asthma (GINA)</a:t>
            </a:r>
            <a:br>
              <a:rPr lang="en-US" dirty="0" smtClean="0"/>
            </a:br>
            <a:r>
              <a:rPr lang="en-US" dirty="0"/>
              <a:t>T</a:t>
            </a:r>
            <a:r>
              <a:rPr lang="en-US" dirty="0" smtClean="0"/>
              <a:t>eaching slide set</a:t>
            </a:r>
            <a:r>
              <a:rPr lang="en-US" sz="3600"/>
              <a:t/>
            </a:r>
            <a:br>
              <a:rPr lang="en-US" sz="3600"/>
            </a:br>
            <a:r>
              <a:rPr lang="en-US" smtClean="0"/>
              <a:t>2017 </a:t>
            </a:r>
            <a:r>
              <a:rPr lang="en-US" dirty="0" smtClean="0"/>
              <a:t>update</a:t>
            </a:r>
            <a:endParaRPr lang="en-AU" dirty="0"/>
          </a:p>
        </p:txBody>
      </p:sp>
      <p:sp>
        <p:nvSpPr>
          <p:cNvPr id="3" name="Subtitle 2"/>
          <p:cNvSpPr>
            <a:spLocks noGrp="1"/>
          </p:cNvSpPr>
          <p:nvPr>
            <p:ph type="subTitle" idx="4294967295"/>
          </p:nvPr>
        </p:nvSpPr>
        <p:spPr>
          <a:xfrm>
            <a:off x="769242" y="4899025"/>
            <a:ext cx="7594600" cy="1087438"/>
          </a:xfrm>
          <a:prstGeom prst="rect">
            <a:avLst/>
          </a:prstGeom>
        </p:spPr>
        <p:txBody>
          <a:bodyPr>
            <a:noAutofit/>
          </a:bodyPr>
          <a:lstStyle/>
          <a:p>
            <a:pPr marL="0" indent="0">
              <a:buNone/>
            </a:pPr>
            <a:r>
              <a:rPr lang="en-US" sz="2000" dirty="0">
                <a:solidFill>
                  <a:srgbClr val="134679"/>
                </a:solidFill>
              </a:rPr>
              <a:t>This slide set is restricted for academic and educational purposes only.  Use of the slide set, or of individual slides, for commercial or promotional purposes requires approval from </a:t>
            </a:r>
            <a:r>
              <a:rPr lang="en-US" sz="2000" dirty="0" smtClean="0">
                <a:solidFill>
                  <a:srgbClr val="134679"/>
                </a:solidFill>
              </a:rPr>
              <a:t>GINA    </a:t>
            </a:r>
            <a:endParaRPr lang="en-US" sz="2000" dirty="0">
              <a:solidFill>
                <a:srgbClr val="134679"/>
              </a:solidFill>
            </a:endParaRPr>
          </a:p>
          <a:p>
            <a:endParaRPr lang="en-AU" sz="2000" dirty="0">
              <a:solidFill>
                <a:srgbClr val="134679"/>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17" y="3143929"/>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37528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GINA structure</a:t>
            </a:r>
            <a:endParaRPr lang="en-AU" dirty="0"/>
          </a:p>
        </p:txBody>
      </p:sp>
      <p:sp>
        <p:nvSpPr>
          <p:cNvPr id="25" name="Rounded Rectangle 24"/>
          <p:cNvSpPr/>
          <p:nvPr/>
        </p:nvSpPr>
        <p:spPr>
          <a:xfrm>
            <a:off x="2643439" y="1369768"/>
            <a:ext cx="378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t>Board of Directors</a:t>
            </a:r>
          </a:p>
          <a:p>
            <a:pPr algn="ctr"/>
            <a:r>
              <a:rPr lang="en-AU" dirty="0" smtClean="0"/>
              <a:t>Chair</a:t>
            </a:r>
            <a:r>
              <a:rPr lang="en-AU" smtClean="0"/>
              <a:t>: Søren Pedersen, </a:t>
            </a:r>
            <a:r>
              <a:rPr lang="en-AU" dirty="0" smtClean="0"/>
              <a:t>MD</a:t>
            </a:r>
            <a:endParaRPr lang="en-AU" dirty="0"/>
          </a:p>
        </p:txBody>
      </p:sp>
      <p:sp>
        <p:nvSpPr>
          <p:cNvPr id="26" name="Rounded Rectangle 25"/>
          <p:cNvSpPr/>
          <p:nvPr/>
        </p:nvSpPr>
        <p:spPr>
          <a:xfrm>
            <a:off x="278969" y="3162405"/>
            <a:ext cx="396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smtClean="0"/>
              <a:t>Dissemination &amp; Implementation Committee</a:t>
            </a:r>
          </a:p>
          <a:p>
            <a:pPr algn="ctr"/>
            <a:r>
              <a:rPr lang="en-AU" dirty="0" smtClean="0"/>
              <a:t>Chair: L-P Boulet, MD </a:t>
            </a:r>
            <a:endParaRPr lang="en-AU" dirty="0"/>
          </a:p>
        </p:txBody>
      </p:sp>
      <p:sp>
        <p:nvSpPr>
          <p:cNvPr id="27" name="Rounded Rectangle 26"/>
          <p:cNvSpPr/>
          <p:nvPr/>
        </p:nvSpPr>
        <p:spPr>
          <a:xfrm>
            <a:off x="4959458" y="3162404"/>
            <a:ext cx="396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smtClean="0"/>
              <a:t>Science Committee</a:t>
            </a:r>
          </a:p>
          <a:p>
            <a:pPr algn="ctr"/>
            <a:r>
              <a:rPr lang="en-AU" dirty="0" smtClean="0"/>
              <a:t>Chair: Helen Reddel, MBBS PhD</a:t>
            </a:r>
            <a:endParaRPr lang="en-AU" dirty="0"/>
          </a:p>
        </p:txBody>
      </p:sp>
      <p:cxnSp>
        <p:nvCxnSpPr>
          <p:cNvPr id="35" name="Elbow Connector 34"/>
          <p:cNvCxnSpPr>
            <a:stCxn id="25" idx="2"/>
            <a:endCxn id="26" idx="0"/>
          </p:cNvCxnSpPr>
          <p:nvPr/>
        </p:nvCxnSpPr>
        <p:spPr>
          <a:xfrm rot="5400000">
            <a:off x="3039886" y="1668851"/>
            <a:ext cx="712637" cy="2274470"/>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5" idx="2"/>
            <a:endCxn id="27" idx="0"/>
          </p:cNvCxnSpPr>
          <p:nvPr/>
        </p:nvCxnSpPr>
        <p:spPr>
          <a:xfrm rot="16200000" flipH="1">
            <a:off x="5380130" y="1603076"/>
            <a:ext cx="712636" cy="2406019"/>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643439" y="4931794"/>
            <a:ext cx="3780000" cy="1080000"/>
          </a:xfrm>
          <a:prstGeom prst="roundRect">
            <a:avLst/>
          </a:prstGeom>
          <a:solidFill>
            <a:srgbClr val="134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t>GINA ASSEMBLY</a:t>
            </a:r>
          </a:p>
        </p:txBody>
      </p:sp>
      <p:cxnSp>
        <p:nvCxnSpPr>
          <p:cNvPr id="9" name="Elbow Connector 8"/>
          <p:cNvCxnSpPr>
            <a:stCxn id="8" idx="0"/>
            <a:endCxn id="26" idx="2"/>
          </p:cNvCxnSpPr>
          <p:nvPr/>
        </p:nvCxnSpPr>
        <p:spPr>
          <a:xfrm rot="16200000" flipV="1">
            <a:off x="3051510" y="3449865"/>
            <a:ext cx="689389" cy="2274470"/>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8" idx="0"/>
            <a:endCxn id="27" idx="2"/>
          </p:cNvCxnSpPr>
          <p:nvPr/>
        </p:nvCxnSpPr>
        <p:spPr>
          <a:xfrm rot="5400000" flipH="1" flipV="1">
            <a:off x="5391753" y="3384090"/>
            <a:ext cx="689390" cy="2406019"/>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0357843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descr="SLIDE 91_92.jpg"/>
          <p:cNvPicPr>
            <a:picLocks noChangeAspect="1"/>
          </p:cNvPicPr>
          <p:nvPr/>
        </p:nvPicPr>
        <p:blipFill>
          <a:blip r:embed="rId2" cstate="print">
            <a:extLst>
              <a:ext uri="{28A0092B-C50C-407E-A947-70E740481C1C}">
                <a14:useLocalDpi xmlns:a14="http://schemas.microsoft.com/office/drawing/2010/main" val="0"/>
              </a:ext>
            </a:extLst>
          </a:blip>
          <a:srcRect l="6467" r="763"/>
          <a:stretch>
            <a:fillRect/>
          </a:stretch>
        </p:blipFill>
        <p:spPr bwMode="auto">
          <a:xfrm>
            <a:off x="427038" y="1557338"/>
            <a:ext cx="8785225"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Written asthma action plans</a:t>
            </a:r>
          </a:p>
        </p:txBody>
      </p:sp>
      <p:sp>
        <p:nvSpPr>
          <p:cNvPr id="109573" name="Rectangle 7"/>
          <p:cNvSpPr>
            <a:spLocks/>
          </p:cNvSpPr>
          <p:nvPr/>
        </p:nvSpPr>
        <p:spPr bwMode="auto">
          <a:xfrm>
            <a:off x="160338" y="6667500"/>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4-2 (1/2)</a:t>
            </a:r>
          </a:p>
        </p:txBody>
      </p:sp>
      <p:sp>
        <p:nvSpPr>
          <p:cNvPr id="109575" name="Rectangle 12"/>
          <p:cNvSpPr>
            <a:spLocks/>
          </p:cNvSpPr>
          <p:nvPr/>
        </p:nvSpPr>
        <p:spPr bwMode="auto">
          <a:xfrm>
            <a:off x="419100" y="2019300"/>
            <a:ext cx="46688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30000"/>
              </a:lnSpc>
              <a:spcBef>
                <a:spcPts val="1125"/>
              </a:spcBef>
              <a:spcAft>
                <a:spcPts val="1200"/>
              </a:spcAft>
            </a:pPr>
            <a:r>
              <a:rPr lang="en-US" altLang="en-US" sz="1400" b="1">
                <a:sym typeface="Arial Bold" charset="0"/>
              </a:rPr>
              <a:t>Effective asthma self-management education requires:</a:t>
            </a:r>
          </a:p>
          <a:p>
            <a:pPr eaLnBrk="1" hangingPunct="1">
              <a:spcBef>
                <a:spcPts val="525"/>
              </a:spcBef>
              <a:spcAft>
                <a:spcPts val="100"/>
              </a:spcAft>
            </a:pPr>
            <a:r>
              <a:rPr lang="en-US" altLang="en-US" sz="1400"/>
              <a:t>• Self-monitoring of symptoms and/or lung function</a:t>
            </a:r>
          </a:p>
          <a:p>
            <a:pPr eaLnBrk="1" hangingPunct="1">
              <a:spcBef>
                <a:spcPts val="525"/>
              </a:spcBef>
              <a:spcAft>
                <a:spcPts val="100"/>
              </a:spcAft>
            </a:pPr>
            <a:r>
              <a:rPr lang="en-US" altLang="en-US" sz="1400"/>
              <a:t>• Written asthma action plan</a:t>
            </a:r>
          </a:p>
          <a:p>
            <a:pPr eaLnBrk="1" hangingPunct="1">
              <a:spcBef>
                <a:spcPts val="525"/>
              </a:spcBef>
              <a:spcAft>
                <a:spcPts val="100"/>
              </a:spcAft>
            </a:pPr>
            <a:r>
              <a:rPr lang="en-US" altLang="en-US" sz="1400"/>
              <a:t>• Regular medical review</a:t>
            </a:r>
          </a:p>
        </p:txBody>
      </p:sp>
      <p:sp>
        <p:nvSpPr>
          <p:cNvPr id="109576" name="Rectangle 13"/>
          <p:cNvSpPr>
            <a:spLocks/>
          </p:cNvSpPr>
          <p:nvPr/>
        </p:nvSpPr>
        <p:spPr bwMode="auto">
          <a:xfrm>
            <a:off x="6924111" y="2463800"/>
            <a:ext cx="1535677" cy="23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125"/>
              </a:spcBef>
            </a:pPr>
            <a:r>
              <a:rPr lang="en-US" altLang="en-US" sz="1400" b="1">
                <a:sym typeface="Arial Bold" charset="0"/>
              </a:rPr>
              <a:t>If PEF or FEV</a:t>
            </a:r>
            <a:r>
              <a:rPr lang="en-US" altLang="en-US" sz="1400" b="1" baseline="1000">
                <a:sym typeface="Arial Bold" charset="0"/>
              </a:rPr>
              <a:t>1</a:t>
            </a:r>
            <a:r>
              <a:rPr lang="en-US" altLang="en-US" sz="1400" b="1">
                <a:sym typeface="Arial Bold" charset="0"/>
              </a:rPr>
              <a:t> </a:t>
            </a:r>
            <a:br>
              <a:rPr lang="en-US" altLang="en-US" sz="1400" b="1">
                <a:sym typeface="Arial Bold" charset="0"/>
              </a:rPr>
            </a:br>
            <a:r>
              <a:rPr lang="en-US" altLang="en-US" sz="1400" b="1">
                <a:sym typeface="Arial Bold" charset="0"/>
              </a:rPr>
              <a:t>&lt;60% best, or not </a:t>
            </a:r>
            <a:br>
              <a:rPr lang="en-US" altLang="en-US" sz="1400" b="1">
                <a:sym typeface="Arial Bold" charset="0"/>
              </a:rPr>
            </a:br>
            <a:r>
              <a:rPr lang="en-US" altLang="en-US" sz="1400" b="1">
                <a:sym typeface="Arial Bold" charset="0"/>
              </a:rPr>
              <a:t>improving after </a:t>
            </a:r>
            <a:br>
              <a:rPr lang="en-US" altLang="en-US" sz="1400" b="1">
                <a:sym typeface="Arial Bold" charset="0"/>
              </a:rPr>
            </a:br>
            <a:r>
              <a:rPr lang="en-US" altLang="en-US" sz="1400" b="1">
                <a:sym typeface="Arial Bold" charset="0"/>
              </a:rPr>
              <a:t>48 hours</a:t>
            </a:r>
            <a:endParaRPr lang="en-US" altLang="en-US" sz="1400" b="1"/>
          </a:p>
          <a:p>
            <a:pPr algn="r" eaLnBrk="1" hangingPunct="1">
              <a:lnSpc>
                <a:spcPct val="90000"/>
              </a:lnSpc>
              <a:spcBef>
                <a:spcPts val="1100"/>
              </a:spcBef>
            </a:pPr>
            <a:r>
              <a:rPr lang="en-US" altLang="en-US" sz="1300"/>
              <a:t>Continue reliever</a:t>
            </a:r>
          </a:p>
          <a:p>
            <a:pPr algn="r" eaLnBrk="1" hangingPunct="1">
              <a:lnSpc>
                <a:spcPct val="90000"/>
              </a:lnSpc>
              <a:spcBef>
                <a:spcPts val="1100"/>
              </a:spcBef>
            </a:pPr>
            <a:r>
              <a:rPr lang="en-US" altLang="en-US" sz="1300"/>
              <a:t>Continue controller</a:t>
            </a:r>
          </a:p>
          <a:p>
            <a:pPr algn="r" eaLnBrk="1" hangingPunct="1">
              <a:lnSpc>
                <a:spcPct val="90000"/>
              </a:lnSpc>
              <a:spcBef>
                <a:spcPts val="1100"/>
              </a:spcBef>
            </a:pPr>
            <a:r>
              <a:rPr lang="en-US" altLang="en-US" sz="1300"/>
              <a:t>Add prednisolone</a:t>
            </a:r>
            <a:br>
              <a:rPr lang="en-US" altLang="en-US" sz="1300"/>
            </a:br>
            <a:r>
              <a:rPr lang="en-US" altLang="en-US" sz="1300"/>
              <a:t>40–50 mg/day</a:t>
            </a:r>
          </a:p>
          <a:p>
            <a:pPr algn="r" eaLnBrk="1" hangingPunct="1">
              <a:lnSpc>
                <a:spcPct val="90000"/>
              </a:lnSpc>
              <a:spcBef>
                <a:spcPts val="1100"/>
              </a:spcBef>
            </a:pPr>
            <a:r>
              <a:rPr lang="en-US" altLang="en-US" sz="1300"/>
              <a:t>Contact doctor</a:t>
            </a:r>
          </a:p>
        </p:txBody>
      </p:sp>
      <p:sp>
        <p:nvSpPr>
          <p:cNvPr id="109577" name="Rectangle 14"/>
          <p:cNvSpPr>
            <a:spLocks/>
          </p:cNvSpPr>
          <p:nvPr/>
        </p:nvSpPr>
        <p:spPr bwMode="auto">
          <a:xfrm>
            <a:off x="4468813" y="3435350"/>
            <a:ext cx="139858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500"/>
              </a:spcBef>
            </a:pPr>
            <a:r>
              <a:rPr lang="en-US" altLang="en-US" sz="1400" b="1">
                <a:sym typeface="Arial Bold" charset="0"/>
              </a:rPr>
              <a:t>All patients</a:t>
            </a:r>
            <a:endParaRPr lang="en-US" altLang="en-US" sz="1400" b="1"/>
          </a:p>
          <a:p>
            <a:pPr algn="r" eaLnBrk="1" hangingPunct="1">
              <a:lnSpc>
                <a:spcPct val="90000"/>
              </a:lnSpc>
              <a:spcBef>
                <a:spcPts val="1100"/>
              </a:spcBef>
            </a:pPr>
            <a:r>
              <a:rPr lang="en-US" altLang="en-US" sz="1300"/>
              <a:t>Increase reliever</a:t>
            </a:r>
          </a:p>
          <a:p>
            <a:pPr algn="r" eaLnBrk="1" hangingPunct="1">
              <a:lnSpc>
                <a:spcPct val="90000"/>
              </a:lnSpc>
              <a:spcBef>
                <a:spcPts val="1100"/>
              </a:spcBef>
            </a:pPr>
            <a:r>
              <a:rPr lang="en-US" altLang="en-US" sz="1300"/>
              <a:t>Early increase in </a:t>
            </a:r>
            <a:br>
              <a:rPr lang="en-US" altLang="en-US" sz="1300"/>
            </a:br>
            <a:r>
              <a:rPr lang="en-US" altLang="en-US" sz="1300"/>
              <a:t>controller as below</a:t>
            </a:r>
          </a:p>
          <a:p>
            <a:pPr algn="r" eaLnBrk="1" hangingPunct="1">
              <a:lnSpc>
                <a:spcPct val="90000"/>
              </a:lnSpc>
              <a:spcBef>
                <a:spcPts val="1100"/>
              </a:spcBef>
            </a:pPr>
            <a:r>
              <a:rPr lang="en-US" altLang="en-US" sz="1300"/>
              <a:t>Review response</a:t>
            </a:r>
          </a:p>
        </p:txBody>
      </p:sp>
      <p:sp>
        <p:nvSpPr>
          <p:cNvPr id="109578" name="Rectangle 15"/>
          <p:cNvSpPr>
            <a:spLocks/>
          </p:cNvSpPr>
          <p:nvPr/>
        </p:nvSpPr>
        <p:spPr bwMode="auto">
          <a:xfrm>
            <a:off x="584200" y="5130800"/>
            <a:ext cx="136999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1400">
                <a:solidFill>
                  <a:srgbClr val="134679"/>
                </a:solidFill>
              </a:rPr>
              <a:t>EARLY OR MILD</a:t>
            </a:r>
          </a:p>
        </p:txBody>
      </p:sp>
      <p:sp>
        <p:nvSpPr>
          <p:cNvPr id="109579" name="Rectangle 16"/>
          <p:cNvSpPr>
            <a:spLocks/>
          </p:cNvSpPr>
          <p:nvPr/>
        </p:nvSpPr>
        <p:spPr bwMode="auto">
          <a:xfrm>
            <a:off x="7048500" y="5130800"/>
            <a:ext cx="1535164" cy="23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1400">
                <a:solidFill>
                  <a:srgbClr val="134679"/>
                </a:solidFill>
              </a:rPr>
              <a:t>LATE OR SEVERE</a:t>
            </a:r>
          </a:p>
        </p:txBody>
      </p:sp>
    </p:spTree>
    <p:extLst>
      <p:ext uri="{BB962C8B-B14F-4D97-AF65-F5344CB8AC3E}">
        <p14:creationId xmlns:p14="http://schemas.microsoft.com/office/powerpoint/2010/main" val="1099613098"/>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Increase inhaled reliever</a:t>
            </a:r>
          </a:p>
          <a:p>
            <a:pPr lvl="1"/>
            <a:r>
              <a:rPr lang="en-AU" dirty="0" smtClean="0"/>
              <a:t>Increase frequency as needed</a:t>
            </a:r>
          </a:p>
          <a:p>
            <a:pPr lvl="1"/>
            <a:r>
              <a:rPr lang="en-AU" dirty="0" smtClean="0"/>
              <a:t>Adding spacer for </a:t>
            </a:r>
            <a:r>
              <a:rPr lang="en-AU" dirty="0" err="1" smtClean="0"/>
              <a:t>pMDI</a:t>
            </a:r>
            <a:r>
              <a:rPr lang="en-AU" dirty="0" smtClean="0"/>
              <a:t> may be helpful</a:t>
            </a:r>
          </a:p>
          <a:p>
            <a:r>
              <a:rPr lang="en-AU" dirty="0" smtClean="0"/>
              <a:t>Early and rapid increase in inhaled controller</a:t>
            </a:r>
          </a:p>
          <a:p>
            <a:pPr lvl="1"/>
            <a:r>
              <a:rPr lang="en-AU" dirty="0" smtClean="0"/>
              <a:t>Up to maximum ICS of 2000mcg BDP/day or equivalent</a:t>
            </a:r>
          </a:p>
          <a:p>
            <a:pPr lvl="1"/>
            <a:r>
              <a:rPr lang="en-AU" dirty="0" smtClean="0"/>
              <a:t>Options depend on usual controller medication and type of LABA</a:t>
            </a:r>
          </a:p>
          <a:p>
            <a:pPr lvl="1"/>
            <a:r>
              <a:rPr lang="en-AU" dirty="0" smtClean="0"/>
              <a:t>See </a:t>
            </a:r>
            <a:r>
              <a:rPr lang="en-AU" smtClean="0"/>
              <a:t>GINA 2017 </a:t>
            </a:r>
            <a:r>
              <a:rPr lang="en-AU" dirty="0" smtClean="0"/>
              <a:t>report Box 4-2 for details</a:t>
            </a:r>
          </a:p>
          <a:p>
            <a:r>
              <a:rPr lang="en-AU" dirty="0" smtClean="0"/>
              <a:t>Add oral corticosteroids if needed</a:t>
            </a:r>
          </a:p>
          <a:p>
            <a:pPr lvl="1"/>
            <a:r>
              <a:rPr lang="en-AU" dirty="0" smtClean="0"/>
              <a:t>Adults: prednisolone 1mg/kg/day up to 50mg, usually 5-7 days</a:t>
            </a:r>
          </a:p>
          <a:p>
            <a:pPr lvl="1"/>
            <a:r>
              <a:rPr lang="en-AU" dirty="0" smtClean="0"/>
              <a:t>Children: 1-2mg/kg/day up to 40mg, usually 3-5 days</a:t>
            </a:r>
          </a:p>
          <a:p>
            <a:pPr lvl="1"/>
            <a:r>
              <a:rPr lang="en-AU" dirty="0" smtClean="0"/>
              <a:t>Morning dosing preferred to reduce side-effects</a:t>
            </a:r>
          </a:p>
          <a:p>
            <a:pPr lvl="1"/>
            <a:r>
              <a:rPr lang="en-AU" dirty="0" smtClean="0"/>
              <a:t>Tapering not needed if taken for less than </a:t>
            </a:r>
            <a:r>
              <a:rPr lang="en-AU" smtClean="0"/>
              <a:t>2 weeks</a:t>
            </a:r>
          </a:p>
          <a:p>
            <a:pPr lvl="1"/>
            <a:r>
              <a:rPr lang="en-AU" smtClean="0"/>
              <a:t>Remember </a:t>
            </a:r>
            <a:r>
              <a:rPr lang="en-AU"/>
              <a:t>to advise patients about common side-effects (sleep disturbance, increased appetite, reflux, mood changes</a:t>
            </a:r>
            <a:r>
              <a:rPr lang="en-AU" smtClean="0"/>
              <a:t>)</a:t>
            </a:r>
            <a:endParaRPr lang="en-AU"/>
          </a:p>
          <a:p>
            <a:pPr lvl="1"/>
            <a:endParaRPr lang="en-AU" dirty="0" smtClean="0"/>
          </a:p>
          <a:p>
            <a:endParaRPr lang="en-AU" dirty="0"/>
          </a:p>
        </p:txBody>
      </p:sp>
      <p:sp>
        <p:nvSpPr>
          <p:cNvPr id="2" name="Title 1"/>
          <p:cNvSpPr>
            <a:spLocks noGrp="1"/>
          </p:cNvSpPr>
          <p:nvPr>
            <p:ph type="title"/>
          </p:nvPr>
        </p:nvSpPr>
        <p:spPr/>
        <p:txBody>
          <a:bodyPr/>
          <a:lstStyle/>
          <a:p>
            <a:r>
              <a:rPr lang="en-AU" dirty="0" smtClean="0"/>
              <a:t>Written asthma action plans – medication options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4-2 (2/2)</a:t>
            </a:r>
            <a:endParaRPr lang="en-AU" sz="1200" i="1" dirty="0">
              <a:solidFill>
                <a:schemeClr val="bg1"/>
              </a:solidFill>
            </a:endParaRPr>
          </a:p>
        </p:txBody>
      </p:sp>
      <p:grpSp>
        <p:nvGrpSpPr>
          <p:cNvPr id="5" name="Group 10"/>
          <p:cNvGrpSpPr>
            <a:grpSpLocks/>
          </p:cNvGrpSpPr>
          <p:nvPr/>
        </p:nvGrpSpPr>
        <p:grpSpPr bwMode="auto">
          <a:xfrm>
            <a:off x="7609564" y="4819195"/>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52557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5266"/>
            <a:ext cx="8686800" cy="5418566"/>
          </a:xfrm>
        </p:spPr>
        <p:txBody>
          <a:bodyPr>
            <a:normAutofit fontScale="92500" lnSpcReduction="10000"/>
          </a:bodyPr>
          <a:lstStyle/>
          <a:p>
            <a:pPr marL="0" indent="0">
              <a:buNone/>
            </a:pPr>
            <a:r>
              <a:rPr lang="en-AU" dirty="0" smtClean="0"/>
              <a:t>For the last 10 years, most guidelines recommended treating  </a:t>
            </a:r>
            <a:br>
              <a:rPr lang="en-AU" dirty="0" smtClean="0"/>
            </a:br>
            <a:r>
              <a:rPr lang="en-AU" dirty="0" smtClean="0"/>
              <a:t>worsening asthma with SABA alone until OCS were needed, but ... </a:t>
            </a:r>
          </a:p>
          <a:p>
            <a:r>
              <a:rPr lang="en-AU" dirty="0" smtClean="0"/>
              <a:t>Most </a:t>
            </a:r>
            <a:r>
              <a:rPr lang="en-AU" dirty="0"/>
              <a:t>exacerbations are characterised by increased </a:t>
            </a:r>
            <a:r>
              <a:rPr lang="en-AU" dirty="0" smtClean="0"/>
              <a:t>inflammation</a:t>
            </a:r>
          </a:p>
          <a:p>
            <a:r>
              <a:rPr lang="en-AU" dirty="0" smtClean="0"/>
              <a:t>Most evidence for self-management involved doubling ICS dose</a:t>
            </a:r>
          </a:p>
          <a:p>
            <a:pPr lvl="1"/>
            <a:r>
              <a:rPr lang="en-AU" dirty="0" smtClean="0"/>
              <a:t>Outcomes were consistently better if the action plan prescribed both increased ICS, and OCS</a:t>
            </a:r>
          </a:p>
          <a:p>
            <a:r>
              <a:rPr lang="en-AU" smtClean="0"/>
              <a:t>Lack of generalisability </a:t>
            </a:r>
            <a:r>
              <a:rPr lang="en-AU" dirty="0"/>
              <a:t>of placebo-controlled </a:t>
            </a:r>
            <a:r>
              <a:rPr lang="en-AU" dirty="0" smtClean="0"/>
              <a:t>RCTs of doubling ICS</a:t>
            </a:r>
            <a:endParaRPr lang="en-AU" dirty="0"/>
          </a:p>
          <a:p>
            <a:pPr lvl="1"/>
            <a:r>
              <a:rPr lang="en-AU" dirty="0"/>
              <a:t>Participants were required to be highly adherent</a:t>
            </a:r>
          </a:p>
          <a:p>
            <a:pPr lvl="1"/>
            <a:r>
              <a:rPr lang="en-AU" dirty="0"/>
              <a:t>Study inhalers were not started, on average, until symptoms and airflow limitation had been worsening for 4-5 days.</a:t>
            </a:r>
            <a:endParaRPr lang="en-AU" dirty="0" smtClean="0"/>
          </a:p>
          <a:p>
            <a:r>
              <a:rPr lang="en-AU" dirty="0" smtClean="0"/>
              <a:t>Severe exacerbations are reduced by short-term treatment with</a:t>
            </a:r>
          </a:p>
          <a:p>
            <a:pPr lvl="1"/>
            <a:r>
              <a:rPr lang="en-AU" dirty="0" smtClean="0"/>
              <a:t>Quadrupled dose of ICS</a:t>
            </a:r>
          </a:p>
          <a:p>
            <a:pPr lvl="1"/>
            <a:r>
              <a:rPr lang="en-AU" dirty="0" smtClean="0"/>
              <a:t>Quadrupled dose of budesonide/</a:t>
            </a:r>
            <a:r>
              <a:rPr lang="en-AU" dirty="0" err="1" smtClean="0"/>
              <a:t>formoterol</a:t>
            </a:r>
            <a:endParaRPr lang="en-AU" dirty="0" smtClean="0"/>
          </a:p>
          <a:p>
            <a:pPr lvl="1"/>
            <a:r>
              <a:rPr lang="en-AU" u="sng" dirty="0" smtClean="0"/>
              <a:t>Early</a:t>
            </a:r>
            <a:r>
              <a:rPr lang="en-AU" dirty="0" smtClean="0"/>
              <a:t> small increase in ICS/</a:t>
            </a:r>
            <a:r>
              <a:rPr lang="en-AU" dirty="0" err="1" smtClean="0"/>
              <a:t>formoterol</a:t>
            </a:r>
            <a:r>
              <a:rPr lang="en-AU" dirty="0" smtClean="0"/>
              <a:t> (maintenance &amp; reliever regimen)</a:t>
            </a:r>
          </a:p>
          <a:p>
            <a:r>
              <a:rPr lang="en-AU" dirty="0" smtClean="0"/>
              <a:t>Adherence by community patients is poor</a:t>
            </a:r>
          </a:p>
          <a:p>
            <a:pPr lvl="1"/>
            <a:r>
              <a:rPr lang="en-AU" dirty="0" smtClean="0"/>
              <a:t>Patients commonly take only 25-35% of prescribed controller dose</a:t>
            </a:r>
          </a:p>
          <a:p>
            <a:pPr lvl="1"/>
            <a:r>
              <a:rPr lang="en-AU" dirty="0" smtClean="0"/>
              <a:t>Patients often delay seeking care for fear of being given OCS</a:t>
            </a:r>
            <a:endParaRPr lang="en-AU" dirty="0"/>
          </a:p>
        </p:txBody>
      </p:sp>
      <p:sp>
        <p:nvSpPr>
          <p:cNvPr id="3" name="Title 2"/>
          <p:cNvSpPr>
            <a:spLocks noGrp="1"/>
          </p:cNvSpPr>
          <p:nvPr>
            <p:ph type="title"/>
          </p:nvPr>
        </p:nvSpPr>
        <p:spPr/>
        <p:txBody>
          <a:bodyPr>
            <a:normAutofit/>
          </a:bodyPr>
          <a:lstStyle/>
          <a:p>
            <a:r>
              <a:rPr lang="en-AU" dirty="0" smtClean="0"/>
              <a:t>Rationale for change in recommendation about controller therapy in asthma action plans</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1330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1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19" name="Rectangle 5"/>
          <p:cNvSpPr>
            <a:spLocks noGrp="1" noChangeArrowheads="1"/>
          </p:cNvSpPr>
          <p:nvPr>
            <p:ph type="title"/>
          </p:nvPr>
        </p:nvSpPr>
        <p:spPr bwMode="auto">
          <a:xfrm>
            <a:off x="173038" y="250825"/>
            <a:ext cx="7596187"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3838"/>
            <a:r>
              <a:rPr lang="en-US" altLang="en-US" sz="2500" smtClean="0">
                <a:ea typeface="ヒラギノ角ゴ ProN W3" charset="-128"/>
              </a:rPr>
              <a:t>Managing exacerbations in primary care</a:t>
            </a:r>
          </a:p>
        </p:txBody>
      </p:sp>
      <p:sp>
        <p:nvSpPr>
          <p:cNvPr id="111620" name="Rectangle 6"/>
          <p:cNvSpPr>
            <a:spLocks/>
          </p:cNvSpPr>
          <p:nvPr/>
        </p:nvSpPr>
        <p:spPr bwMode="auto">
          <a:xfrm>
            <a:off x="160338" y="6657975"/>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1/7)</a:t>
            </a:r>
            <a:endParaRPr lang="en-US" altLang="en-US" sz="1100" i="1" dirty="0">
              <a:solidFill>
                <a:srgbClr val="FFFFFF"/>
              </a:solidFill>
              <a:latin typeface="Arial Italic" charset="0"/>
              <a:sym typeface="Arial Italic" charset="0"/>
            </a:endParaRPr>
          </a:p>
        </p:txBody>
      </p:sp>
      <p:pic>
        <p:nvPicPr>
          <p:cNvPr id="111622" name="Picture 12"/>
          <p:cNvPicPr>
            <a:picLocks noChangeAspect="1" noChangeArrowheads="1"/>
          </p:cNvPicPr>
          <p:nvPr/>
        </p:nvPicPr>
        <p:blipFill>
          <a:blip r:embed="rId4">
            <a:extLst>
              <a:ext uri="{28A0092B-C50C-407E-A947-70E740481C1C}">
                <a14:useLocalDpi xmlns:a14="http://schemas.microsoft.com/office/drawing/2010/main" val="0"/>
              </a:ext>
            </a:extLst>
          </a:blip>
          <a:srcRect l="1816" t="925" r="1826" b="336"/>
          <a:stretch>
            <a:fillRect/>
          </a:stretch>
        </p:blipFill>
        <p:spPr bwMode="auto">
          <a:xfrm>
            <a:off x="2506663" y="831850"/>
            <a:ext cx="38195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1623" name="Rectangle 13"/>
          <p:cNvSpPr>
            <a:spLocks/>
          </p:cNvSpPr>
          <p:nvPr/>
        </p:nvSpPr>
        <p:spPr bwMode="auto">
          <a:xfrm>
            <a:off x="2555875" y="908050"/>
            <a:ext cx="10795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700" b="1">
                <a:solidFill>
                  <a:srgbClr val="FFFFFF"/>
                </a:solidFill>
                <a:cs typeface="Arial" pitchFamily="34" charset="0"/>
                <a:sym typeface="Arial Bold" charset="0"/>
              </a:rPr>
              <a:t>PRIMARY CARE  </a:t>
            </a:r>
          </a:p>
        </p:txBody>
      </p:sp>
      <p:sp>
        <p:nvSpPr>
          <p:cNvPr id="111624" name="Rectangle 14"/>
          <p:cNvSpPr>
            <a:spLocks/>
          </p:cNvSpPr>
          <p:nvPr/>
        </p:nvSpPr>
        <p:spPr bwMode="auto">
          <a:xfrm>
            <a:off x="3732213" y="901700"/>
            <a:ext cx="25638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600" b="1">
                <a:solidFill>
                  <a:srgbClr val="FFFFFF"/>
                </a:solidFill>
                <a:cs typeface="Arial" pitchFamily="34" charset="0"/>
                <a:sym typeface="Arial Bold" charset="0"/>
              </a:rPr>
              <a:t>Patient presents with acute or sub-acute asthma exacerbation</a:t>
            </a:r>
          </a:p>
        </p:txBody>
      </p:sp>
      <p:sp>
        <p:nvSpPr>
          <p:cNvPr id="111625" name="Rectangle 15"/>
          <p:cNvSpPr>
            <a:spLocks/>
          </p:cNvSpPr>
          <p:nvPr/>
        </p:nvSpPr>
        <p:spPr bwMode="auto">
          <a:xfrm>
            <a:off x="2554288" y="1395413"/>
            <a:ext cx="110807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700" b="1">
                <a:solidFill>
                  <a:srgbClr val="FFFFFF"/>
                </a:solidFill>
                <a:cs typeface="Arial" pitchFamily="34" charset="0"/>
                <a:sym typeface="Arial Bold" charset="0"/>
              </a:rPr>
              <a:t>ASSESS the PATIENT</a:t>
            </a:r>
          </a:p>
        </p:txBody>
      </p:sp>
      <p:sp>
        <p:nvSpPr>
          <p:cNvPr id="111626" name="Rectangle 16"/>
          <p:cNvSpPr>
            <a:spLocks/>
          </p:cNvSpPr>
          <p:nvPr/>
        </p:nvSpPr>
        <p:spPr bwMode="auto">
          <a:xfrm>
            <a:off x="3732213" y="1268413"/>
            <a:ext cx="130492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600">
                <a:solidFill>
                  <a:srgbClr val="FFFFFF"/>
                </a:solidFill>
                <a:cs typeface="Arial" pitchFamily="34" charset="0"/>
                <a:sym typeface="Arial Bold" charset="0"/>
              </a:rPr>
              <a:t>Is it asthma?</a:t>
            </a:r>
          </a:p>
          <a:p>
            <a:pPr eaLnBrk="1" hangingPunct="1">
              <a:spcBef>
                <a:spcPts val="425"/>
              </a:spcBef>
            </a:pPr>
            <a:r>
              <a:rPr lang="en-US" altLang="en-US" sz="600">
                <a:solidFill>
                  <a:srgbClr val="FFFFFF"/>
                </a:solidFill>
                <a:cs typeface="Arial" pitchFamily="34" charset="0"/>
                <a:sym typeface="Arial Bold" charset="0"/>
              </a:rPr>
              <a:t>Risk factors for asthma-related death?</a:t>
            </a:r>
          </a:p>
          <a:p>
            <a:pPr eaLnBrk="1" hangingPunct="1">
              <a:spcBef>
                <a:spcPts val="425"/>
              </a:spcBef>
            </a:pPr>
            <a:r>
              <a:rPr lang="en-US" altLang="en-US" sz="600">
                <a:solidFill>
                  <a:srgbClr val="FFFFFF"/>
                </a:solidFill>
                <a:cs typeface="Arial" pitchFamily="34" charset="0"/>
                <a:sym typeface="Arial Bold" charset="0"/>
              </a:rPr>
              <a:t>Severity of exacerbation?</a:t>
            </a:r>
          </a:p>
        </p:txBody>
      </p:sp>
      <p:sp>
        <p:nvSpPr>
          <p:cNvPr id="111627" name="Rectangle 17"/>
          <p:cNvSpPr>
            <a:spLocks/>
          </p:cNvSpPr>
          <p:nvPr/>
        </p:nvSpPr>
        <p:spPr bwMode="auto">
          <a:xfrm>
            <a:off x="2620963" y="1966913"/>
            <a:ext cx="108108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700" b="1" dirty="0">
                <a:solidFill>
                  <a:schemeClr val="bg1"/>
                </a:solidFill>
                <a:cs typeface="Arial" pitchFamily="34" charset="0"/>
              </a:rPr>
              <a:t>MILD or MODERATE</a:t>
            </a:r>
          </a:p>
          <a:p>
            <a:pPr eaLnBrk="1" hangingPunct="1">
              <a:lnSpc>
                <a:spcPct val="120000"/>
              </a:lnSpc>
            </a:pPr>
            <a:r>
              <a:rPr lang="en-GB" altLang="en-US" sz="600" b="1" dirty="0">
                <a:solidFill>
                  <a:schemeClr val="bg1"/>
                </a:solidFill>
                <a:cs typeface="Arial" pitchFamily="34" charset="0"/>
              </a:rPr>
              <a:t>Talks in phrases, prefers </a:t>
            </a:r>
            <a:br>
              <a:rPr lang="en-GB" altLang="en-US" sz="600" b="1" dirty="0">
                <a:solidFill>
                  <a:schemeClr val="bg1"/>
                </a:solidFill>
                <a:cs typeface="Arial" pitchFamily="34" charset="0"/>
              </a:rPr>
            </a:br>
            <a:r>
              <a:rPr lang="en-GB" altLang="en-US" sz="600" b="1" dirty="0">
                <a:solidFill>
                  <a:schemeClr val="bg1"/>
                </a:solidFill>
                <a:cs typeface="Arial" pitchFamily="34" charset="0"/>
              </a:rPr>
              <a:t>sitting to lying, not agitated</a:t>
            </a:r>
          </a:p>
          <a:p>
            <a:pPr eaLnBrk="1" hangingPunct="1">
              <a:lnSpc>
                <a:spcPct val="120000"/>
              </a:lnSpc>
            </a:pPr>
            <a:r>
              <a:rPr lang="en-GB" altLang="en-US" sz="600" b="1" dirty="0">
                <a:solidFill>
                  <a:schemeClr val="bg1"/>
                </a:solidFill>
                <a:cs typeface="Arial" pitchFamily="34" charset="0"/>
              </a:rPr>
              <a:t>Respiratory rate increased</a:t>
            </a:r>
          </a:p>
          <a:p>
            <a:pPr eaLnBrk="1" hangingPunct="1">
              <a:lnSpc>
                <a:spcPct val="120000"/>
              </a:lnSpc>
            </a:pPr>
            <a:r>
              <a:rPr lang="en-GB" altLang="en-US" sz="600" b="1" dirty="0">
                <a:solidFill>
                  <a:schemeClr val="bg1"/>
                </a:solidFill>
                <a:cs typeface="Arial" pitchFamily="34" charset="0"/>
              </a:rPr>
              <a:t>Accessory muscles not used</a:t>
            </a:r>
          </a:p>
          <a:p>
            <a:pPr eaLnBrk="1" hangingPunct="1">
              <a:lnSpc>
                <a:spcPct val="120000"/>
              </a:lnSpc>
            </a:pPr>
            <a:r>
              <a:rPr lang="en-GB" altLang="en-US" sz="600" b="1" dirty="0">
                <a:solidFill>
                  <a:schemeClr val="bg1"/>
                </a:solidFill>
                <a:cs typeface="Arial" pitchFamily="34" charset="0"/>
              </a:rPr>
              <a:t>Pulse rate 100–120 bpm</a:t>
            </a:r>
          </a:p>
          <a:p>
            <a:pPr eaLnBrk="1" hangingPunct="1">
              <a:lnSpc>
                <a:spcPct val="120000"/>
              </a:lnSpc>
            </a:pPr>
            <a:r>
              <a:rPr lang="en-GB" altLang="en-US" sz="600" b="1" dirty="0">
                <a:solidFill>
                  <a:schemeClr val="bg1"/>
                </a:solidFill>
                <a:cs typeface="Arial" pitchFamily="34" charset="0"/>
              </a:rPr>
              <a:t>O2 saturation (on air) 90–95%</a:t>
            </a:r>
          </a:p>
          <a:p>
            <a:pPr eaLnBrk="1" hangingPunct="1">
              <a:lnSpc>
                <a:spcPct val="120000"/>
              </a:lnSpc>
            </a:pPr>
            <a:r>
              <a:rPr lang="en-GB" altLang="en-US" sz="600" b="1" dirty="0">
                <a:solidFill>
                  <a:schemeClr val="bg1"/>
                </a:solidFill>
                <a:cs typeface="Arial" pitchFamily="34" charset="0"/>
              </a:rPr>
              <a:t>PEF &gt;50% predicted or best</a:t>
            </a:r>
            <a:endParaRPr lang="en-US" altLang="en-US" sz="600" dirty="0">
              <a:solidFill>
                <a:schemeClr val="bg1"/>
              </a:solidFill>
              <a:cs typeface="Arial" pitchFamily="34" charset="0"/>
              <a:sym typeface="Arial Bold" charset="0"/>
            </a:endParaRPr>
          </a:p>
        </p:txBody>
      </p:sp>
      <p:sp>
        <p:nvSpPr>
          <p:cNvPr id="111628" name="Rectangle 18"/>
          <p:cNvSpPr>
            <a:spLocks/>
          </p:cNvSpPr>
          <p:nvPr/>
        </p:nvSpPr>
        <p:spPr bwMode="auto">
          <a:xfrm>
            <a:off x="3897313" y="1963738"/>
            <a:ext cx="11795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275"/>
              </a:spcBef>
            </a:pPr>
            <a:endParaRPr lang="en-US" altLang="en-US" sz="600">
              <a:solidFill>
                <a:srgbClr val="FFFFFF"/>
              </a:solidFill>
              <a:latin typeface="Arial Bold" charset="0"/>
              <a:sym typeface="Arial Bold" charset="0"/>
            </a:endParaRPr>
          </a:p>
        </p:txBody>
      </p:sp>
      <p:sp>
        <p:nvSpPr>
          <p:cNvPr id="111629" name="Rectangle 19"/>
          <p:cNvSpPr>
            <a:spLocks/>
          </p:cNvSpPr>
          <p:nvPr/>
        </p:nvSpPr>
        <p:spPr bwMode="auto">
          <a:xfrm>
            <a:off x="5108575" y="2044700"/>
            <a:ext cx="1177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700" b="1">
                <a:cs typeface="Arial" pitchFamily="34" charset="0"/>
                <a:sym typeface="Arial Bold" charset="0"/>
              </a:rPr>
              <a:t>LIFE-THREATENING</a:t>
            </a:r>
            <a:endParaRPr lang="en-US" altLang="en-US" sz="700" b="1">
              <a:cs typeface="Arial" pitchFamily="34" charset="0"/>
            </a:endParaRPr>
          </a:p>
          <a:p>
            <a:pPr algn="ctr" eaLnBrk="1" hangingPunct="1">
              <a:lnSpc>
                <a:spcPct val="120000"/>
              </a:lnSpc>
              <a:spcBef>
                <a:spcPts val="275"/>
              </a:spcBef>
            </a:pPr>
            <a:r>
              <a:rPr lang="en-US" altLang="en-US" sz="600">
                <a:cs typeface="Arial" pitchFamily="34" charset="0"/>
              </a:rPr>
              <a:t>Drowsy, confused </a:t>
            </a:r>
            <a:br>
              <a:rPr lang="en-US" altLang="en-US" sz="600">
                <a:cs typeface="Arial" pitchFamily="34" charset="0"/>
              </a:rPr>
            </a:br>
            <a:r>
              <a:rPr lang="en-US" altLang="en-US" sz="600">
                <a:cs typeface="Arial" pitchFamily="34" charset="0"/>
              </a:rPr>
              <a:t>or silent chest</a:t>
            </a:r>
          </a:p>
        </p:txBody>
      </p:sp>
      <p:sp>
        <p:nvSpPr>
          <p:cNvPr id="111630" name="Rectangle 20"/>
          <p:cNvSpPr>
            <a:spLocks/>
          </p:cNvSpPr>
          <p:nvPr/>
        </p:nvSpPr>
        <p:spPr bwMode="auto">
          <a:xfrm>
            <a:off x="2640013" y="3062288"/>
            <a:ext cx="15001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75"/>
              </a:spcBef>
            </a:pPr>
            <a:r>
              <a:rPr lang="en-US" altLang="en-US" sz="700" b="1">
                <a:cs typeface="Arial" pitchFamily="34" charset="0"/>
                <a:sym typeface="Arial Bold" charset="0"/>
              </a:rPr>
              <a:t>START TREATMENT</a:t>
            </a:r>
            <a:endParaRPr lang="en-US" altLang="en-US" sz="700" b="1">
              <a:cs typeface="Arial" pitchFamily="34" charset="0"/>
            </a:endParaRPr>
          </a:p>
          <a:p>
            <a:pPr eaLnBrk="1" hangingPunct="1">
              <a:spcBef>
                <a:spcPts val="275"/>
              </a:spcBef>
            </a:pPr>
            <a:r>
              <a:rPr lang="en-US" altLang="en-US" sz="600" b="1">
                <a:cs typeface="Arial" pitchFamily="34" charset="0"/>
                <a:sym typeface="Arial Bold" charset="0"/>
              </a:rPr>
              <a:t>SABA</a:t>
            </a:r>
            <a:r>
              <a:rPr lang="en-US" altLang="en-US" sz="600">
                <a:cs typeface="Arial" pitchFamily="34" charset="0"/>
                <a:sym typeface="Arial Bold" charset="0"/>
              </a:rPr>
              <a:t> </a:t>
            </a:r>
            <a:r>
              <a:rPr lang="en-US" altLang="en-US" sz="600">
                <a:cs typeface="Arial" pitchFamily="34" charset="0"/>
              </a:rPr>
              <a:t>4–10 puffs by pMDI + spacer, </a:t>
            </a:r>
            <a:br>
              <a:rPr lang="en-US" altLang="en-US" sz="600">
                <a:cs typeface="Arial" pitchFamily="34" charset="0"/>
              </a:rPr>
            </a:br>
            <a:r>
              <a:rPr lang="en-US" altLang="en-US" sz="600">
                <a:cs typeface="Arial" pitchFamily="34" charset="0"/>
              </a:rPr>
              <a:t>repeat every 20 minutes for 1 hour</a:t>
            </a:r>
          </a:p>
          <a:p>
            <a:pPr eaLnBrk="1" hangingPunct="1">
              <a:spcBef>
                <a:spcPts val="275"/>
              </a:spcBef>
            </a:pPr>
            <a:r>
              <a:rPr lang="en-US" altLang="en-US" sz="600" b="1">
                <a:cs typeface="Arial" pitchFamily="34" charset="0"/>
                <a:sym typeface="Arial Bold" charset="0"/>
              </a:rPr>
              <a:t>Prednisolone:</a:t>
            </a:r>
            <a:r>
              <a:rPr lang="en-US" altLang="en-US" sz="600" b="1">
                <a:cs typeface="Arial" pitchFamily="34" charset="0"/>
              </a:rPr>
              <a:t> </a:t>
            </a:r>
            <a:r>
              <a:rPr lang="en-US" altLang="en-US" sz="600">
                <a:cs typeface="Arial" pitchFamily="34" charset="0"/>
              </a:rPr>
              <a:t>adults 1 mg/kg, max. </a:t>
            </a:r>
            <a:br>
              <a:rPr lang="en-US" altLang="en-US" sz="600">
                <a:cs typeface="Arial" pitchFamily="34" charset="0"/>
              </a:rPr>
            </a:br>
            <a:r>
              <a:rPr lang="en-US" altLang="en-US" sz="600">
                <a:cs typeface="Arial" pitchFamily="34" charset="0"/>
              </a:rPr>
              <a:t>50 mg, children 1–2 mg/kg, max. 40 mg</a:t>
            </a:r>
          </a:p>
          <a:p>
            <a:pPr eaLnBrk="1" hangingPunct="1">
              <a:spcBef>
                <a:spcPts val="275"/>
              </a:spcBef>
            </a:pPr>
            <a:r>
              <a:rPr lang="en-US" altLang="en-US" sz="600" b="1">
                <a:cs typeface="Arial" pitchFamily="34" charset="0"/>
                <a:sym typeface="Arial Bold" charset="0"/>
              </a:rPr>
              <a:t>Controlled oxygen</a:t>
            </a:r>
            <a:r>
              <a:rPr lang="en-US" altLang="en-US" sz="600" b="1">
                <a:cs typeface="Arial" pitchFamily="34" charset="0"/>
              </a:rPr>
              <a:t> </a:t>
            </a:r>
            <a:r>
              <a:rPr lang="en-US" altLang="en-US" sz="600">
                <a:cs typeface="Arial" pitchFamily="34" charset="0"/>
              </a:rPr>
              <a:t>(if available): target saturation 93–95% (children: 94-98%)</a:t>
            </a:r>
          </a:p>
        </p:txBody>
      </p:sp>
      <p:sp>
        <p:nvSpPr>
          <p:cNvPr id="111631" name="Rectangle 21"/>
          <p:cNvSpPr>
            <a:spLocks/>
          </p:cNvSpPr>
          <p:nvPr/>
        </p:nvSpPr>
        <p:spPr bwMode="auto">
          <a:xfrm>
            <a:off x="2546350" y="4062413"/>
            <a:ext cx="24733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ts val="275"/>
              </a:spcBef>
            </a:pPr>
            <a:r>
              <a:rPr lang="en-US" altLang="en-US" sz="700" b="1">
                <a:cs typeface="Arial" pitchFamily="34" charset="0"/>
                <a:sym typeface="Arial Bold" charset="0"/>
              </a:rPr>
              <a:t>CONTINUE TREATMENT </a:t>
            </a:r>
            <a:r>
              <a:rPr lang="en-US" altLang="en-US" sz="700">
                <a:cs typeface="Arial" pitchFamily="34" charset="0"/>
              </a:rPr>
              <a:t>with SABA as needed</a:t>
            </a:r>
          </a:p>
          <a:p>
            <a:pPr algn="ctr" eaLnBrk="1" hangingPunct="1">
              <a:lnSpc>
                <a:spcPct val="110000"/>
              </a:lnSpc>
              <a:spcBef>
                <a:spcPts val="275"/>
              </a:spcBef>
            </a:pPr>
            <a:r>
              <a:rPr lang="en-US" altLang="en-US" sz="700" b="1">
                <a:cs typeface="Arial" pitchFamily="34" charset="0"/>
                <a:sym typeface="Arial Bold" charset="0"/>
              </a:rPr>
              <a:t>ASSESS RESPONSE AT 1 HOUR </a:t>
            </a:r>
            <a:r>
              <a:rPr lang="en-US" altLang="en-US" sz="700">
                <a:cs typeface="Arial" pitchFamily="34" charset="0"/>
              </a:rPr>
              <a:t>(or earlier)</a:t>
            </a:r>
          </a:p>
        </p:txBody>
      </p:sp>
      <p:sp>
        <p:nvSpPr>
          <p:cNvPr id="111632" name="Rectangle 22"/>
          <p:cNvSpPr>
            <a:spLocks/>
          </p:cNvSpPr>
          <p:nvPr/>
        </p:nvSpPr>
        <p:spPr bwMode="auto">
          <a:xfrm>
            <a:off x="5076825" y="3241675"/>
            <a:ext cx="11668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700" b="1" dirty="0">
                <a:cs typeface="Arial" pitchFamily="34" charset="0"/>
              </a:rPr>
              <a:t>TRANSFER TO ACUTE </a:t>
            </a:r>
            <a:br>
              <a:rPr lang="en-GB" altLang="en-US" sz="700" b="1" dirty="0">
                <a:cs typeface="Arial" pitchFamily="34" charset="0"/>
              </a:rPr>
            </a:br>
            <a:r>
              <a:rPr lang="en-GB" altLang="en-US" sz="700" b="1" dirty="0">
                <a:cs typeface="Arial" pitchFamily="34" charset="0"/>
              </a:rPr>
              <a:t>CARE FACILITY</a:t>
            </a:r>
            <a:endParaRPr lang="en-GB" altLang="en-US" sz="700" dirty="0">
              <a:cs typeface="Arial" pitchFamily="34" charset="0"/>
            </a:endParaRPr>
          </a:p>
          <a:p>
            <a:pPr algn="ctr" eaLnBrk="1" hangingPunct="1"/>
            <a:endParaRPr lang="en-GB" altLang="en-US" sz="600" b="1" dirty="0">
              <a:cs typeface="Arial" pitchFamily="34" charset="0"/>
            </a:endParaRPr>
          </a:p>
          <a:p>
            <a:pPr algn="ctr" eaLnBrk="1" hangingPunct="1"/>
            <a:r>
              <a:rPr lang="en-GB" altLang="en-US" sz="600" b="1" dirty="0">
                <a:cs typeface="Arial" pitchFamily="34" charset="0"/>
              </a:rPr>
              <a:t> </a:t>
            </a:r>
            <a:r>
              <a:rPr lang="en-US" altLang="en-US" sz="600" dirty="0">
                <a:latin typeface="Arial Bold" charset="0"/>
                <a:sym typeface="Arial Bold" charset="0"/>
              </a:rPr>
              <a:t>While waiting:</a:t>
            </a:r>
            <a:r>
              <a:rPr lang="en-US" altLang="en-US" sz="600" dirty="0"/>
              <a:t> give inhaled SABA and ipratropium bromide, O</a:t>
            </a:r>
            <a:r>
              <a:rPr lang="en-US" altLang="en-US" sz="600" baseline="-25000" dirty="0"/>
              <a:t>2</a:t>
            </a:r>
            <a:r>
              <a:rPr lang="en-US" altLang="en-US" sz="600" dirty="0"/>
              <a:t>, systemic </a:t>
            </a:r>
            <a:r>
              <a:rPr lang="en-US" altLang="en-US" sz="600" dirty="0" smtClean="0"/>
              <a:t>corticosteroid</a:t>
            </a:r>
            <a:endParaRPr lang="en-US" altLang="en-US" sz="800" dirty="0"/>
          </a:p>
        </p:txBody>
      </p:sp>
      <p:sp>
        <p:nvSpPr>
          <p:cNvPr id="111633" name="Rectangle 23"/>
          <p:cNvSpPr>
            <a:spLocks/>
          </p:cNvSpPr>
          <p:nvPr/>
        </p:nvSpPr>
        <p:spPr bwMode="auto">
          <a:xfrm>
            <a:off x="5454650" y="2781300"/>
            <a:ext cx="269875"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URGENT</a:t>
            </a:r>
          </a:p>
        </p:txBody>
      </p:sp>
      <p:sp>
        <p:nvSpPr>
          <p:cNvPr id="111634" name="Rectangle 24"/>
          <p:cNvSpPr>
            <a:spLocks/>
          </p:cNvSpPr>
          <p:nvPr/>
        </p:nvSpPr>
        <p:spPr bwMode="auto">
          <a:xfrm>
            <a:off x="4310063" y="3429000"/>
            <a:ext cx="40957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WORSENING</a:t>
            </a:r>
          </a:p>
        </p:txBody>
      </p:sp>
      <p:sp>
        <p:nvSpPr>
          <p:cNvPr id="111635" name="Rectangle 25"/>
          <p:cNvSpPr>
            <a:spLocks/>
          </p:cNvSpPr>
          <p:nvPr/>
        </p:nvSpPr>
        <p:spPr bwMode="auto">
          <a:xfrm>
            <a:off x="4495800" y="4716463"/>
            <a:ext cx="177165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75"/>
              </a:spcBef>
            </a:pPr>
            <a:r>
              <a:rPr lang="en-US" altLang="en-US" sz="700" b="1">
                <a:cs typeface="Arial" pitchFamily="34" charset="0"/>
                <a:sym typeface="Arial Bold" charset="0"/>
              </a:rPr>
              <a:t>ARRANGE at DISCHARGE</a:t>
            </a:r>
            <a:endParaRPr lang="en-US" altLang="en-US" sz="700" b="1">
              <a:cs typeface="Arial" pitchFamily="34" charset="0"/>
            </a:endParaRPr>
          </a:p>
          <a:p>
            <a:pPr eaLnBrk="1" hangingPunct="1">
              <a:lnSpc>
                <a:spcPct val="90000"/>
              </a:lnSpc>
              <a:spcBef>
                <a:spcPts val="275"/>
              </a:spcBef>
            </a:pPr>
            <a:r>
              <a:rPr lang="en-US" altLang="en-US" sz="600" b="1">
                <a:cs typeface="Arial" pitchFamily="34" charset="0"/>
                <a:sym typeface="Arial Bold" charset="0"/>
              </a:rPr>
              <a:t>Reliever:</a:t>
            </a:r>
            <a:r>
              <a:rPr lang="en-US" altLang="en-US" sz="600" b="1">
                <a:cs typeface="Arial" pitchFamily="34" charset="0"/>
              </a:rPr>
              <a:t> </a:t>
            </a:r>
            <a:r>
              <a:rPr lang="en-US" altLang="en-US" sz="600">
                <a:cs typeface="Arial" pitchFamily="34" charset="0"/>
              </a:rPr>
              <a:t>continue as needed</a:t>
            </a:r>
          </a:p>
          <a:p>
            <a:pPr eaLnBrk="1" hangingPunct="1">
              <a:lnSpc>
                <a:spcPct val="90000"/>
              </a:lnSpc>
              <a:spcBef>
                <a:spcPts val="275"/>
              </a:spcBef>
            </a:pPr>
            <a:r>
              <a:rPr lang="en-US" altLang="en-US" sz="600" b="1">
                <a:cs typeface="Arial" pitchFamily="34" charset="0"/>
                <a:sym typeface="Arial Bold" charset="0"/>
              </a:rPr>
              <a:t>Controller:</a:t>
            </a:r>
            <a:r>
              <a:rPr lang="en-US" altLang="en-US" sz="600" b="1">
                <a:cs typeface="Arial" pitchFamily="34" charset="0"/>
              </a:rPr>
              <a:t> </a:t>
            </a:r>
            <a:r>
              <a:rPr lang="en-US" altLang="en-US" sz="600">
                <a:cs typeface="Arial" pitchFamily="34" charset="0"/>
              </a:rPr>
              <a:t>start, or step up. Check inhaler technique, adherence</a:t>
            </a:r>
          </a:p>
          <a:p>
            <a:pPr eaLnBrk="1" hangingPunct="1">
              <a:lnSpc>
                <a:spcPct val="90000"/>
              </a:lnSpc>
              <a:spcBef>
                <a:spcPts val="275"/>
              </a:spcBef>
            </a:pPr>
            <a:r>
              <a:rPr lang="en-US" altLang="en-US" sz="600" b="1">
                <a:cs typeface="Arial" pitchFamily="34" charset="0"/>
                <a:sym typeface="Arial Bold" charset="0"/>
              </a:rPr>
              <a:t>Prednisolone:</a:t>
            </a:r>
            <a:r>
              <a:rPr lang="en-US" altLang="en-US" sz="600" b="1">
                <a:cs typeface="Arial" pitchFamily="34" charset="0"/>
              </a:rPr>
              <a:t> </a:t>
            </a:r>
            <a:r>
              <a:rPr lang="en-US" altLang="en-US" sz="600">
                <a:cs typeface="Arial" pitchFamily="34" charset="0"/>
              </a:rPr>
              <a:t>continue, usually for 5–7 days </a:t>
            </a:r>
            <a:br>
              <a:rPr lang="en-US" altLang="en-US" sz="600">
                <a:cs typeface="Arial" pitchFamily="34" charset="0"/>
              </a:rPr>
            </a:br>
            <a:r>
              <a:rPr lang="en-US" altLang="en-US" sz="600">
                <a:cs typeface="Arial" pitchFamily="34" charset="0"/>
              </a:rPr>
              <a:t>(3-5 days for children) </a:t>
            </a:r>
          </a:p>
          <a:p>
            <a:pPr eaLnBrk="1" hangingPunct="1">
              <a:lnSpc>
                <a:spcPct val="90000"/>
              </a:lnSpc>
              <a:spcBef>
                <a:spcPts val="275"/>
              </a:spcBef>
            </a:pPr>
            <a:r>
              <a:rPr lang="en-US" altLang="en-US" sz="600" b="1">
                <a:cs typeface="Arial" pitchFamily="34" charset="0"/>
                <a:sym typeface="Arial Bold" charset="0"/>
              </a:rPr>
              <a:t>Follow up: </a:t>
            </a:r>
            <a:r>
              <a:rPr lang="en-US" altLang="en-US" sz="600">
                <a:cs typeface="Arial" pitchFamily="34" charset="0"/>
              </a:rPr>
              <a:t>within 2–7 days</a:t>
            </a:r>
          </a:p>
        </p:txBody>
      </p:sp>
      <p:sp>
        <p:nvSpPr>
          <p:cNvPr id="111636" name="Rectangle 26"/>
          <p:cNvSpPr>
            <a:spLocks/>
          </p:cNvSpPr>
          <p:nvPr/>
        </p:nvSpPr>
        <p:spPr bwMode="auto">
          <a:xfrm>
            <a:off x="2649538" y="4724400"/>
            <a:ext cx="189388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75"/>
              </a:spcBef>
            </a:pPr>
            <a:r>
              <a:rPr lang="en-US" altLang="en-US" sz="700" b="1">
                <a:solidFill>
                  <a:srgbClr val="FFFFFF"/>
                </a:solidFill>
                <a:cs typeface="Arial" pitchFamily="34" charset="0"/>
                <a:sym typeface="Arial Bold" charset="0"/>
              </a:rPr>
              <a:t>ASSESS FOR DISCHARGE</a:t>
            </a:r>
            <a:endParaRPr lang="en-US" altLang="en-US" sz="700" b="1">
              <a:solidFill>
                <a:srgbClr val="FFFFFF"/>
              </a:solidFill>
              <a:cs typeface="Arial" pitchFamily="34" charset="0"/>
            </a:endParaRPr>
          </a:p>
          <a:p>
            <a:pPr eaLnBrk="1" hangingPunct="1">
              <a:lnSpc>
                <a:spcPct val="90000"/>
              </a:lnSpc>
              <a:spcBef>
                <a:spcPts val="275"/>
              </a:spcBef>
            </a:pPr>
            <a:r>
              <a:rPr lang="en-US" altLang="en-US" sz="600" b="1">
                <a:solidFill>
                  <a:srgbClr val="FFFFFF"/>
                </a:solidFill>
                <a:cs typeface="Arial" pitchFamily="34" charset="0"/>
                <a:sym typeface="Arial Bold" charset="0"/>
              </a:rPr>
              <a:t>Symptoms</a:t>
            </a:r>
            <a:r>
              <a:rPr lang="en-US" altLang="en-US" sz="600">
                <a:solidFill>
                  <a:srgbClr val="FFFFFF"/>
                </a:solidFill>
                <a:cs typeface="Arial" pitchFamily="34" charset="0"/>
              </a:rPr>
              <a:t> improved, not needing SABA</a:t>
            </a:r>
          </a:p>
          <a:p>
            <a:pPr eaLnBrk="1" hangingPunct="1">
              <a:lnSpc>
                <a:spcPct val="90000"/>
              </a:lnSpc>
              <a:spcBef>
                <a:spcPts val="275"/>
              </a:spcBef>
            </a:pPr>
            <a:r>
              <a:rPr lang="en-US" altLang="en-US" sz="600" b="1">
                <a:solidFill>
                  <a:srgbClr val="FFFFFF"/>
                </a:solidFill>
                <a:cs typeface="Arial" pitchFamily="34" charset="0"/>
                <a:sym typeface="Arial Bold" charset="0"/>
              </a:rPr>
              <a:t>PEF</a:t>
            </a:r>
            <a:r>
              <a:rPr lang="en-US" altLang="en-US" sz="600">
                <a:solidFill>
                  <a:srgbClr val="FFFFFF"/>
                </a:solidFill>
                <a:cs typeface="Arial" pitchFamily="34" charset="0"/>
              </a:rPr>
              <a:t> improving, and &gt;60-80% of personal </a:t>
            </a:r>
            <a:br>
              <a:rPr lang="en-US" altLang="en-US" sz="600">
                <a:solidFill>
                  <a:srgbClr val="FFFFFF"/>
                </a:solidFill>
                <a:cs typeface="Arial" pitchFamily="34" charset="0"/>
              </a:rPr>
            </a:br>
            <a:r>
              <a:rPr lang="en-US" altLang="en-US" sz="600">
                <a:solidFill>
                  <a:srgbClr val="FFFFFF"/>
                </a:solidFill>
                <a:cs typeface="Arial" pitchFamily="34" charset="0"/>
              </a:rPr>
              <a:t>best or predicted</a:t>
            </a:r>
          </a:p>
          <a:p>
            <a:pPr eaLnBrk="1" hangingPunct="1">
              <a:lnSpc>
                <a:spcPct val="90000"/>
              </a:lnSpc>
              <a:spcBef>
                <a:spcPts val="275"/>
              </a:spcBef>
            </a:pPr>
            <a:r>
              <a:rPr lang="en-US" altLang="en-US" sz="600" b="1">
                <a:solidFill>
                  <a:srgbClr val="FFFFFF"/>
                </a:solidFill>
                <a:cs typeface="Arial" pitchFamily="34" charset="0"/>
                <a:sym typeface="Arial Bold" charset="0"/>
              </a:rPr>
              <a:t>Oxygen</a:t>
            </a:r>
            <a:r>
              <a:rPr lang="en-US" altLang="en-US" sz="600">
                <a:solidFill>
                  <a:srgbClr val="FFFFFF"/>
                </a:solidFill>
                <a:cs typeface="Arial" pitchFamily="34" charset="0"/>
              </a:rPr>
              <a:t> saturation &gt;94% room air</a:t>
            </a:r>
          </a:p>
          <a:p>
            <a:pPr eaLnBrk="1" hangingPunct="1">
              <a:lnSpc>
                <a:spcPct val="90000"/>
              </a:lnSpc>
              <a:spcBef>
                <a:spcPts val="275"/>
              </a:spcBef>
            </a:pPr>
            <a:r>
              <a:rPr lang="en-US" altLang="en-US" sz="600" b="1">
                <a:solidFill>
                  <a:srgbClr val="FFFFFF"/>
                </a:solidFill>
                <a:cs typeface="Arial" pitchFamily="34" charset="0"/>
                <a:sym typeface="Arial Bold" charset="0"/>
              </a:rPr>
              <a:t>Resources at home</a:t>
            </a:r>
            <a:r>
              <a:rPr lang="en-US" altLang="en-US" sz="600" b="1">
                <a:solidFill>
                  <a:srgbClr val="FFFFFF"/>
                </a:solidFill>
                <a:cs typeface="Arial" pitchFamily="34" charset="0"/>
              </a:rPr>
              <a:t> </a:t>
            </a:r>
            <a:r>
              <a:rPr lang="en-US" altLang="en-US" sz="600">
                <a:solidFill>
                  <a:srgbClr val="FFFFFF"/>
                </a:solidFill>
                <a:cs typeface="Arial" pitchFamily="34" charset="0"/>
              </a:rPr>
              <a:t>adequate</a:t>
            </a:r>
          </a:p>
        </p:txBody>
      </p:sp>
      <p:sp>
        <p:nvSpPr>
          <p:cNvPr id="111637" name="Rectangle 27"/>
          <p:cNvSpPr>
            <a:spLocks/>
          </p:cNvSpPr>
          <p:nvPr/>
        </p:nvSpPr>
        <p:spPr bwMode="auto">
          <a:xfrm>
            <a:off x="2641600" y="5686425"/>
            <a:ext cx="35337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700" b="1">
                <a:cs typeface="Arial" pitchFamily="34" charset="0"/>
                <a:sym typeface="Arial Bold" charset="0"/>
              </a:rPr>
              <a:t>FOLLOW UP </a:t>
            </a:r>
          </a:p>
          <a:p>
            <a:pPr eaLnBrk="1" hangingPunct="1">
              <a:spcBef>
                <a:spcPts val="275"/>
              </a:spcBef>
            </a:pPr>
            <a:r>
              <a:rPr lang="en-US" altLang="en-US" sz="600" b="1">
                <a:cs typeface="Arial" pitchFamily="34" charset="0"/>
                <a:sym typeface="Arial Bold" charset="0"/>
              </a:rPr>
              <a:t>Reliever: </a:t>
            </a:r>
            <a:r>
              <a:rPr lang="en-US" altLang="en-US" sz="600">
                <a:cs typeface="Arial" pitchFamily="34" charset="0"/>
              </a:rPr>
              <a:t>reduce to as-needed</a:t>
            </a:r>
          </a:p>
          <a:p>
            <a:pPr eaLnBrk="1" hangingPunct="1">
              <a:lnSpc>
                <a:spcPct val="90000"/>
              </a:lnSpc>
              <a:spcBef>
                <a:spcPts val="275"/>
              </a:spcBef>
            </a:pPr>
            <a:r>
              <a:rPr lang="en-US" altLang="en-US" sz="600" b="1">
                <a:cs typeface="Arial" pitchFamily="34" charset="0"/>
                <a:sym typeface="Arial Bold" charset="0"/>
              </a:rPr>
              <a:t>Controller:</a:t>
            </a:r>
            <a:r>
              <a:rPr lang="en-US" altLang="en-US" sz="600" b="1">
                <a:cs typeface="Arial" pitchFamily="34" charset="0"/>
              </a:rPr>
              <a:t> </a:t>
            </a:r>
            <a:r>
              <a:rPr lang="en-US" altLang="en-US" sz="600">
                <a:cs typeface="Arial" pitchFamily="34" charset="0"/>
              </a:rPr>
              <a:t>continue higher dose for short term (1–2 weeks) or long term (3 months), depending </a:t>
            </a:r>
            <a:br>
              <a:rPr lang="en-US" altLang="en-US" sz="600">
                <a:cs typeface="Arial" pitchFamily="34" charset="0"/>
              </a:rPr>
            </a:br>
            <a:r>
              <a:rPr lang="en-US" altLang="en-US" sz="600">
                <a:cs typeface="Arial" pitchFamily="34" charset="0"/>
              </a:rPr>
              <a:t>on background to exacerbation</a:t>
            </a:r>
          </a:p>
          <a:p>
            <a:pPr eaLnBrk="1" hangingPunct="1">
              <a:spcBef>
                <a:spcPts val="275"/>
              </a:spcBef>
            </a:pPr>
            <a:r>
              <a:rPr lang="en-US" altLang="en-US" sz="600" b="1">
                <a:cs typeface="Arial" pitchFamily="34" charset="0"/>
                <a:sym typeface="Arial Bold" charset="0"/>
              </a:rPr>
              <a:t>Risk factors: </a:t>
            </a:r>
            <a:r>
              <a:rPr lang="en-US" altLang="en-US" sz="600">
                <a:cs typeface="Arial" pitchFamily="34" charset="0"/>
              </a:rPr>
              <a:t>check and correct modifiable risk factors that may have contributed to exacerbation, </a:t>
            </a:r>
            <a:br>
              <a:rPr lang="en-US" altLang="en-US" sz="600">
                <a:cs typeface="Arial" pitchFamily="34" charset="0"/>
              </a:rPr>
            </a:br>
            <a:r>
              <a:rPr lang="en-US" altLang="en-US" sz="600">
                <a:cs typeface="Arial" pitchFamily="34" charset="0"/>
              </a:rPr>
              <a:t>including inhaler technique and adherence </a:t>
            </a:r>
          </a:p>
          <a:p>
            <a:pPr eaLnBrk="1" hangingPunct="1">
              <a:spcBef>
                <a:spcPts val="275"/>
              </a:spcBef>
            </a:pPr>
            <a:r>
              <a:rPr lang="en-US" altLang="en-US" sz="600" b="1">
                <a:cs typeface="Arial" pitchFamily="34" charset="0"/>
                <a:sym typeface="Arial Bold" charset="0"/>
              </a:rPr>
              <a:t>Action plan:</a:t>
            </a:r>
            <a:r>
              <a:rPr lang="en-US" altLang="en-US" sz="600" b="1">
                <a:cs typeface="Arial" pitchFamily="34" charset="0"/>
              </a:rPr>
              <a:t> </a:t>
            </a:r>
            <a:r>
              <a:rPr lang="en-US" altLang="en-US" sz="600">
                <a:cs typeface="Arial" pitchFamily="34" charset="0"/>
              </a:rPr>
              <a:t>Is it understood? Was it used appropriately? Does it need modification?</a:t>
            </a:r>
          </a:p>
        </p:txBody>
      </p:sp>
      <p:sp>
        <p:nvSpPr>
          <p:cNvPr id="111638" name="Rectangle 28"/>
          <p:cNvSpPr>
            <a:spLocks/>
          </p:cNvSpPr>
          <p:nvPr/>
        </p:nvSpPr>
        <p:spPr bwMode="auto">
          <a:xfrm>
            <a:off x="2987675" y="4479925"/>
            <a:ext cx="6477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spcBef>
                <a:spcPts val="275"/>
              </a:spcBef>
            </a:pPr>
            <a:r>
              <a:rPr lang="en-US" altLang="en-US" sz="500" b="1">
                <a:solidFill>
                  <a:srgbClr val="134679"/>
                </a:solidFill>
                <a:latin typeface="Arial Bold" charset="0"/>
                <a:sym typeface="Arial Bold" charset="0"/>
              </a:rPr>
              <a:t>IMPROVING</a:t>
            </a:r>
          </a:p>
          <a:p>
            <a:pPr algn="ctr" eaLnBrk="1" hangingPunct="1">
              <a:lnSpc>
                <a:spcPct val="70000"/>
              </a:lnSpc>
              <a:spcBef>
                <a:spcPts val="275"/>
              </a:spcBef>
            </a:pPr>
            <a:endParaRPr lang="en-US" altLang="en-US" sz="500">
              <a:solidFill>
                <a:srgbClr val="134679"/>
              </a:solidFill>
              <a:latin typeface="Arial Bold" charset="0"/>
              <a:sym typeface="Arial Bold" charset="0"/>
            </a:endParaRPr>
          </a:p>
        </p:txBody>
      </p:sp>
      <p:sp>
        <p:nvSpPr>
          <p:cNvPr id="111639" name="Rectangle 29"/>
          <p:cNvSpPr>
            <a:spLocks/>
          </p:cNvSpPr>
          <p:nvPr/>
        </p:nvSpPr>
        <p:spPr bwMode="auto">
          <a:xfrm>
            <a:off x="5027613" y="4149725"/>
            <a:ext cx="5810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500" b="1">
                <a:solidFill>
                  <a:srgbClr val="FF8721"/>
                </a:solidFill>
                <a:latin typeface="Arial Bold" charset="0"/>
                <a:sym typeface="Arial Bold" charset="0"/>
              </a:rPr>
              <a:t>WORSENING</a:t>
            </a:r>
          </a:p>
        </p:txBody>
      </p:sp>
      <p:sp>
        <p:nvSpPr>
          <p:cNvPr id="111640" name="Rectangle 3"/>
          <p:cNvSpPr>
            <a:spLocks noChangeArrowheads="1"/>
          </p:cNvSpPr>
          <p:nvPr/>
        </p:nvSpPr>
        <p:spPr bwMode="auto">
          <a:xfrm>
            <a:off x="3816350" y="1928813"/>
            <a:ext cx="12604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700" b="1" dirty="0">
                <a:solidFill>
                  <a:schemeClr val="bg1"/>
                </a:solidFill>
                <a:cs typeface="Arial" pitchFamily="34" charset="0"/>
              </a:rPr>
              <a:t>SEVERE</a:t>
            </a:r>
          </a:p>
          <a:p>
            <a:pPr eaLnBrk="1" hangingPunct="1">
              <a:lnSpc>
                <a:spcPct val="120000"/>
              </a:lnSpc>
            </a:pPr>
            <a:r>
              <a:rPr lang="en-GB" altLang="en-US" sz="600" b="1" dirty="0">
                <a:solidFill>
                  <a:schemeClr val="bg1"/>
                </a:solidFill>
                <a:cs typeface="Arial" pitchFamily="34" charset="0"/>
              </a:rPr>
              <a:t>Talks in words, sits hunched </a:t>
            </a:r>
            <a:br>
              <a:rPr lang="en-GB" altLang="en-US" sz="600" b="1" dirty="0">
                <a:solidFill>
                  <a:schemeClr val="bg1"/>
                </a:solidFill>
                <a:cs typeface="Arial" pitchFamily="34" charset="0"/>
              </a:rPr>
            </a:br>
            <a:r>
              <a:rPr lang="en-GB" altLang="en-US" sz="600" b="1" dirty="0">
                <a:solidFill>
                  <a:schemeClr val="bg1"/>
                </a:solidFill>
                <a:cs typeface="Arial" pitchFamily="34" charset="0"/>
              </a:rPr>
              <a:t>forwards, agitated</a:t>
            </a:r>
          </a:p>
          <a:p>
            <a:pPr eaLnBrk="1" hangingPunct="1">
              <a:lnSpc>
                <a:spcPct val="120000"/>
              </a:lnSpc>
            </a:pPr>
            <a:r>
              <a:rPr lang="en-GB" altLang="en-US" sz="600" b="1" dirty="0">
                <a:solidFill>
                  <a:schemeClr val="bg1"/>
                </a:solidFill>
                <a:cs typeface="Arial" pitchFamily="34" charset="0"/>
              </a:rPr>
              <a:t>Respiratory rate &gt;30/min</a:t>
            </a:r>
          </a:p>
          <a:p>
            <a:pPr eaLnBrk="1" hangingPunct="1">
              <a:lnSpc>
                <a:spcPct val="120000"/>
              </a:lnSpc>
            </a:pPr>
            <a:r>
              <a:rPr lang="en-GB" altLang="en-US" sz="600" b="1" dirty="0">
                <a:solidFill>
                  <a:schemeClr val="bg1"/>
                </a:solidFill>
                <a:cs typeface="Arial" pitchFamily="34" charset="0"/>
              </a:rPr>
              <a:t>Accessory muscles in use</a:t>
            </a:r>
          </a:p>
          <a:p>
            <a:pPr eaLnBrk="1" hangingPunct="1">
              <a:lnSpc>
                <a:spcPct val="120000"/>
              </a:lnSpc>
            </a:pPr>
            <a:r>
              <a:rPr lang="en-GB" altLang="en-US" sz="600" b="1" dirty="0">
                <a:solidFill>
                  <a:schemeClr val="bg1"/>
                </a:solidFill>
                <a:cs typeface="Arial" pitchFamily="34" charset="0"/>
              </a:rPr>
              <a:t>Pulse rate &gt;120 bpm</a:t>
            </a:r>
          </a:p>
          <a:p>
            <a:pPr eaLnBrk="1" hangingPunct="1">
              <a:lnSpc>
                <a:spcPct val="120000"/>
              </a:lnSpc>
            </a:pPr>
            <a:r>
              <a:rPr lang="en-GB" altLang="en-US" sz="600" b="1" dirty="0">
                <a:solidFill>
                  <a:schemeClr val="bg1"/>
                </a:solidFill>
                <a:cs typeface="Arial" pitchFamily="34" charset="0"/>
              </a:rPr>
              <a:t>O2 saturation (on air) &lt;90%</a:t>
            </a:r>
          </a:p>
          <a:p>
            <a:pPr eaLnBrk="1" hangingPunct="1">
              <a:lnSpc>
                <a:spcPct val="120000"/>
              </a:lnSpc>
            </a:pPr>
            <a:r>
              <a:rPr lang="en-GB" altLang="en-US" sz="600" b="1" dirty="0">
                <a:solidFill>
                  <a:schemeClr val="bg1"/>
                </a:solidFill>
                <a:cs typeface="Arial" pitchFamily="34" charset="0"/>
              </a:rPr>
              <a:t>PEF ≤50% predicted or best</a:t>
            </a:r>
            <a:endParaRPr lang="en-US" altLang="en-US" sz="600" dirty="0">
              <a:solidFill>
                <a:schemeClr val="bg1"/>
              </a:solidFill>
              <a:cs typeface="Arial" pitchFamily="34" charset="0"/>
              <a:sym typeface="Arial Bold" charset="0"/>
            </a:endParaRPr>
          </a:p>
        </p:txBody>
      </p:sp>
    </p:spTree>
    <p:extLst>
      <p:ext uri="{BB962C8B-B14F-4D97-AF65-F5344CB8AC3E}">
        <p14:creationId xmlns:p14="http://schemas.microsoft.com/office/powerpoint/2010/main" val="3508231667"/>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0" descr="box 4-3 (2-3) 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sp>
        <p:nvSpPr>
          <p:cNvPr id="112643" name="Rectangle 3"/>
          <p:cNvSpPr>
            <a:spLocks/>
          </p:cNvSpPr>
          <p:nvPr/>
        </p:nvSpPr>
        <p:spPr bwMode="auto">
          <a:xfrm>
            <a:off x="7191375" y="6680200"/>
            <a:ext cx="16557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11264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5"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2/7)</a:t>
            </a:r>
            <a:endParaRPr lang="en-US" altLang="en-US" sz="1100" i="1" dirty="0">
              <a:solidFill>
                <a:srgbClr val="FFFFFF"/>
              </a:solidFill>
              <a:latin typeface="Arial Italic" charset="0"/>
              <a:sym typeface="Arial Italic" charset="0"/>
            </a:endParaRPr>
          </a:p>
        </p:txBody>
      </p:sp>
      <p:pic>
        <p:nvPicPr>
          <p:cNvPr id="112646"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7"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2648"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2649"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2650"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2653"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2654"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2655"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Tree>
    <p:extLst>
      <p:ext uri="{BB962C8B-B14F-4D97-AF65-F5344CB8AC3E}">
        <p14:creationId xmlns:p14="http://schemas.microsoft.com/office/powerpoint/2010/main" val="3416598559"/>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1" descr="box 4-3 (2-3) leve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sp>
        <p:nvSpPr>
          <p:cNvPr id="113667" name="Rectangle 3"/>
          <p:cNvSpPr>
            <a:spLocks/>
          </p:cNvSpPr>
          <p:nvPr/>
        </p:nvSpPr>
        <p:spPr bwMode="auto">
          <a:xfrm>
            <a:off x="7191375" y="6680200"/>
            <a:ext cx="16557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1136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9"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(3/7)</a:t>
            </a:r>
            <a:endParaRPr lang="en-US" altLang="en-US" sz="1100" i="1" dirty="0">
              <a:solidFill>
                <a:srgbClr val="FFFFFF"/>
              </a:solidFill>
              <a:latin typeface="Arial Italic" charset="0"/>
              <a:sym typeface="Arial Italic" charset="0"/>
            </a:endParaRPr>
          </a:p>
        </p:txBody>
      </p:sp>
      <p:pic>
        <p:nvPicPr>
          <p:cNvPr id="11367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71"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3672"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3673"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3674"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3675" name="Rectangle 13"/>
          <p:cNvSpPr>
            <a:spLocks/>
          </p:cNvSpPr>
          <p:nvPr/>
        </p:nvSpPr>
        <p:spPr bwMode="auto">
          <a:xfrm>
            <a:off x="1343025" y="2570163"/>
            <a:ext cx="21066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MILD or MODERATE</a:t>
            </a:r>
          </a:p>
          <a:p>
            <a:pPr eaLnBrk="1" hangingPunct="1">
              <a:spcBef>
                <a:spcPts val="425"/>
              </a:spcBef>
            </a:pPr>
            <a:r>
              <a:rPr lang="en-US" altLang="en-US" sz="1000" dirty="0">
                <a:solidFill>
                  <a:srgbClr val="FFFFFF"/>
                </a:solidFill>
                <a:latin typeface="Arial Bold" charset="0"/>
                <a:sym typeface="Arial Bold" charset="0"/>
              </a:rPr>
              <a:t>Talks in phrases, prefers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sitting to lying, not agitated</a:t>
            </a:r>
          </a:p>
          <a:p>
            <a:pPr eaLnBrk="1" hangingPunct="1">
              <a:spcBef>
                <a:spcPts val="425"/>
              </a:spcBef>
            </a:pPr>
            <a:r>
              <a:rPr lang="en-US" altLang="en-US" sz="1000" dirty="0">
                <a:solidFill>
                  <a:srgbClr val="FFFFFF"/>
                </a:solidFill>
                <a:latin typeface="Arial Bold" charset="0"/>
                <a:sym typeface="Arial Bold" charset="0"/>
              </a:rPr>
              <a:t>Respiratory rate increased</a:t>
            </a:r>
          </a:p>
          <a:p>
            <a:pPr eaLnBrk="1" hangingPunct="1">
              <a:spcBef>
                <a:spcPts val="425"/>
              </a:spcBef>
            </a:pPr>
            <a:r>
              <a:rPr lang="en-US" altLang="en-US" sz="1000" dirty="0">
                <a:solidFill>
                  <a:srgbClr val="FFFFFF"/>
                </a:solidFill>
                <a:latin typeface="Arial Bold" charset="0"/>
                <a:sym typeface="Arial Bold" charset="0"/>
              </a:rPr>
              <a:t>Accessory muscles not used</a:t>
            </a:r>
          </a:p>
          <a:p>
            <a:pPr eaLnBrk="1" hangingPunct="1">
              <a:spcBef>
                <a:spcPts val="425"/>
              </a:spcBef>
            </a:pPr>
            <a:r>
              <a:rPr lang="en-US" altLang="en-US" sz="1000" dirty="0">
                <a:solidFill>
                  <a:srgbClr val="FFFFFF"/>
                </a:solidFill>
                <a:latin typeface="Arial Bold" charset="0"/>
                <a:sym typeface="Arial Bold" charset="0"/>
              </a:rPr>
              <a:t>Pulse rate 100–120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90–95%</a:t>
            </a:r>
          </a:p>
          <a:p>
            <a:pPr eaLnBrk="1" hangingPunct="1">
              <a:spcBef>
                <a:spcPts val="425"/>
              </a:spcBef>
            </a:pPr>
            <a:r>
              <a:rPr lang="en-US" altLang="en-US" sz="1000" dirty="0">
                <a:solidFill>
                  <a:srgbClr val="FFFFFF"/>
                </a:solidFill>
                <a:latin typeface="Arial Bold" charset="0"/>
                <a:sym typeface="Arial Bold" charset="0"/>
              </a:rPr>
              <a:t>PEF &gt;50% predicted or best</a:t>
            </a:r>
          </a:p>
        </p:txBody>
      </p:sp>
      <p:sp>
        <p:nvSpPr>
          <p:cNvPr id="113676" name="Rectangle 14"/>
          <p:cNvSpPr>
            <a:spLocks/>
          </p:cNvSpPr>
          <p:nvPr/>
        </p:nvSpPr>
        <p:spPr bwMode="auto">
          <a:xfrm>
            <a:off x="3662363" y="2570163"/>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SEVERE</a:t>
            </a:r>
          </a:p>
          <a:p>
            <a:pPr eaLnBrk="1" hangingPunct="1">
              <a:spcBef>
                <a:spcPts val="425"/>
              </a:spcBef>
            </a:pPr>
            <a:r>
              <a:rPr lang="en-US" altLang="en-US" sz="1000" dirty="0">
                <a:solidFill>
                  <a:srgbClr val="FFFFFF"/>
                </a:solidFill>
                <a:latin typeface="Arial Bold" charset="0"/>
                <a:sym typeface="Arial Bold" charset="0"/>
              </a:rPr>
              <a:t>Talks in words, sits hunched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forwards, agitated</a:t>
            </a:r>
          </a:p>
          <a:p>
            <a:pPr eaLnBrk="1" hangingPunct="1">
              <a:spcBef>
                <a:spcPts val="425"/>
              </a:spcBef>
            </a:pPr>
            <a:r>
              <a:rPr lang="en-US" altLang="en-US" sz="1000" dirty="0">
                <a:solidFill>
                  <a:srgbClr val="FFFFFF"/>
                </a:solidFill>
                <a:latin typeface="Arial Bold" charset="0"/>
                <a:sym typeface="Arial Bold" charset="0"/>
              </a:rPr>
              <a:t>Respiratory rate &gt;30/min</a:t>
            </a:r>
          </a:p>
          <a:p>
            <a:pPr eaLnBrk="1" hangingPunct="1">
              <a:spcBef>
                <a:spcPts val="425"/>
              </a:spcBef>
            </a:pPr>
            <a:r>
              <a:rPr lang="en-US" altLang="en-US" sz="1000" dirty="0">
                <a:solidFill>
                  <a:srgbClr val="FFFFFF"/>
                </a:solidFill>
                <a:latin typeface="Arial Bold" charset="0"/>
                <a:sym typeface="Arial Bold" charset="0"/>
              </a:rPr>
              <a:t>Accessory muscles in use</a:t>
            </a:r>
          </a:p>
          <a:p>
            <a:pPr eaLnBrk="1" hangingPunct="1">
              <a:spcBef>
                <a:spcPts val="425"/>
              </a:spcBef>
            </a:pPr>
            <a:r>
              <a:rPr lang="en-US" altLang="en-US" sz="1000" dirty="0">
                <a:solidFill>
                  <a:srgbClr val="FFFFFF"/>
                </a:solidFill>
                <a:latin typeface="Arial Bold" charset="0"/>
                <a:sym typeface="Arial Bold" charset="0"/>
              </a:rPr>
              <a:t>Pulse rate &gt;120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&lt;90%</a:t>
            </a:r>
          </a:p>
          <a:p>
            <a:pPr eaLnBrk="1" hangingPunct="1">
              <a:spcBef>
                <a:spcPts val="425"/>
              </a:spcBef>
            </a:pPr>
            <a:r>
              <a:rPr lang="en-US" altLang="en-US" sz="1000" dirty="0">
                <a:solidFill>
                  <a:srgbClr val="FFFFFF"/>
                </a:solidFill>
                <a:latin typeface="Arial Bold" charset="0"/>
                <a:sym typeface="Arial Bold" charset="0"/>
              </a:rPr>
              <a:t>PEF ≤50% predicted or best</a:t>
            </a:r>
          </a:p>
        </p:txBody>
      </p:sp>
      <p:sp>
        <p:nvSpPr>
          <p:cNvPr id="113677"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3678"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3679"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Tree>
    <p:extLst>
      <p:ext uri="{BB962C8B-B14F-4D97-AF65-F5344CB8AC3E}">
        <p14:creationId xmlns:p14="http://schemas.microsoft.com/office/powerpoint/2010/main" val="1220631385"/>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2" descr="box 4-3 (2-3) 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536575"/>
            <a:ext cx="6843712"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AutoShape 2"/>
          <p:cNvSpPr>
            <a:spLocks/>
          </p:cNvSpPr>
          <p:nvPr/>
        </p:nvSpPr>
        <p:spPr bwMode="auto">
          <a:xfrm>
            <a:off x="160338"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sp>
        <p:nvSpPr>
          <p:cNvPr id="114691" name="Rectangle 3"/>
          <p:cNvSpPr>
            <a:spLocks/>
          </p:cNvSpPr>
          <p:nvPr/>
        </p:nvSpPr>
        <p:spPr bwMode="auto">
          <a:xfrm>
            <a:off x="7191375" y="6680200"/>
            <a:ext cx="16557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11469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3" name="Rectangle 5"/>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(4/7)</a:t>
            </a:r>
            <a:endParaRPr lang="en-US" altLang="en-US" sz="1100" i="1" dirty="0">
              <a:solidFill>
                <a:srgbClr val="FFFFFF"/>
              </a:solidFill>
              <a:latin typeface="Arial Italic" charset="0"/>
              <a:sym typeface="Arial Italic" charset="0"/>
            </a:endParaRPr>
          </a:p>
        </p:txBody>
      </p:sp>
      <p:pic>
        <p:nvPicPr>
          <p:cNvPr id="11469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5" name="Rectangle 9"/>
          <p:cNvSpPr>
            <a:spLocks/>
          </p:cNvSpPr>
          <p:nvPr/>
        </p:nvSpPr>
        <p:spPr bwMode="auto">
          <a:xfrm>
            <a:off x="1271588" y="565150"/>
            <a:ext cx="18796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solidFill>
                  <a:srgbClr val="FFFFFF"/>
                </a:solidFill>
                <a:latin typeface="Arial Bold" charset="0"/>
                <a:sym typeface="Arial Bold" charset="0"/>
              </a:rPr>
              <a:t>PRIMARY CARE  </a:t>
            </a:r>
          </a:p>
        </p:txBody>
      </p:sp>
      <p:sp>
        <p:nvSpPr>
          <p:cNvPr id="114696" name="Rectangle 10"/>
          <p:cNvSpPr>
            <a:spLocks/>
          </p:cNvSpPr>
          <p:nvPr/>
        </p:nvSpPr>
        <p:spPr bwMode="auto">
          <a:xfrm>
            <a:off x="3402013" y="547688"/>
            <a:ext cx="424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275"/>
              </a:spcBef>
            </a:pPr>
            <a:r>
              <a:rPr lang="en-US" altLang="en-US" sz="1000">
                <a:solidFill>
                  <a:srgbClr val="FFFFFF"/>
                </a:solidFill>
                <a:latin typeface="Arial Bold" charset="0"/>
                <a:sym typeface="Arial Bold" charset="0"/>
              </a:rPr>
              <a:t>Patient presents with acute or sub-acute asthma exacerbation</a:t>
            </a:r>
          </a:p>
        </p:txBody>
      </p:sp>
      <p:sp>
        <p:nvSpPr>
          <p:cNvPr id="114697" name="Rectangle 11"/>
          <p:cNvSpPr>
            <a:spLocks/>
          </p:cNvSpPr>
          <p:nvPr/>
        </p:nvSpPr>
        <p:spPr bwMode="auto">
          <a:xfrm>
            <a:off x="1165225" y="1179513"/>
            <a:ext cx="1990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100" b="1">
                <a:solidFill>
                  <a:srgbClr val="FFFFFF"/>
                </a:solidFill>
                <a:latin typeface="Arial Bold" charset="0"/>
                <a:sym typeface="Arial Bold" charset="0"/>
              </a:rPr>
              <a:t>ASSESS the PATIENT</a:t>
            </a:r>
          </a:p>
        </p:txBody>
      </p:sp>
      <p:sp>
        <p:nvSpPr>
          <p:cNvPr id="114698" name="Rectangle 12"/>
          <p:cNvSpPr>
            <a:spLocks/>
          </p:cNvSpPr>
          <p:nvPr/>
        </p:nvSpPr>
        <p:spPr bwMode="auto">
          <a:xfrm>
            <a:off x="3400425" y="1204913"/>
            <a:ext cx="29479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1000">
                <a:solidFill>
                  <a:srgbClr val="FFFFFF"/>
                </a:solidFill>
                <a:latin typeface="Arial Bold" charset="0"/>
                <a:sym typeface="Arial Bold" charset="0"/>
              </a:rPr>
              <a:t>Is it asthma?</a:t>
            </a:r>
          </a:p>
          <a:p>
            <a:pPr eaLnBrk="1" hangingPunct="1">
              <a:lnSpc>
                <a:spcPct val="110000"/>
              </a:lnSpc>
              <a:spcBef>
                <a:spcPts val="425"/>
              </a:spcBef>
            </a:pPr>
            <a:r>
              <a:rPr lang="en-US" altLang="en-US" sz="1000">
                <a:solidFill>
                  <a:srgbClr val="FFFFFF"/>
                </a:solidFill>
                <a:latin typeface="Arial Bold" charset="0"/>
                <a:sym typeface="Arial Bold" charset="0"/>
              </a:rPr>
              <a:t>Risk factors for asthma-related death?</a:t>
            </a:r>
          </a:p>
          <a:p>
            <a:pPr eaLnBrk="1" hangingPunct="1">
              <a:lnSpc>
                <a:spcPct val="110000"/>
              </a:lnSpc>
              <a:spcBef>
                <a:spcPts val="425"/>
              </a:spcBef>
            </a:pPr>
            <a:r>
              <a:rPr lang="en-US" altLang="en-US" sz="1000">
                <a:solidFill>
                  <a:srgbClr val="FFFFFF"/>
                </a:solidFill>
                <a:latin typeface="Arial Bold" charset="0"/>
                <a:sym typeface="Arial Bold" charset="0"/>
              </a:rPr>
              <a:t>Severity of exacerbation?</a:t>
            </a:r>
          </a:p>
        </p:txBody>
      </p:sp>
      <p:sp>
        <p:nvSpPr>
          <p:cNvPr id="114699" name="Rectangle 13"/>
          <p:cNvSpPr>
            <a:spLocks/>
          </p:cNvSpPr>
          <p:nvPr/>
        </p:nvSpPr>
        <p:spPr bwMode="auto">
          <a:xfrm>
            <a:off x="1343025" y="2570163"/>
            <a:ext cx="21066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MILD or MODERATE</a:t>
            </a:r>
          </a:p>
          <a:p>
            <a:pPr eaLnBrk="1" hangingPunct="1">
              <a:spcBef>
                <a:spcPts val="425"/>
              </a:spcBef>
            </a:pPr>
            <a:r>
              <a:rPr lang="en-US" altLang="en-US" sz="1000" dirty="0">
                <a:solidFill>
                  <a:srgbClr val="FFFFFF"/>
                </a:solidFill>
                <a:latin typeface="Arial Bold" charset="0"/>
                <a:sym typeface="Arial Bold" charset="0"/>
              </a:rPr>
              <a:t>Talks in phrases, prefers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sitting to lying, not agitated</a:t>
            </a:r>
          </a:p>
          <a:p>
            <a:pPr eaLnBrk="1" hangingPunct="1">
              <a:spcBef>
                <a:spcPts val="425"/>
              </a:spcBef>
            </a:pPr>
            <a:r>
              <a:rPr lang="en-US" altLang="en-US" sz="1000" dirty="0">
                <a:solidFill>
                  <a:srgbClr val="FFFFFF"/>
                </a:solidFill>
                <a:latin typeface="Arial Bold" charset="0"/>
                <a:sym typeface="Arial Bold" charset="0"/>
              </a:rPr>
              <a:t>Respiratory rate increased</a:t>
            </a:r>
          </a:p>
          <a:p>
            <a:pPr eaLnBrk="1" hangingPunct="1">
              <a:spcBef>
                <a:spcPts val="425"/>
              </a:spcBef>
            </a:pPr>
            <a:r>
              <a:rPr lang="en-US" altLang="en-US" sz="1000" dirty="0">
                <a:solidFill>
                  <a:srgbClr val="FFFFFF"/>
                </a:solidFill>
                <a:latin typeface="Arial Bold" charset="0"/>
                <a:sym typeface="Arial Bold" charset="0"/>
              </a:rPr>
              <a:t>Accessory muscles not used</a:t>
            </a:r>
          </a:p>
          <a:p>
            <a:pPr eaLnBrk="1" hangingPunct="1">
              <a:spcBef>
                <a:spcPts val="425"/>
              </a:spcBef>
            </a:pPr>
            <a:r>
              <a:rPr lang="en-US" altLang="en-US" sz="1000" dirty="0">
                <a:solidFill>
                  <a:srgbClr val="FFFFFF"/>
                </a:solidFill>
                <a:latin typeface="Arial Bold" charset="0"/>
                <a:sym typeface="Arial Bold" charset="0"/>
              </a:rPr>
              <a:t>Pulse rate 100–120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90–95%</a:t>
            </a:r>
          </a:p>
          <a:p>
            <a:pPr eaLnBrk="1" hangingPunct="1">
              <a:spcBef>
                <a:spcPts val="425"/>
              </a:spcBef>
            </a:pPr>
            <a:r>
              <a:rPr lang="en-US" altLang="en-US" sz="1000" dirty="0">
                <a:solidFill>
                  <a:srgbClr val="FFFFFF"/>
                </a:solidFill>
                <a:latin typeface="Arial Bold" charset="0"/>
                <a:sym typeface="Arial Bold" charset="0"/>
              </a:rPr>
              <a:t>PEF &gt;50% predicted or best</a:t>
            </a:r>
          </a:p>
        </p:txBody>
      </p:sp>
      <p:sp>
        <p:nvSpPr>
          <p:cNvPr id="114700" name="Rectangle 14"/>
          <p:cNvSpPr>
            <a:spLocks/>
          </p:cNvSpPr>
          <p:nvPr/>
        </p:nvSpPr>
        <p:spPr bwMode="auto">
          <a:xfrm>
            <a:off x="3662363" y="2570163"/>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dirty="0">
                <a:solidFill>
                  <a:srgbClr val="FFFFFF"/>
                </a:solidFill>
                <a:latin typeface="Arial Bold" charset="0"/>
                <a:sym typeface="Arial Bold" charset="0"/>
              </a:rPr>
              <a:t>SEVERE</a:t>
            </a:r>
          </a:p>
          <a:p>
            <a:pPr eaLnBrk="1" hangingPunct="1">
              <a:spcBef>
                <a:spcPts val="425"/>
              </a:spcBef>
            </a:pPr>
            <a:r>
              <a:rPr lang="en-US" altLang="en-US" sz="1000" dirty="0">
                <a:solidFill>
                  <a:srgbClr val="FFFFFF"/>
                </a:solidFill>
                <a:latin typeface="Arial Bold" charset="0"/>
                <a:sym typeface="Arial Bold" charset="0"/>
              </a:rPr>
              <a:t>Talks in words, sits hunched </a:t>
            </a:r>
            <a:br>
              <a:rPr lang="en-US" altLang="en-US" sz="1000" dirty="0">
                <a:solidFill>
                  <a:srgbClr val="FFFFFF"/>
                </a:solidFill>
                <a:latin typeface="Arial Bold" charset="0"/>
                <a:sym typeface="Arial Bold" charset="0"/>
              </a:rPr>
            </a:br>
            <a:r>
              <a:rPr lang="en-US" altLang="en-US" sz="1000" dirty="0">
                <a:solidFill>
                  <a:srgbClr val="FFFFFF"/>
                </a:solidFill>
                <a:latin typeface="Arial Bold" charset="0"/>
                <a:sym typeface="Arial Bold" charset="0"/>
              </a:rPr>
              <a:t>forwards, agitated</a:t>
            </a:r>
          </a:p>
          <a:p>
            <a:pPr eaLnBrk="1" hangingPunct="1">
              <a:spcBef>
                <a:spcPts val="425"/>
              </a:spcBef>
            </a:pPr>
            <a:r>
              <a:rPr lang="en-US" altLang="en-US" sz="1000" dirty="0">
                <a:solidFill>
                  <a:srgbClr val="FFFFFF"/>
                </a:solidFill>
                <a:latin typeface="Arial Bold" charset="0"/>
                <a:sym typeface="Arial Bold" charset="0"/>
              </a:rPr>
              <a:t>Respiratory rate &gt;30/min</a:t>
            </a:r>
          </a:p>
          <a:p>
            <a:pPr eaLnBrk="1" hangingPunct="1">
              <a:spcBef>
                <a:spcPts val="425"/>
              </a:spcBef>
            </a:pPr>
            <a:r>
              <a:rPr lang="en-US" altLang="en-US" sz="1000" dirty="0">
                <a:solidFill>
                  <a:srgbClr val="FFFFFF"/>
                </a:solidFill>
                <a:latin typeface="Arial Bold" charset="0"/>
                <a:sym typeface="Arial Bold" charset="0"/>
              </a:rPr>
              <a:t>Accessory muscles in use</a:t>
            </a:r>
          </a:p>
          <a:p>
            <a:pPr eaLnBrk="1" hangingPunct="1">
              <a:spcBef>
                <a:spcPts val="425"/>
              </a:spcBef>
            </a:pPr>
            <a:r>
              <a:rPr lang="en-US" altLang="en-US" sz="1000" dirty="0">
                <a:solidFill>
                  <a:srgbClr val="FFFFFF"/>
                </a:solidFill>
                <a:latin typeface="Arial Bold" charset="0"/>
                <a:sym typeface="Arial Bold" charset="0"/>
              </a:rPr>
              <a:t>Pulse rate &gt;120 bpm</a:t>
            </a:r>
          </a:p>
          <a:p>
            <a:pPr eaLnBrk="1" hangingPunct="1">
              <a:spcBef>
                <a:spcPts val="425"/>
              </a:spcBef>
            </a:pPr>
            <a:r>
              <a:rPr lang="en-US" altLang="en-US" sz="1000" dirty="0">
                <a:solidFill>
                  <a:srgbClr val="FFFFFF"/>
                </a:solidFill>
                <a:latin typeface="Arial Bold" charset="0"/>
                <a:sym typeface="Arial Bold" charset="0"/>
              </a:rPr>
              <a:t>O</a:t>
            </a:r>
            <a:r>
              <a:rPr lang="en-US" altLang="en-US" sz="1000" baseline="-25000" dirty="0">
                <a:solidFill>
                  <a:srgbClr val="FFFFFF"/>
                </a:solidFill>
                <a:latin typeface="Arial Bold" charset="0"/>
                <a:sym typeface="Arial Bold" charset="0"/>
              </a:rPr>
              <a:t>2</a:t>
            </a:r>
            <a:r>
              <a:rPr lang="en-US" altLang="en-US" sz="1000" dirty="0">
                <a:solidFill>
                  <a:srgbClr val="FFFFFF"/>
                </a:solidFill>
                <a:latin typeface="Arial Bold" charset="0"/>
                <a:sym typeface="Arial Bold" charset="0"/>
              </a:rPr>
              <a:t> saturation (on air) &lt;90%</a:t>
            </a:r>
          </a:p>
          <a:p>
            <a:pPr eaLnBrk="1" hangingPunct="1">
              <a:spcBef>
                <a:spcPts val="425"/>
              </a:spcBef>
            </a:pPr>
            <a:r>
              <a:rPr lang="en-US" altLang="en-US" sz="1000" dirty="0">
                <a:solidFill>
                  <a:srgbClr val="FFFFFF"/>
                </a:solidFill>
                <a:latin typeface="Arial Bold" charset="0"/>
                <a:sym typeface="Arial Bold" charset="0"/>
              </a:rPr>
              <a:t>PEF ≤50% predicted or best</a:t>
            </a:r>
          </a:p>
        </p:txBody>
      </p:sp>
      <p:sp>
        <p:nvSpPr>
          <p:cNvPr id="114701" name="Rectangle 15"/>
          <p:cNvSpPr>
            <a:spLocks/>
          </p:cNvSpPr>
          <p:nvPr/>
        </p:nvSpPr>
        <p:spPr bwMode="auto">
          <a:xfrm>
            <a:off x="5768975" y="2451100"/>
            <a:ext cx="2143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a:latin typeface="Arial Bold" charset="0"/>
                <a:sym typeface="Arial Bold" charset="0"/>
              </a:rPr>
              <a:t>LIFE-THREATENING</a:t>
            </a:r>
            <a:endParaRPr lang="en-US" altLang="en-US" sz="1100" b="1"/>
          </a:p>
          <a:p>
            <a:pPr algn="ctr" eaLnBrk="1" hangingPunct="1">
              <a:lnSpc>
                <a:spcPct val="120000"/>
              </a:lnSpc>
              <a:spcBef>
                <a:spcPts val="275"/>
              </a:spcBef>
            </a:pPr>
            <a:r>
              <a:rPr lang="en-US" altLang="en-US" sz="1000"/>
              <a:t>Drowsy, confused </a:t>
            </a:r>
            <a:br>
              <a:rPr lang="en-US" altLang="en-US" sz="1000"/>
            </a:br>
            <a:r>
              <a:rPr lang="en-US" altLang="en-US" sz="1000"/>
              <a:t>or silent chest</a:t>
            </a:r>
          </a:p>
        </p:txBody>
      </p:sp>
      <p:sp>
        <p:nvSpPr>
          <p:cNvPr id="114702" name="Rectangle 16"/>
          <p:cNvSpPr>
            <a:spLocks/>
          </p:cNvSpPr>
          <p:nvPr/>
        </p:nvSpPr>
        <p:spPr bwMode="auto">
          <a:xfrm>
            <a:off x="1325563" y="4489450"/>
            <a:ext cx="25796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100" b="1">
                <a:latin typeface="Arial Bold" charset="0"/>
                <a:sym typeface="Arial Bold" charset="0"/>
              </a:rPr>
              <a:t>START TREATMENT</a:t>
            </a:r>
            <a:endParaRPr lang="en-US" altLang="en-US" sz="1100" b="1"/>
          </a:p>
          <a:p>
            <a:pPr eaLnBrk="1" hangingPunct="1">
              <a:spcBef>
                <a:spcPts val="425"/>
              </a:spcBef>
              <a:spcAft>
                <a:spcPts val="200"/>
              </a:spcAft>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spcBef>
                <a:spcPts val="42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spcBef>
                <a:spcPts val="42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4703" name="Rectangle 17"/>
          <p:cNvSpPr>
            <a:spLocks/>
          </p:cNvSpPr>
          <p:nvPr/>
        </p:nvSpPr>
        <p:spPr bwMode="auto">
          <a:xfrm>
            <a:off x="5734050" y="4492625"/>
            <a:ext cx="2133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4704" name="Rectangle 18"/>
          <p:cNvSpPr>
            <a:spLocks/>
          </p:cNvSpPr>
          <p:nvPr/>
        </p:nvSpPr>
        <p:spPr bwMode="auto">
          <a:xfrm>
            <a:off x="6356350" y="4005263"/>
            <a:ext cx="6159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URGENT</a:t>
            </a:r>
          </a:p>
        </p:txBody>
      </p:sp>
      <p:sp>
        <p:nvSpPr>
          <p:cNvPr id="114705" name="Rectangle 19"/>
          <p:cNvSpPr>
            <a:spLocks/>
          </p:cNvSpPr>
          <p:nvPr/>
        </p:nvSpPr>
        <p:spPr bwMode="auto">
          <a:xfrm>
            <a:off x="4316413" y="5148263"/>
            <a:ext cx="8270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1902214070"/>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6" descr="box 4-3 3.3 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5"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(5/7)</a:t>
            </a:r>
            <a:endParaRPr lang="en-US" altLang="en-US" sz="1100" i="1" dirty="0">
              <a:solidFill>
                <a:srgbClr val="FFFFFF"/>
              </a:solidFill>
              <a:latin typeface="Arial Italic" charset="0"/>
              <a:sym typeface="Arial Italic" charset="0"/>
            </a:endParaRPr>
          </a:p>
        </p:txBody>
      </p:sp>
      <p:pic>
        <p:nvPicPr>
          <p:cNvPr id="11571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17"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5718"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5719"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5720"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5721"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solidFill>
                  <a:srgbClr val="FFFFFF"/>
                </a:solidFill>
                <a:latin typeface="Arial Bold" charset="0"/>
                <a:sym typeface="Arial Bold" charset="0"/>
              </a:rPr>
              <a:t>ASSESS FOR DISCHARGE</a:t>
            </a:r>
            <a:endParaRPr lang="en-US" altLang="en-US" sz="1100" b="1">
              <a:solidFill>
                <a:srgbClr val="FFFFFF"/>
              </a:solidFill>
            </a:endParaRPr>
          </a:p>
          <a:p>
            <a:pPr eaLnBrk="1" hangingPunct="1">
              <a:lnSpc>
                <a:spcPct val="110000"/>
              </a:lnSpc>
              <a:spcBef>
                <a:spcPts val="275"/>
              </a:spcBef>
            </a:pPr>
            <a:r>
              <a:rPr lang="en-US" altLang="en-US" sz="1000" b="1">
                <a:solidFill>
                  <a:srgbClr val="FFFFFF"/>
                </a:solidFill>
                <a:latin typeface="Arial Bold" charset="0"/>
                <a:sym typeface="Arial Bold" charset="0"/>
              </a:rPr>
              <a:t>Symptoms</a:t>
            </a:r>
            <a:r>
              <a:rPr lang="en-US" altLang="en-US" sz="1000">
                <a:solidFill>
                  <a:srgbClr val="FFFFFF"/>
                </a:solidFill>
              </a:rPr>
              <a:t> improved, not needing SABA</a:t>
            </a:r>
          </a:p>
          <a:p>
            <a:pPr eaLnBrk="1" hangingPunct="1">
              <a:lnSpc>
                <a:spcPct val="110000"/>
              </a:lnSpc>
              <a:spcBef>
                <a:spcPts val="275"/>
              </a:spcBef>
            </a:pPr>
            <a:r>
              <a:rPr lang="en-US" altLang="en-US" sz="1000" b="1">
                <a:solidFill>
                  <a:srgbClr val="FFFFFF"/>
                </a:solidFill>
                <a:latin typeface="Arial Bold" charset="0"/>
                <a:sym typeface="Arial Bold" charset="0"/>
              </a:rPr>
              <a:t>PEF</a:t>
            </a:r>
            <a:r>
              <a:rPr lang="en-US" altLang="en-US" sz="1000">
                <a:solidFill>
                  <a:srgbClr val="FFFFFF"/>
                </a:solidFill>
              </a:rPr>
              <a:t> improving, and &gt;60-80% of personal </a:t>
            </a:r>
            <a:br>
              <a:rPr lang="en-US" altLang="en-US" sz="1000">
                <a:solidFill>
                  <a:srgbClr val="FFFFFF"/>
                </a:solidFill>
              </a:rPr>
            </a:br>
            <a:r>
              <a:rPr lang="en-US" altLang="en-US" sz="1000">
                <a:solidFill>
                  <a:srgbClr val="FFFFFF"/>
                </a:solidFill>
              </a:rPr>
              <a:t>best or predicted</a:t>
            </a:r>
          </a:p>
          <a:p>
            <a:pPr eaLnBrk="1" hangingPunct="1">
              <a:lnSpc>
                <a:spcPct val="110000"/>
              </a:lnSpc>
              <a:spcBef>
                <a:spcPts val="275"/>
              </a:spcBef>
            </a:pPr>
            <a:r>
              <a:rPr lang="en-US" altLang="en-US" sz="1000" b="1">
                <a:solidFill>
                  <a:srgbClr val="FFFFFF"/>
                </a:solidFill>
                <a:latin typeface="Arial Bold" charset="0"/>
                <a:sym typeface="Arial Bold" charset="0"/>
              </a:rPr>
              <a:t>Oxygen</a:t>
            </a:r>
            <a:r>
              <a:rPr lang="en-US" altLang="en-US" sz="1000">
                <a:solidFill>
                  <a:srgbClr val="FFFFFF"/>
                </a:solidFill>
              </a:rPr>
              <a:t> saturation &gt;94% room air</a:t>
            </a:r>
          </a:p>
          <a:p>
            <a:pPr eaLnBrk="1" hangingPunct="1">
              <a:lnSpc>
                <a:spcPct val="110000"/>
              </a:lnSpc>
              <a:spcBef>
                <a:spcPts val="275"/>
              </a:spcBef>
            </a:pPr>
            <a:r>
              <a:rPr lang="en-US" altLang="en-US" sz="1000" b="1">
                <a:solidFill>
                  <a:srgbClr val="FFFFFF"/>
                </a:solidFill>
                <a:latin typeface="Arial Bold" charset="0"/>
                <a:sym typeface="Arial Bold" charset="0"/>
              </a:rPr>
              <a:t>Resources at home</a:t>
            </a:r>
            <a:r>
              <a:rPr lang="en-US" altLang="en-US" sz="1000" b="1">
                <a:solidFill>
                  <a:srgbClr val="FFFFFF"/>
                </a:solidFill>
              </a:rPr>
              <a:t> </a:t>
            </a:r>
            <a:r>
              <a:rPr lang="en-US" altLang="en-US" sz="1000">
                <a:solidFill>
                  <a:srgbClr val="FFFFFF"/>
                </a:solidFill>
              </a:rPr>
              <a:t>adequate</a:t>
            </a:r>
          </a:p>
        </p:txBody>
      </p:sp>
      <p:sp>
        <p:nvSpPr>
          <p:cNvPr id="115722"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5723"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3578093606"/>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7" descr="box 4-3 3.3 level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39"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(6/7)</a:t>
            </a:r>
            <a:endParaRPr lang="en-US" altLang="en-US" sz="1100" i="1" dirty="0">
              <a:solidFill>
                <a:srgbClr val="FFFFFF"/>
              </a:solidFill>
              <a:latin typeface="Arial Italic" charset="0"/>
              <a:sym typeface="Arial Italic" charset="0"/>
            </a:endParaRPr>
          </a:p>
        </p:txBody>
      </p:sp>
      <p:pic>
        <p:nvPicPr>
          <p:cNvPr id="11674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41"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6742"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6743"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While waiting:</a:t>
            </a:r>
            <a:r>
              <a:rPr lang="en-US" altLang="en-US" sz="1000" dirty="0"/>
              <a:t> give inhaled SABA and ipratropium bromide, O</a:t>
            </a:r>
            <a:r>
              <a:rPr lang="en-US" altLang="en-US" sz="1000" baseline="-25000" dirty="0"/>
              <a:t>2</a:t>
            </a:r>
            <a:r>
              <a:rPr lang="en-US" altLang="en-US" sz="1000" dirty="0"/>
              <a:t>, systemic corticosteroid</a:t>
            </a:r>
          </a:p>
        </p:txBody>
      </p:sp>
      <p:sp>
        <p:nvSpPr>
          <p:cNvPr id="116744"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6745" name="Rectangle 14"/>
          <p:cNvSpPr>
            <a:spLocks/>
          </p:cNvSpPr>
          <p:nvPr/>
        </p:nvSpPr>
        <p:spPr bwMode="auto">
          <a:xfrm>
            <a:off x="4697413" y="3160713"/>
            <a:ext cx="3187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ARRANGE at DISCHARGE</a:t>
            </a:r>
            <a:endParaRPr lang="en-US" altLang="en-US" sz="1100" b="1"/>
          </a:p>
          <a:p>
            <a:pPr eaLnBrk="1" hangingPunct="1">
              <a:lnSpc>
                <a:spcPct val="110000"/>
              </a:lnSpc>
              <a:spcBef>
                <a:spcPts val="275"/>
              </a:spcBef>
            </a:pPr>
            <a:r>
              <a:rPr lang="en-US" altLang="en-US" sz="1000" b="1">
                <a:latin typeface="Arial Bold" charset="0"/>
                <a:sym typeface="Arial Bold" charset="0"/>
              </a:rPr>
              <a:t>Reliever:</a:t>
            </a:r>
            <a:r>
              <a:rPr lang="en-US" altLang="en-US" sz="1000" b="1"/>
              <a:t> </a:t>
            </a:r>
            <a:r>
              <a:rPr lang="en-US" altLang="en-US" sz="1000"/>
              <a:t>continue as needed</a:t>
            </a:r>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start, or step up. Check inhaler technique, adherence</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continue, usually for 5–7 days </a:t>
            </a:r>
            <a:br>
              <a:rPr lang="en-US" altLang="en-US" sz="1000"/>
            </a:br>
            <a:r>
              <a:rPr lang="en-US" altLang="en-US" sz="1000"/>
              <a:t>(3-5 days for children) </a:t>
            </a:r>
          </a:p>
          <a:p>
            <a:pPr eaLnBrk="1" hangingPunct="1">
              <a:lnSpc>
                <a:spcPct val="110000"/>
              </a:lnSpc>
              <a:spcBef>
                <a:spcPts val="275"/>
              </a:spcBef>
            </a:pPr>
            <a:r>
              <a:rPr lang="en-US" altLang="en-US" sz="1000" b="1">
                <a:latin typeface="Arial Bold" charset="0"/>
                <a:sym typeface="Arial Bold" charset="0"/>
              </a:rPr>
              <a:t>Follow up: </a:t>
            </a:r>
            <a:r>
              <a:rPr lang="en-US" altLang="en-US" sz="1000"/>
              <a:t>within 2–7 days</a:t>
            </a:r>
          </a:p>
        </p:txBody>
      </p:sp>
      <p:sp>
        <p:nvSpPr>
          <p:cNvPr id="116746"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dirty="0">
                <a:solidFill>
                  <a:srgbClr val="FFFFFF"/>
                </a:solidFill>
                <a:latin typeface="Arial Bold" charset="0"/>
                <a:sym typeface="Arial Bold" charset="0"/>
              </a:rPr>
              <a:t>ASSESS FOR DISCHARGE</a:t>
            </a:r>
            <a:endParaRPr lang="en-US" altLang="en-US" sz="1100" b="1" dirty="0">
              <a:solidFill>
                <a:srgbClr val="FFFFFF"/>
              </a:solidFill>
            </a:endParaRPr>
          </a:p>
          <a:p>
            <a:pPr eaLnBrk="1" hangingPunct="1">
              <a:lnSpc>
                <a:spcPct val="110000"/>
              </a:lnSpc>
              <a:spcBef>
                <a:spcPts val="275"/>
              </a:spcBef>
            </a:pPr>
            <a:r>
              <a:rPr lang="en-US" altLang="en-US" sz="1000" b="1" dirty="0">
                <a:solidFill>
                  <a:srgbClr val="FFFFFF"/>
                </a:solidFill>
                <a:latin typeface="Arial Bold" charset="0"/>
                <a:sym typeface="Arial Bold" charset="0"/>
              </a:rPr>
              <a:t>Symptoms</a:t>
            </a:r>
            <a:r>
              <a:rPr lang="en-US" altLang="en-US" sz="1000" dirty="0">
                <a:solidFill>
                  <a:srgbClr val="FFFFFF"/>
                </a:solidFill>
              </a:rPr>
              <a:t> improved, not needing SABA</a:t>
            </a:r>
          </a:p>
          <a:p>
            <a:pPr eaLnBrk="1" hangingPunct="1">
              <a:lnSpc>
                <a:spcPct val="110000"/>
              </a:lnSpc>
              <a:spcBef>
                <a:spcPts val="275"/>
              </a:spcBef>
            </a:pPr>
            <a:r>
              <a:rPr lang="en-US" altLang="en-US" sz="1000" b="1" dirty="0">
                <a:solidFill>
                  <a:srgbClr val="FFFFFF"/>
                </a:solidFill>
                <a:latin typeface="Arial Bold" charset="0"/>
                <a:sym typeface="Arial Bold" charset="0"/>
              </a:rPr>
              <a:t>PEF</a:t>
            </a:r>
            <a:r>
              <a:rPr lang="en-US" altLang="en-US" sz="1000" dirty="0">
                <a:solidFill>
                  <a:srgbClr val="FFFFFF"/>
                </a:solidFill>
              </a:rPr>
              <a:t> improving, and &gt;60-80% of personal </a:t>
            </a:r>
            <a:br>
              <a:rPr lang="en-US" altLang="en-US" sz="1000" dirty="0">
                <a:solidFill>
                  <a:srgbClr val="FFFFFF"/>
                </a:solidFill>
              </a:rPr>
            </a:br>
            <a:r>
              <a:rPr lang="en-US" altLang="en-US" sz="1000" dirty="0">
                <a:solidFill>
                  <a:srgbClr val="FFFFFF"/>
                </a:solidFill>
              </a:rPr>
              <a:t>best or predicted</a:t>
            </a:r>
          </a:p>
          <a:p>
            <a:pPr eaLnBrk="1" hangingPunct="1">
              <a:lnSpc>
                <a:spcPct val="110000"/>
              </a:lnSpc>
              <a:spcBef>
                <a:spcPts val="275"/>
              </a:spcBef>
            </a:pPr>
            <a:r>
              <a:rPr lang="en-US" altLang="en-US" sz="1000" b="1" dirty="0">
                <a:solidFill>
                  <a:srgbClr val="FFFFFF"/>
                </a:solidFill>
                <a:latin typeface="Arial Bold" charset="0"/>
                <a:sym typeface="Arial Bold" charset="0"/>
              </a:rPr>
              <a:t>Oxygen</a:t>
            </a:r>
            <a:r>
              <a:rPr lang="en-US" altLang="en-US" sz="1000" dirty="0">
                <a:solidFill>
                  <a:srgbClr val="FFFFFF"/>
                </a:solidFill>
              </a:rPr>
              <a:t> saturation &gt;94% room air</a:t>
            </a:r>
          </a:p>
          <a:p>
            <a:pPr eaLnBrk="1" hangingPunct="1">
              <a:lnSpc>
                <a:spcPct val="110000"/>
              </a:lnSpc>
              <a:spcBef>
                <a:spcPts val="275"/>
              </a:spcBef>
            </a:pPr>
            <a:r>
              <a:rPr lang="en-US" altLang="en-US" sz="1000" b="1" dirty="0">
                <a:solidFill>
                  <a:srgbClr val="FFFFFF"/>
                </a:solidFill>
                <a:latin typeface="Arial Bold" charset="0"/>
                <a:sym typeface="Arial Bold" charset="0"/>
              </a:rPr>
              <a:t>Resources at home</a:t>
            </a:r>
            <a:r>
              <a:rPr lang="en-US" altLang="en-US" sz="1000" b="1" dirty="0">
                <a:solidFill>
                  <a:srgbClr val="FFFFFF"/>
                </a:solidFill>
              </a:rPr>
              <a:t> </a:t>
            </a:r>
            <a:r>
              <a:rPr lang="en-US" altLang="en-US" sz="1000" dirty="0">
                <a:solidFill>
                  <a:srgbClr val="FFFFFF"/>
                </a:solidFill>
              </a:rPr>
              <a:t>adequate</a:t>
            </a:r>
          </a:p>
        </p:txBody>
      </p:sp>
      <p:sp>
        <p:nvSpPr>
          <p:cNvPr id="116747"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6748"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3793147778"/>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8" descr="box 4-3 3.3 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180975"/>
            <a:ext cx="6807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8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4-3 </a:t>
            </a:r>
            <a:r>
              <a:rPr lang="en-US" altLang="en-US" sz="1100" i="1" dirty="0" smtClean="0">
                <a:solidFill>
                  <a:srgbClr val="FFFFFF"/>
                </a:solidFill>
                <a:latin typeface="Arial Italic" charset="0"/>
                <a:sym typeface="Arial Italic" charset="0"/>
              </a:rPr>
              <a:t>(7/7)</a:t>
            </a:r>
            <a:endParaRPr lang="en-US" alt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5" name="Rectangle 10"/>
          <p:cNvSpPr>
            <a:spLocks/>
          </p:cNvSpPr>
          <p:nvPr/>
        </p:nvSpPr>
        <p:spPr bwMode="auto">
          <a:xfrm>
            <a:off x="1347788" y="374650"/>
            <a:ext cx="2473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START TREATMENT</a:t>
            </a:r>
            <a:endParaRPr lang="en-US" altLang="en-US" sz="1100" b="1"/>
          </a:p>
          <a:p>
            <a:pPr eaLnBrk="1" hangingPunct="1">
              <a:lnSpc>
                <a:spcPct val="110000"/>
              </a:lnSpc>
              <a:spcBef>
                <a:spcPts val="275"/>
              </a:spcBef>
            </a:pPr>
            <a:r>
              <a:rPr lang="en-US" altLang="en-US" sz="1000" b="1">
                <a:latin typeface="Arial Bold" charset="0"/>
                <a:sym typeface="Arial Bold" charset="0"/>
              </a:rPr>
              <a:t>SABA </a:t>
            </a:r>
            <a:r>
              <a:rPr lang="en-US" altLang="en-US" sz="1000"/>
              <a:t>4–10 puffs by pMDI + spacer, </a:t>
            </a:r>
            <a:br>
              <a:rPr lang="en-US" altLang="en-US" sz="1000"/>
            </a:br>
            <a:r>
              <a:rPr lang="en-US" altLang="en-US" sz="1000"/>
              <a:t>repeat every 20 minutes for 1 hour</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adults 1 mg/kg, max. </a:t>
            </a:r>
            <a:br>
              <a:rPr lang="en-US" altLang="en-US" sz="1000"/>
            </a:br>
            <a:r>
              <a:rPr lang="en-US" altLang="en-US" sz="1000"/>
              <a:t>50 mg, children 1–2 mg/kg, max. 40 mg</a:t>
            </a:r>
          </a:p>
          <a:p>
            <a:pPr eaLnBrk="1" hangingPunct="1">
              <a:lnSpc>
                <a:spcPct val="110000"/>
              </a:lnSpc>
              <a:spcBef>
                <a:spcPts val="275"/>
              </a:spcBef>
            </a:pPr>
            <a:r>
              <a:rPr lang="en-US" altLang="en-US" sz="1000" b="1">
                <a:latin typeface="Arial Bold" charset="0"/>
                <a:sym typeface="Arial Bold" charset="0"/>
              </a:rPr>
              <a:t>Controlled oxygen</a:t>
            </a:r>
            <a:r>
              <a:rPr lang="en-US" altLang="en-US" sz="1000" b="1"/>
              <a:t> </a:t>
            </a:r>
            <a:r>
              <a:rPr lang="en-US" altLang="en-US" sz="1000"/>
              <a:t>(if available): target saturation 93–95% (children: 94-98%)</a:t>
            </a:r>
          </a:p>
        </p:txBody>
      </p:sp>
      <p:sp>
        <p:nvSpPr>
          <p:cNvPr id="117766" name="Rectangle 11"/>
          <p:cNvSpPr>
            <a:spLocks/>
          </p:cNvSpPr>
          <p:nvPr/>
        </p:nvSpPr>
        <p:spPr bwMode="auto">
          <a:xfrm>
            <a:off x="1174750" y="2155825"/>
            <a:ext cx="44561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000" b="1">
                <a:latin typeface="Arial Bold" charset="0"/>
                <a:sym typeface="Arial Bold" charset="0"/>
              </a:rPr>
              <a:t>CONTINUE TREATMENT</a:t>
            </a:r>
            <a:r>
              <a:rPr lang="en-US" altLang="en-US" sz="1000">
                <a:latin typeface="Arial Bold" charset="0"/>
                <a:sym typeface="Arial Bold" charset="0"/>
              </a:rPr>
              <a:t> </a:t>
            </a:r>
            <a:r>
              <a:rPr lang="en-US" altLang="en-US" sz="1000"/>
              <a:t>with SABA as needed</a:t>
            </a:r>
          </a:p>
          <a:p>
            <a:pPr algn="ctr" eaLnBrk="1" hangingPunct="1">
              <a:lnSpc>
                <a:spcPct val="110000"/>
              </a:lnSpc>
              <a:spcBef>
                <a:spcPts val="275"/>
              </a:spcBef>
            </a:pPr>
            <a:r>
              <a:rPr lang="en-US" altLang="en-US" sz="1000" b="1">
                <a:latin typeface="Arial Bold" charset="0"/>
                <a:sym typeface="Arial Bold" charset="0"/>
              </a:rPr>
              <a:t>ASSESS RESPONSE AT 1 HOUR </a:t>
            </a:r>
            <a:r>
              <a:rPr lang="en-US" altLang="en-US" sz="1000"/>
              <a:t>(or earlier)</a:t>
            </a:r>
          </a:p>
        </p:txBody>
      </p:sp>
      <p:sp>
        <p:nvSpPr>
          <p:cNvPr id="117767" name="Rectangle 12"/>
          <p:cNvSpPr>
            <a:spLocks/>
          </p:cNvSpPr>
          <p:nvPr/>
        </p:nvSpPr>
        <p:spPr bwMode="auto">
          <a:xfrm>
            <a:off x="5749925" y="625475"/>
            <a:ext cx="21209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1100" b="1" dirty="0">
                <a:latin typeface="Arial Bold" charset="0"/>
                <a:sym typeface="Arial Bold" charset="0"/>
              </a:rPr>
              <a:t>TRANSFER TO ACUTE </a:t>
            </a:r>
            <a:br>
              <a:rPr lang="en-US" altLang="en-US" sz="1100" b="1" dirty="0">
                <a:latin typeface="Arial Bold" charset="0"/>
                <a:sym typeface="Arial Bold" charset="0"/>
              </a:rPr>
            </a:br>
            <a:r>
              <a:rPr lang="en-US" altLang="en-US" sz="1100" b="1" dirty="0">
                <a:latin typeface="Arial Bold" charset="0"/>
                <a:sym typeface="Arial Bold" charset="0"/>
              </a:rPr>
              <a:t>CARE FACILITY</a:t>
            </a:r>
            <a:endParaRPr lang="en-US" altLang="en-US" sz="1100" b="1" dirty="0"/>
          </a:p>
          <a:p>
            <a:pPr algn="ctr" eaLnBrk="1" hangingPunct="1">
              <a:lnSpc>
                <a:spcPct val="120000"/>
              </a:lnSpc>
              <a:spcBef>
                <a:spcPts val="275"/>
              </a:spcBef>
            </a:pPr>
            <a:r>
              <a:rPr lang="en-US" altLang="en-US" sz="1000" dirty="0">
                <a:latin typeface="Arial Bold" charset="0"/>
                <a:sym typeface="Arial Bold" charset="0"/>
              </a:rPr>
              <a:t> While waiting:</a:t>
            </a:r>
            <a:r>
              <a:rPr lang="en-US" altLang="en-US" sz="1000" dirty="0"/>
              <a:t> give </a:t>
            </a:r>
            <a:r>
              <a:rPr lang="en-US" altLang="en-US" sz="1000" dirty="0" smtClean="0"/>
              <a:t>inhaled SABA and ipratropium bromide, O</a:t>
            </a:r>
            <a:r>
              <a:rPr lang="en-US" altLang="en-US" sz="1000" baseline="-25000" dirty="0" smtClean="0"/>
              <a:t>2</a:t>
            </a:r>
            <a:r>
              <a:rPr lang="en-US" altLang="en-US" sz="1000" dirty="0"/>
              <a:t>, systemic corticosteroid</a:t>
            </a:r>
          </a:p>
        </p:txBody>
      </p:sp>
      <p:sp>
        <p:nvSpPr>
          <p:cNvPr id="117768" name="Rectangle 13"/>
          <p:cNvSpPr>
            <a:spLocks/>
          </p:cNvSpPr>
          <p:nvPr/>
        </p:nvSpPr>
        <p:spPr bwMode="auto">
          <a:xfrm>
            <a:off x="4406900" y="935038"/>
            <a:ext cx="6445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
        <p:nvSpPr>
          <p:cNvPr id="117769" name="Rectangle 14"/>
          <p:cNvSpPr>
            <a:spLocks/>
          </p:cNvSpPr>
          <p:nvPr/>
        </p:nvSpPr>
        <p:spPr bwMode="auto">
          <a:xfrm>
            <a:off x="4697413" y="3160713"/>
            <a:ext cx="31877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latin typeface="Arial Bold" charset="0"/>
                <a:sym typeface="Arial Bold" charset="0"/>
              </a:rPr>
              <a:t>ARRANGE at DISCHARGE</a:t>
            </a:r>
            <a:endParaRPr lang="en-US" altLang="en-US" sz="1100" b="1"/>
          </a:p>
          <a:p>
            <a:pPr eaLnBrk="1" hangingPunct="1">
              <a:lnSpc>
                <a:spcPct val="110000"/>
              </a:lnSpc>
              <a:spcBef>
                <a:spcPts val="275"/>
              </a:spcBef>
            </a:pPr>
            <a:r>
              <a:rPr lang="en-US" altLang="en-US" sz="1000" b="1">
                <a:latin typeface="Arial Bold" charset="0"/>
                <a:sym typeface="Arial Bold" charset="0"/>
              </a:rPr>
              <a:t>Reliever:</a:t>
            </a:r>
            <a:r>
              <a:rPr lang="en-US" altLang="en-US" sz="1000" b="1"/>
              <a:t> </a:t>
            </a:r>
            <a:r>
              <a:rPr lang="en-US" altLang="en-US" sz="1000"/>
              <a:t>continue as needed</a:t>
            </a:r>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start, or step up. Check inhaler technique, adherence</a:t>
            </a:r>
          </a:p>
          <a:p>
            <a:pPr eaLnBrk="1" hangingPunct="1">
              <a:lnSpc>
                <a:spcPct val="110000"/>
              </a:lnSpc>
              <a:spcBef>
                <a:spcPts val="275"/>
              </a:spcBef>
            </a:pPr>
            <a:r>
              <a:rPr lang="en-US" altLang="en-US" sz="1000" b="1">
                <a:latin typeface="Arial Bold" charset="0"/>
                <a:sym typeface="Arial Bold" charset="0"/>
              </a:rPr>
              <a:t>Prednisolone:</a:t>
            </a:r>
            <a:r>
              <a:rPr lang="en-US" altLang="en-US" sz="1000" b="1"/>
              <a:t> </a:t>
            </a:r>
            <a:r>
              <a:rPr lang="en-US" altLang="en-US" sz="1000"/>
              <a:t>continue, usually for 5–7 days </a:t>
            </a:r>
            <a:br>
              <a:rPr lang="en-US" altLang="en-US" sz="1000"/>
            </a:br>
            <a:r>
              <a:rPr lang="en-US" altLang="en-US" sz="1000"/>
              <a:t>(3-5 days for children) </a:t>
            </a:r>
          </a:p>
          <a:p>
            <a:pPr eaLnBrk="1" hangingPunct="1">
              <a:lnSpc>
                <a:spcPct val="110000"/>
              </a:lnSpc>
              <a:spcBef>
                <a:spcPts val="275"/>
              </a:spcBef>
            </a:pPr>
            <a:r>
              <a:rPr lang="en-US" altLang="en-US" sz="1000" b="1">
                <a:latin typeface="Arial Bold" charset="0"/>
                <a:sym typeface="Arial Bold" charset="0"/>
              </a:rPr>
              <a:t>Follow up: </a:t>
            </a:r>
            <a:r>
              <a:rPr lang="en-US" altLang="en-US" sz="1000"/>
              <a:t>within 2–7 days</a:t>
            </a:r>
          </a:p>
        </p:txBody>
      </p:sp>
      <p:sp>
        <p:nvSpPr>
          <p:cNvPr id="117770" name="Rectangle 15"/>
          <p:cNvSpPr>
            <a:spLocks/>
          </p:cNvSpPr>
          <p:nvPr/>
        </p:nvSpPr>
        <p:spPr bwMode="auto">
          <a:xfrm>
            <a:off x="1374775" y="3187700"/>
            <a:ext cx="2857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100" b="1">
                <a:solidFill>
                  <a:srgbClr val="FFFFFF"/>
                </a:solidFill>
                <a:latin typeface="Arial Bold" charset="0"/>
                <a:sym typeface="Arial Bold" charset="0"/>
              </a:rPr>
              <a:t>ASSESS FOR DISCHARGE</a:t>
            </a:r>
            <a:endParaRPr lang="en-US" altLang="en-US" sz="1100" b="1">
              <a:solidFill>
                <a:srgbClr val="FFFFFF"/>
              </a:solidFill>
            </a:endParaRPr>
          </a:p>
          <a:p>
            <a:pPr eaLnBrk="1" hangingPunct="1">
              <a:lnSpc>
                <a:spcPct val="110000"/>
              </a:lnSpc>
              <a:spcBef>
                <a:spcPts val="275"/>
              </a:spcBef>
            </a:pPr>
            <a:r>
              <a:rPr lang="en-US" altLang="en-US" sz="1000" b="1">
                <a:solidFill>
                  <a:srgbClr val="FFFFFF"/>
                </a:solidFill>
                <a:latin typeface="Arial Bold" charset="0"/>
                <a:sym typeface="Arial Bold" charset="0"/>
              </a:rPr>
              <a:t>Symptoms</a:t>
            </a:r>
            <a:r>
              <a:rPr lang="en-US" altLang="en-US" sz="1000">
                <a:solidFill>
                  <a:srgbClr val="FFFFFF"/>
                </a:solidFill>
              </a:rPr>
              <a:t> improved, not needing SABA</a:t>
            </a:r>
          </a:p>
          <a:p>
            <a:pPr eaLnBrk="1" hangingPunct="1">
              <a:lnSpc>
                <a:spcPct val="110000"/>
              </a:lnSpc>
              <a:spcBef>
                <a:spcPts val="275"/>
              </a:spcBef>
            </a:pPr>
            <a:r>
              <a:rPr lang="en-US" altLang="en-US" sz="1000" b="1">
                <a:solidFill>
                  <a:srgbClr val="FFFFFF"/>
                </a:solidFill>
                <a:latin typeface="Arial Bold" charset="0"/>
                <a:sym typeface="Arial Bold" charset="0"/>
              </a:rPr>
              <a:t>PEF</a:t>
            </a:r>
            <a:r>
              <a:rPr lang="en-US" altLang="en-US" sz="1000">
                <a:solidFill>
                  <a:srgbClr val="FFFFFF"/>
                </a:solidFill>
              </a:rPr>
              <a:t> improving, and &gt;60-80% of personal </a:t>
            </a:r>
            <a:br>
              <a:rPr lang="en-US" altLang="en-US" sz="1000">
                <a:solidFill>
                  <a:srgbClr val="FFFFFF"/>
                </a:solidFill>
              </a:rPr>
            </a:br>
            <a:r>
              <a:rPr lang="en-US" altLang="en-US" sz="1000">
                <a:solidFill>
                  <a:srgbClr val="FFFFFF"/>
                </a:solidFill>
              </a:rPr>
              <a:t>best or predicted</a:t>
            </a:r>
          </a:p>
          <a:p>
            <a:pPr eaLnBrk="1" hangingPunct="1">
              <a:lnSpc>
                <a:spcPct val="110000"/>
              </a:lnSpc>
              <a:spcBef>
                <a:spcPts val="275"/>
              </a:spcBef>
            </a:pPr>
            <a:r>
              <a:rPr lang="en-US" altLang="en-US" sz="1000" b="1">
                <a:solidFill>
                  <a:srgbClr val="FFFFFF"/>
                </a:solidFill>
                <a:latin typeface="Arial Bold" charset="0"/>
                <a:sym typeface="Arial Bold" charset="0"/>
              </a:rPr>
              <a:t>Oxygen</a:t>
            </a:r>
            <a:r>
              <a:rPr lang="en-US" altLang="en-US" sz="1000">
                <a:solidFill>
                  <a:srgbClr val="FFFFFF"/>
                </a:solidFill>
              </a:rPr>
              <a:t> saturation &gt;94% room air</a:t>
            </a:r>
          </a:p>
          <a:p>
            <a:pPr eaLnBrk="1" hangingPunct="1">
              <a:lnSpc>
                <a:spcPct val="110000"/>
              </a:lnSpc>
              <a:spcBef>
                <a:spcPts val="275"/>
              </a:spcBef>
            </a:pPr>
            <a:r>
              <a:rPr lang="en-US" altLang="en-US" sz="1000" b="1">
                <a:solidFill>
                  <a:srgbClr val="FFFFFF"/>
                </a:solidFill>
                <a:latin typeface="Arial Bold" charset="0"/>
                <a:sym typeface="Arial Bold" charset="0"/>
              </a:rPr>
              <a:t>Resources at home</a:t>
            </a:r>
            <a:r>
              <a:rPr lang="en-US" altLang="en-US" sz="1000" b="1">
                <a:solidFill>
                  <a:srgbClr val="FFFFFF"/>
                </a:solidFill>
              </a:rPr>
              <a:t> </a:t>
            </a:r>
            <a:r>
              <a:rPr lang="en-US" altLang="en-US" sz="1000">
                <a:solidFill>
                  <a:srgbClr val="FFFFFF"/>
                </a:solidFill>
              </a:rPr>
              <a:t>adequate</a:t>
            </a:r>
          </a:p>
        </p:txBody>
      </p:sp>
      <p:sp>
        <p:nvSpPr>
          <p:cNvPr id="117771" name="Rectangle 16"/>
          <p:cNvSpPr>
            <a:spLocks/>
          </p:cNvSpPr>
          <p:nvPr/>
        </p:nvSpPr>
        <p:spPr bwMode="auto">
          <a:xfrm>
            <a:off x="1392238" y="4965700"/>
            <a:ext cx="63484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275"/>
              </a:spcBef>
            </a:pPr>
            <a:r>
              <a:rPr lang="en-US" altLang="en-US" sz="1100" b="1">
                <a:latin typeface="Arial Bold" charset="0"/>
                <a:sym typeface="Arial Bold" charset="0"/>
              </a:rPr>
              <a:t>FOLLOW UP </a:t>
            </a:r>
          </a:p>
          <a:p>
            <a:pPr eaLnBrk="1" hangingPunct="1">
              <a:lnSpc>
                <a:spcPct val="110000"/>
              </a:lnSpc>
              <a:spcBef>
                <a:spcPts val="275"/>
              </a:spcBef>
            </a:pPr>
            <a:r>
              <a:rPr lang="en-US" altLang="en-US" sz="1000" b="1">
                <a:latin typeface="Arial Bold" charset="0"/>
                <a:sym typeface="Arial Bold" charset="0"/>
              </a:rPr>
              <a:t>Reliever: </a:t>
            </a:r>
            <a:r>
              <a:rPr lang="en-US" altLang="en-US" sz="1000"/>
              <a:t>reduce to as-needed</a:t>
            </a:r>
          </a:p>
          <a:p>
            <a:pPr eaLnBrk="1" hangingPunct="1">
              <a:lnSpc>
                <a:spcPct val="110000"/>
              </a:lnSpc>
              <a:spcBef>
                <a:spcPts val="275"/>
              </a:spcBef>
            </a:pPr>
            <a:r>
              <a:rPr lang="en-US" altLang="en-US" sz="1000" b="1">
                <a:latin typeface="Arial Bold" charset="0"/>
                <a:sym typeface="Arial Bold" charset="0"/>
              </a:rPr>
              <a:t>Controller:</a:t>
            </a:r>
            <a:r>
              <a:rPr lang="en-US" altLang="en-US" sz="1000" b="1"/>
              <a:t> </a:t>
            </a:r>
            <a:r>
              <a:rPr lang="en-US" altLang="en-US" sz="1000"/>
              <a:t>continue higher dose for short term (1–2 weeks) or long term (3 months), depending </a:t>
            </a:r>
            <a:br>
              <a:rPr lang="en-US" altLang="en-US" sz="1000"/>
            </a:br>
            <a:r>
              <a:rPr lang="en-US" altLang="en-US" sz="1000"/>
              <a:t>on background to exacerbation</a:t>
            </a:r>
          </a:p>
          <a:p>
            <a:pPr eaLnBrk="1" hangingPunct="1">
              <a:lnSpc>
                <a:spcPct val="110000"/>
              </a:lnSpc>
              <a:spcBef>
                <a:spcPts val="275"/>
              </a:spcBef>
            </a:pPr>
            <a:r>
              <a:rPr lang="en-US" altLang="en-US" sz="1000" b="1">
                <a:latin typeface="Arial Bold" charset="0"/>
                <a:sym typeface="Arial Bold" charset="0"/>
              </a:rPr>
              <a:t>Risk factors: </a:t>
            </a:r>
            <a:r>
              <a:rPr lang="en-US" altLang="en-US" sz="1000"/>
              <a:t>check and correct modifiable risk factors that may have contributed to exacerbation, </a:t>
            </a:r>
            <a:br>
              <a:rPr lang="en-US" altLang="en-US" sz="1000"/>
            </a:br>
            <a:r>
              <a:rPr lang="en-US" altLang="en-US" sz="1000"/>
              <a:t>including inhaler technique and adherence </a:t>
            </a:r>
          </a:p>
          <a:p>
            <a:pPr eaLnBrk="1" hangingPunct="1">
              <a:lnSpc>
                <a:spcPct val="110000"/>
              </a:lnSpc>
              <a:spcBef>
                <a:spcPts val="275"/>
              </a:spcBef>
            </a:pPr>
            <a:r>
              <a:rPr lang="en-US" altLang="en-US" sz="1000" b="1">
                <a:latin typeface="Arial Bold" charset="0"/>
                <a:sym typeface="Arial Bold" charset="0"/>
              </a:rPr>
              <a:t>Action plan:</a:t>
            </a:r>
            <a:r>
              <a:rPr lang="en-US" altLang="en-US" sz="1000" b="1"/>
              <a:t> </a:t>
            </a:r>
            <a:r>
              <a:rPr lang="en-US" altLang="en-US" sz="1000"/>
              <a:t>Is it understood? Was it used appropriately? Does it need modification?</a:t>
            </a:r>
          </a:p>
        </p:txBody>
      </p:sp>
      <p:sp>
        <p:nvSpPr>
          <p:cNvPr id="117772" name="Rectangle 17"/>
          <p:cNvSpPr>
            <a:spLocks/>
          </p:cNvSpPr>
          <p:nvPr/>
        </p:nvSpPr>
        <p:spPr bwMode="auto">
          <a:xfrm>
            <a:off x="2262188" y="2714625"/>
            <a:ext cx="5905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134679"/>
                </a:solidFill>
                <a:latin typeface="Arial Bold" charset="0"/>
                <a:sym typeface="Arial Bold" charset="0"/>
              </a:rPr>
              <a:t>IMPROVING</a:t>
            </a:r>
          </a:p>
        </p:txBody>
      </p:sp>
      <p:sp>
        <p:nvSpPr>
          <p:cNvPr id="117773" name="Rectangle 18"/>
          <p:cNvSpPr>
            <a:spLocks/>
          </p:cNvSpPr>
          <p:nvPr/>
        </p:nvSpPr>
        <p:spPr bwMode="auto">
          <a:xfrm>
            <a:off x="5661025" y="2276475"/>
            <a:ext cx="10636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b="1">
                <a:solidFill>
                  <a:srgbClr val="FF8721"/>
                </a:solidFill>
                <a:latin typeface="Arial Bold" charset="0"/>
                <a:sym typeface="Arial Bold" charset="0"/>
              </a:rPr>
              <a:t>WORSENING</a:t>
            </a:r>
          </a:p>
        </p:txBody>
      </p:sp>
    </p:spTree>
    <p:extLst>
      <p:ext uri="{BB962C8B-B14F-4D97-AF65-F5344CB8AC3E}">
        <p14:creationId xmlns:p14="http://schemas.microsoft.com/office/powerpoint/2010/main" val="51822482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mtClean="0"/>
              <a:t>Søren Pedersen, </a:t>
            </a:r>
            <a:r>
              <a:rPr lang="en-AU"/>
              <a:t>Denmark, </a:t>
            </a:r>
            <a:r>
              <a:rPr lang="en-AU" i="1"/>
              <a:t>Chair</a:t>
            </a:r>
            <a:endParaRPr lang="en-AU" i="1" dirty="0" smtClean="0"/>
          </a:p>
          <a:p>
            <a:r>
              <a:rPr lang="en-AU" dirty="0"/>
              <a:t>Eric Bateman, South </a:t>
            </a:r>
            <a:r>
              <a:rPr lang="en-AU" dirty="0" smtClean="0"/>
              <a:t>Africa</a:t>
            </a:r>
          </a:p>
          <a:p>
            <a:r>
              <a:rPr lang="en-AU" dirty="0" smtClean="0"/>
              <a:t>Louis-Philippe Boulet, Canada</a:t>
            </a:r>
          </a:p>
          <a:p>
            <a:r>
              <a:rPr lang="en-AU" dirty="0" smtClean="0"/>
              <a:t>Alvaro Cruz, Brazil</a:t>
            </a:r>
          </a:p>
          <a:p>
            <a:r>
              <a:rPr lang="en-AU" smtClean="0"/>
              <a:t>J Mark FitzGerald, Canada</a:t>
            </a:r>
          </a:p>
          <a:p>
            <a:r>
              <a:rPr lang="en-AU" smtClean="0"/>
              <a:t>Hiromasa Inoue, Japan</a:t>
            </a:r>
          </a:p>
          <a:p>
            <a:r>
              <a:rPr lang="en-AU" smtClean="0"/>
              <a:t>Mark </a:t>
            </a:r>
            <a:r>
              <a:rPr lang="en-AU" dirty="0" smtClean="0"/>
              <a:t>Levy, </a:t>
            </a:r>
            <a:r>
              <a:rPr lang="en-AU"/>
              <a:t>United </a:t>
            </a:r>
            <a:r>
              <a:rPr lang="en-AU" smtClean="0"/>
              <a:t>Kingdom</a:t>
            </a:r>
          </a:p>
          <a:p>
            <a:r>
              <a:rPr lang="en-AU" smtClean="0"/>
              <a:t>Jiangtao Lin, China</a:t>
            </a:r>
            <a:endParaRPr lang="en-AU" dirty="0" smtClean="0"/>
          </a:p>
          <a:p>
            <a:r>
              <a:rPr lang="en-AU" dirty="0" smtClean="0"/>
              <a:t>Paul </a:t>
            </a:r>
            <a:r>
              <a:rPr lang="en-AU" dirty="0"/>
              <a:t>O'Byrne, </a:t>
            </a:r>
            <a:r>
              <a:rPr lang="en-AU" dirty="0" smtClean="0"/>
              <a:t>Canada</a:t>
            </a:r>
          </a:p>
          <a:p>
            <a:r>
              <a:rPr lang="en-AU" smtClean="0"/>
              <a:t>Helen </a:t>
            </a:r>
            <a:r>
              <a:rPr lang="en-AU" dirty="0"/>
              <a:t>Reddel</a:t>
            </a:r>
            <a:r>
              <a:rPr lang="en-AU"/>
              <a:t>, </a:t>
            </a:r>
            <a:r>
              <a:rPr lang="en-AU" smtClean="0"/>
              <a:t>Australia</a:t>
            </a:r>
          </a:p>
          <a:p>
            <a:r>
              <a:rPr lang="en-AU" smtClean="0"/>
              <a:t>Stanley Szefler, USA</a:t>
            </a:r>
          </a:p>
          <a:p>
            <a:r>
              <a:rPr lang="en-AU" smtClean="0"/>
              <a:t>Arzu Yorgancioglu, Turkey</a:t>
            </a:r>
            <a:endParaRPr lang="en-AU" dirty="0" smtClean="0"/>
          </a:p>
        </p:txBody>
      </p:sp>
      <p:sp>
        <p:nvSpPr>
          <p:cNvPr id="2" name="Title 1"/>
          <p:cNvSpPr>
            <a:spLocks noGrp="1"/>
          </p:cNvSpPr>
          <p:nvPr>
            <p:ph type="title"/>
          </p:nvPr>
        </p:nvSpPr>
        <p:spPr/>
        <p:txBody>
          <a:bodyPr/>
          <a:lstStyle/>
          <a:p>
            <a:r>
              <a:rPr lang="en-AU" dirty="0" smtClean="0"/>
              <a:t>GINA Board of </a:t>
            </a:r>
            <a:r>
              <a:rPr lang="en-AU" smtClean="0"/>
              <a:t>Directors 2016</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5715921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2">
            <a:extLst>
              <a:ext uri="{28A0092B-C50C-407E-A947-70E740481C1C}">
                <a14:useLocalDpi xmlns:a14="http://schemas.microsoft.com/office/drawing/2010/main" val="0"/>
              </a:ext>
            </a:extLst>
          </a:blip>
          <a:srcRect l="1846" t="1306" r="1846" b="-1306"/>
          <a:stretch>
            <a:fillRect/>
          </a:stretch>
        </p:blipFill>
        <p:spPr bwMode="auto">
          <a:xfrm>
            <a:off x="2684463" y="1155700"/>
            <a:ext cx="37655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878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788" name="Rectangle 6"/>
          <p:cNvSpPr>
            <a:spLocks noGrp="1" noChangeArrowheads="1"/>
          </p:cNvSpPr>
          <p:nvPr>
            <p:ph type="title"/>
          </p:nvPr>
        </p:nvSpPr>
        <p:spPr bwMode="auto">
          <a:xfrm>
            <a:off x="174625" y="249238"/>
            <a:ext cx="7589838" cy="598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81" tIns="32140" rIns="40632" bIns="32140" numCol="1" anchorCtr="0" compatLnSpc="1">
            <a:prstTxWarp prst="textNoShape">
              <a:avLst/>
            </a:prstTxWarp>
          </a:bodyPr>
          <a:lstStyle/>
          <a:p>
            <a:pPr marL="225425"/>
            <a:r>
              <a:rPr lang="en-US" altLang="en-US" sz="2500" smtClean="0">
                <a:ea typeface="ヒラギノ角ゴ ProN W3" charset="-128"/>
              </a:rPr>
              <a:t>Managing exacerbations in acute care settings</a:t>
            </a:r>
          </a:p>
        </p:txBody>
      </p:sp>
      <p:sp>
        <p:nvSpPr>
          <p:cNvPr id="118789" name="Rectangle 7"/>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4-4 (1/4)</a:t>
            </a:r>
          </a:p>
        </p:txBody>
      </p:sp>
      <p:sp>
        <p:nvSpPr>
          <p:cNvPr id="118791" name="Rectangle 14"/>
          <p:cNvSpPr>
            <a:spLocks/>
          </p:cNvSpPr>
          <p:nvPr/>
        </p:nvSpPr>
        <p:spPr bwMode="auto">
          <a:xfrm>
            <a:off x="4579938" y="1222375"/>
            <a:ext cx="12303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600" b="1">
                <a:solidFill>
                  <a:srgbClr val="134679"/>
                </a:solidFill>
                <a:latin typeface="Arial Bold" charset="0"/>
                <a:sym typeface="Arial Bold" charset="0"/>
              </a:rPr>
              <a:t>Are any of the following present?</a:t>
            </a:r>
            <a:endParaRPr lang="en-US" altLang="en-US" sz="600" b="1">
              <a:solidFill>
                <a:srgbClr val="134679"/>
              </a:solidFill>
            </a:endParaRPr>
          </a:p>
          <a:p>
            <a:pPr eaLnBrk="1" hangingPunct="1">
              <a:lnSpc>
                <a:spcPct val="110000"/>
              </a:lnSpc>
              <a:spcBef>
                <a:spcPts val="425"/>
              </a:spcBef>
            </a:pPr>
            <a:r>
              <a:rPr lang="en-US" altLang="en-US" sz="600">
                <a:solidFill>
                  <a:srgbClr val="134679"/>
                </a:solidFill>
              </a:rPr>
              <a:t>Drowsiness, Confusion, Silent chest</a:t>
            </a:r>
          </a:p>
        </p:txBody>
      </p:sp>
      <p:sp>
        <p:nvSpPr>
          <p:cNvPr id="118792" name="Rectangle 15"/>
          <p:cNvSpPr>
            <a:spLocks/>
          </p:cNvSpPr>
          <p:nvPr/>
        </p:nvSpPr>
        <p:spPr bwMode="auto">
          <a:xfrm>
            <a:off x="2700338" y="2106613"/>
            <a:ext cx="163353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600" b="1">
                <a:solidFill>
                  <a:srgbClr val="FFFFFF"/>
                </a:solidFill>
                <a:latin typeface="Arial Bold" charset="0"/>
                <a:sym typeface="Arial Bold" charset="0"/>
              </a:rPr>
              <a:t>Further TRIAGE BY CLINICAL STATUS</a:t>
            </a:r>
            <a:br>
              <a:rPr lang="en-US" altLang="en-US" sz="600" b="1">
                <a:solidFill>
                  <a:srgbClr val="FFFFFF"/>
                </a:solidFill>
                <a:latin typeface="Arial Bold" charset="0"/>
                <a:sym typeface="Arial Bold" charset="0"/>
              </a:rPr>
            </a:br>
            <a:r>
              <a:rPr lang="en-US" altLang="en-US" sz="600" b="1">
                <a:solidFill>
                  <a:srgbClr val="FFFFFF"/>
                </a:solidFill>
                <a:latin typeface="Arial Bold" charset="0"/>
                <a:sym typeface="Arial Bold" charset="0"/>
              </a:rPr>
              <a:t>according to worst feature</a:t>
            </a:r>
          </a:p>
        </p:txBody>
      </p:sp>
      <p:sp>
        <p:nvSpPr>
          <p:cNvPr id="118793" name="Rectangle 17"/>
          <p:cNvSpPr>
            <a:spLocks/>
          </p:cNvSpPr>
          <p:nvPr/>
        </p:nvSpPr>
        <p:spPr bwMode="auto">
          <a:xfrm>
            <a:off x="2833688" y="2698750"/>
            <a:ext cx="15906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300"/>
              </a:spcAft>
            </a:pPr>
            <a:r>
              <a:rPr lang="en-GB" altLang="en-US" sz="600" b="1" dirty="0">
                <a:solidFill>
                  <a:schemeClr val="bg1"/>
                </a:solidFill>
              </a:rPr>
              <a:t>MILD or MODERATE</a:t>
            </a:r>
          </a:p>
          <a:p>
            <a:pPr eaLnBrk="1" hangingPunct="1">
              <a:lnSpc>
                <a:spcPct val="120000"/>
              </a:lnSpc>
            </a:pPr>
            <a:r>
              <a:rPr lang="en-GB" altLang="en-US" sz="600" dirty="0">
                <a:solidFill>
                  <a:schemeClr val="bg1"/>
                </a:solidFill>
              </a:rPr>
              <a:t>Talks in phrases</a:t>
            </a:r>
          </a:p>
          <a:p>
            <a:pPr eaLnBrk="1" hangingPunct="1">
              <a:lnSpc>
                <a:spcPct val="120000"/>
              </a:lnSpc>
            </a:pPr>
            <a:r>
              <a:rPr lang="en-GB" altLang="en-US" sz="600" dirty="0">
                <a:solidFill>
                  <a:schemeClr val="bg1"/>
                </a:solidFill>
              </a:rPr>
              <a:t>Prefers sitting to lying</a:t>
            </a:r>
          </a:p>
          <a:p>
            <a:pPr eaLnBrk="1" hangingPunct="1">
              <a:lnSpc>
                <a:spcPct val="120000"/>
              </a:lnSpc>
            </a:pPr>
            <a:r>
              <a:rPr lang="en-GB" altLang="en-US" sz="600" dirty="0">
                <a:solidFill>
                  <a:schemeClr val="bg1"/>
                </a:solidFill>
              </a:rPr>
              <a:t>Not agitated</a:t>
            </a:r>
          </a:p>
          <a:p>
            <a:pPr eaLnBrk="1" hangingPunct="1">
              <a:lnSpc>
                <a:spcPct val="120000"/>
              </a:lnSpc>
            </a:pPr>
            <a:r>
              <a:rPr lang="en-GB" altLang="en-US" sz="600" dirty="0">
                <a:solidFill>
                  <a:schemeClr val="bg1"/>
                </a:solidFill>
              </a:rPr>
              <a:t>Respiratory rate increased</a:t>
            </a:r>
          </a:p>
          <a:p>
            <a:pPr eaLnBrk="1" hangingPunct="1">
              <a:lnSpc>
                <a:spcPct val="120000"/>
              </a:lnSpc>
            </a:pPr>
            <a:r>
              <a:rPr lang="en-GB" altLang="en-US" sz="600" dirty="0">
                <a:solidFill>
                  <a:schemeClr val="bg1"/>
                </a:solidFill>
              </a:rPr>
              <a:t>Accessory muscles not used</a:t>
            </a:r>
          </a:p>
          <a:p>
            <a:pPr eaLnBrk="1" hangingPunct="1">
              <a:lnSpc>
                <a:spcPct val="120000"/>
              </a:lnSpc>
            </a:pPr>
            <a:r>
              <a:rPr lang="en-GB" altLang="en-US" sz="600" dirty="0">
                <a:solidFill>
                  <a:schemeClr val="bg1"/>
                </a:solidFill>
              </a:rPr>
              <a:t>Pulse rate 100–120 bpm</a:t>
            </a:r>
          </a:p>
          <a:p>
            <a:pPr eaLnBrk="1" hangingPunct="1">
              <a:lnSpc>
                <a:spcPct val="120000"/>
              </a:lnSpc>
            </a:pPr>
            <a:r>
              <a:rPr lang="en-GB" altLang="en-US" sz="600" dirty="0">
                <a:solidFill>
                  <a:schemeClr val="bg1"/>
                </a:solidFill>
              </a:rPr>
              <a:t>O</a:t>
            </a:r>
            <a:r>
              <a:rPr lang="en-GB" altLang="en-US" sz="600" baseline="-25000" dirty="0">
                <a:solidFill>
                  <a:schemeClr val="bg1"/>
                </a:solidFill>
              </a:rPr>
              <a:t>2</a:t>
            </a:r>
            <a:r>
              <a:rPr lang="en-GB" altLang="en-US" sz="600" dirty="0">
                <a:solidFill>
                  <a:schemeClr val="bg1"/>
                </a:solidFill>
              </a:rPr>
              <a:t> saturation (on air) 90–95%</a:t>
            </a:r>
          </a:p>
          <a:p>
            <a:pPr eaLnBrk="1" hangingPunct="1">
              <a:lnSpc>
                <a:spcPct val="120000"/>
              </a:lnSpc>
            </a:pPr>
            <a:r>
              <a:rPr lang="en-GB" altLang="en-US" sz="600" dirty="0">
                <a:solidFill>
                  <a:schemeClr val="bg1"/>
                </a:solidFill>
              </a:rPr>
              <a:t>PEF &gt;50% predicted or best</a:t>
            </a:r>
            <a:endParaRPr lang="en-US" altLang="en-US" sz="600" dirty="0">
              <a:solidFill>
                <a:schemeClr val="bg1"/>
              </a:solidFill>
            </a:endParaRPr>
          </a:p>
        </p:txBody>
      </p:sp>
      <p:sp>
        <p:nvSpPr>
          <p:cNvPr id="118794" name="Rectangle 18"/>
          <p:cNvSpPr>
            <a:spLocks/>
          </p:cNvSpPr>
          <p:nvPr/>
        </p:nvSpPr>
        <p:spPr bwMode="auto">
          <a:xfrm>
            <a:off x="4708525" y="2693988"/>
            <a:ext cx="10556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300"/>
              </a:spcAft>
            </a:pPr>
            <a:r>
              <a:rPr lang="en-GB" altLang="en-US" sz="600" b="1" dirty="0">
                <a:solidFill>
                  <a:schemeClr val="bg1"/>
                </a:solidFill>
              </a:rPr>
              <a:t>SEVERE</a:t>
            </a:r>
            <a:endParaRPr lang="en-GB" altLang="en-US" sz="600" dirty="0">
              <a:solidFill>
                <a:schemeClr val="bg1"/>
              </a:solidFill>
            </a:endParaRPr>
          </a:p>
          <a:p>
            <a:pPr eaLnBrk="1" hangingPunct="1">
              <a:lnSpc>
                <a:spcPct val="120000"/>
              </a:lnSpc>
            </a:pPr>
            <a:r>
              <a:rPr lang="en-GB" altLang="en-US" sz="600" dirty="0">
                <a:solidFill>
                  <a:schemeClr val="bg1"/>
                </a:solidFill>
              </a:rPr>
              <a:t>Talks in words</a:t>
            </a:r>
          </a:p>
          <a:p>
            <a:pPr eaLnBrk="1" hangingPunct="1">
              <a:lnSpc>
                <a:spcPct val="120000"/>
              </a:lnSpc>
            </a:pPr>
            <a:r>
              <a:rPr lang="en-GB" altLang="en-US" sz="600" dirty="0">
                <a:solidFill>
                  <a:schemeClr val="bg1"/>
                </a:solidFill>
              </a:rPr>
              <a:t>Sits hunched forwards</a:t>
            </a:r>
          </a:p>
          <a:p>
            <a:pPr eaLnBrk="1" hangingPunct="1">
              <a:lnSpc>
                <a:spcPct val="120000"/>
              </a:lnSpc>
            </a:pPr>
            <a:r>
              <a:rPr lang="en-GB" altLang="en-US" sz="600" dirty="0">
                <a:solidFill>
                  <a:schemeClr val="bg1"/>
                </a:solidFill>
              </a:rPr>
              <a:t>Agitated</a:t>
            </a:r>
          </a:p>
          <a:p>
            <a:pPr eaLnBrk="1" hangingPunct="1">
              <a:lnSpc>
                <a:spcPct val="120000"/>
              </a:lnSpc>
            </a:pPr>
            <a:r>
              <a:rPr lang="en-GB" altLang="en-US" sz="600" dirty="0">
                <a:solidFill>
                  <a:schemeClr val="bg1"/>
                </a:solidFill>
              </a:rPr>
              <a:t>Respiratory rate &gt;30/min</a:t>
            </a:r>
          </a:p>
          <a:p>
            <a:pPr eaLnBrk="1" hangingPunct="1">
              <a:lnSpc>
                <a:spcPct val="120000"/>
              </a:lnSpc>
            </a:pPr>
            <a:r>
              <a:rPr lang="en-GB" altLang="en-US" sz="600" dirty="0">
                <a:solidFill>
                  <a:schemeClr val="bg1"/>
                </a:solidFill>
              </a:rPr>
              <a:t>Accessory muscles being used</a:t>
            </a:r>
          </a:p>
          <a:p>
            <a:pPr eaLnBrk="1" hangingPunct="1">
              <a:lnSpc>
                <a:spcPct val="120000"/>
              </a:lnSpc>
            </a:pPr>
            <a:r>
              <a:rPr lang="en-GB" altLang="en-US" sz="600" dirty="0">
                <a:solidFill>
                  <a:schemeClr val="bg1"/>
                </a:solidFill>
              </a:rPr>
              <a:t>Pulse rate &gt;120 bpm</a:t>
            </a:r>
          </a:p>
          <a:p>
            <a:pPr eaLnBrk="1" hangingPunct="1">
              <a:lnSpc>
                <a:spcPct val="120000"/>
              </a:lnSpc>
            </a:pPr>
            <a:r>
              <a:rPr lang="en-GB" altLang="en-US" sz="600" dirty="0">
                <a:solidFill>
                  <a:schemeClr val="bg1"/>
                </a:solidFill>
              </a:rPr>
              <a:t>O</a:t>
            </a:r>
            <a:r>
              <a:rPr lang="en-GB" altLang="en-US" sz="600" baseline="-25000" dirty="0">
                <a:solidFill>
                  <a:schemeClr val="bg1"/>
                </a:solidFill>
              </a:rPr>
              <a:t>2</a:t>
            </a:r>
            <a:r>
              <a:rPr lang="en-GB" altLang="en-US" sz="600" dirty="0">
                <a:solidFill>
                  <a:schemeClr val="bg1"/>
                </a:solidFill>
              </a:rPr>
              <a:t> saturation (on air) &lt; 90%</a:t>
            </a:r>
          </a:p>
          <a:p>
            <a:pPr eaLnBrk="1" hangingPunct="1">
              <a:lnSpc>
                <a:spcPct val="120000"/>
              </a:lnSpc>
            </a:pPr>
            <a:r>
              <a:rPr lang="en-GB" altLang="en-US" sz="600" dirty="0">
                <a:solidFill>
                  <a:schemeClr val="bg1"/>
                </a:solidFill>
              </a:rPr>
              <a:t>PEF ≤50% predicted or best</a:t>
            </a:r>
            <a:endParaRPr lang="en-US" altLang="en-US" sz="600" dirty="0">
              <a:solidFill>
                <a:schemeClr val="bg1"/>
              </a:solidFill>
            </a:endParaRPr>
          </a:p>
        </p:txBody>
      </p:sp>
      <p:sp>
        <p:nvSpPr>
          <p:cNvPr id="118795" name="Rectangle 19"/>
          <p:cNvSpPr>
            <a:spLocks/>
          </p:cNvSpPr>
          <p:nvPr/>
        </p:nvSpPr>
        <p:spPr bwMode="auto">
          <a:xfrm>
            <a:off x="2827338" y="3836988"/>
            <a:ext cx="13763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600" b="1" dirty="0"/>
              <a:t>Short-acting beta</a:t>
            </a:r>
            <a:r>
              <a:rPr lang="en-GB" altLang="en-US" sz="600" b="1" baseline="-25000" dirty="0"/>
              <a:t>2</a:t>
            </a:r>
            <a:r>
              <a:rPr lang="en-GB" altLang="en-US" sz="600" b="1" dirty="0"/>
              <a:t>-agonists</a:t>
            </a:r>
          </a:p>
          <a:p>
            <a:pPr eaLnBrk="1" hangingPunct="1">
              <a:lnSpc>
                <a:spcPct val="120000"/>
              </a:lnSpc>
            </a:pPr>
            <a:r>
              <a:rPr lang="en-GB" altLang="en-US" sz="600" b="1" dirty="0"/>
              <a:t>Consider ipratropium bromide</a:t>
            </a:r>
          </a:p>
          <a:p>
            <a:pPr eaLnBrk="1" hangingPunct="1">
              <a:lnSpc>
                <a:spcPct val="120000"/>
              </a:lnSpc>
            </a:pPr>
            <a:r>
              <a:rPr lang="en-GB" altLang="en-US" sz="600" b="1" dirty="0"/>
              <a:t>Controlled O</a:t>
            </a:r>
            <a:r>
              <a:rPr lang="en-GB" altLang="en-US" sz="600" b="1" baseline="-25000" dirty="0"/>
              <a:t>2</a:t>
            </a:r>
            <a:r>
              <a:rPr lang="en-GB" altLang="en-US" sz="600" b="1" dirty="0"/>
              <a:t> to maintain</a:t>
            </a:r>
            <a:br>
              <a:rPr lang="en-GB" altLang="en-US" sz="600" b="1" dirty="0"/>
            </a:br>
            <a:r>
              <a:rPr lang="en-GB" altLang="en-US" sz="600" b="1" dirty="0"/>
              <a:t>  saturation 93–95% (children 94-98%)</a:t>
            </a:r>
          </a:p>
          <a:p>
            <a:pPr eaLnBrk="1" hangingPunct="1">
              <a:lnSpc>
                <a:spcPct val="120000"/>
              </a:lnSpc>
            </a:pPr>
            <a:r>
              <a:rPr lang="en-GB" altLang="en-US" sz="600" b="1" dirty="0"/>
              <a:t>Oral corticosteroids</a:t>
            </a:r>
            <a:endParaRPr lang="en-US" altLang="en-US" sz="600" b="1" dirty="0">
              <a:latin typeface="Arial Bold" charset="0"/>
              <a:sym typeface="Arial Bold" charset="0"/>
            </a:endParaRPr>
          </a:p>
        </p:txBody>
      </p:sp>
      <p:sp>
        <p:nvSpPr>
          <p:cNvPr id="118796" name="Rectangle 20"/>
          <p:cNvSpPr>
            <a:spLocks/>
          </p:cNvSpPr>
          <p:nvPr/>
        </p:nvSpPr>
        <p:spPr bwMode="auto">
          <a:xfrm>
            <a:off x="4705350" y="3836988"/>
            <a:ext cx="13779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GB" altLang="en-US" sz="600" b="1" dirty="0"/>
              <a:t>Short-acting beta</a:t>
            </a:r>
            <a:r>
              <a:rPr lang="en-GB" altLang="en-US" sz="600" b="1" baseline="-25000" dirty="0"/>
              <a:t>2</a:t>
            </a:r>
            <a:r>
              <a:rPr lang="en-GB" altLang="en-US" sz="600" b="1" dirty="0"/>
              <a:t>-agonists</a:t>
            </a:r>
          </a:p>
          <a:p>
            <a:pPr eaLnBrk="1" hangingPunct="1">
              <a:lnSpc>
                <a:spcPct val="120000"/>
              </a:lnSpc>
            </a:pPr>
            <a:r>
              <a:rPr lang="en-GB" altLang="en-US" sz="600" b="1" dirty="0"/>
              <a:t>Ipratropium bromide </a:t>
            </a:r>
          </a:p>
          <a:p>
            <a:pPr eaLnBrk="1" hangingPunct="1">
              <a:lnSpc>
                <a:spcPct val="120000"/>
              </a:lnSpc>
            </a:pPr>
            <a:r>
              <a:rPr lang="en-GB" altLang="en-US" sz="600" b="1" dirty="0"/>
              <a:t>Controlled O</a:t>
            </a:r>
            <a:r>
              <a:rPr lang="en-GB" altLang="en-US" sz="600" b="1" baseline="-25000" dirty="0"/>
              <a:t>2</a:t>
            </a:r>
            <a:r>
              <a:rPr lang="en-GB" altLang="en-US" sz="600" b="1" dirty="0"/>
              <a:t> to maintain</a:t>
            </a:r>
            <a:br>
              <a:rPr lang="en-GB" altLang="en-US" sz="600" b="1" dirty="0"/>
            </a:br>
            <a:r>
              <a:rPr lang="en-GB" altLang="en-US" sz="600" b="1" dirty="0"/>
              <a:t>  saturation 93–95% (children 94-98%)</a:t>
            </a:r>
          </a:p>
          <a:p>
            <a:pPr eaLnBrk="1" hangingPunct="1">
              <a:lnSpc>
                <a:spcPct val="120000"/>
              </a:lnSpc>
            </a:pPr>
            <a:r>
              <a:rPr lang="en-GB" altLang="en-US" sz="600" b="1" dirty="0"/>
              <a:t>Oral or IV corticosteroids</a:t>
            </a:r>
          </a:p>
          <a:p>
            <a:pPr eaLnBrk="1" hangingPunct="1">
              <a:lnSpc>
                <a:spcPct val="120000"/>
              </a:lnSpc>
            </a:pPr>
            <a:r>
              <a:rPr lang="en-GB" altLang="en-US" sz="600" b="1" dirty="0"/>
              <a:t>Consider IV magnesium</a:t>
            </a:r>
          </a:p>
          <a:p>
            <a:pPr eaLnBrk="1" hangingPunct="1">
              <a:lnSpc>
                <a:spcPct val="120000"/>
              </a:lnSpc>
            </a:pPr>
            <a:r>
              <a:rPr lang="en-GB" altLang="en-US" sz="600" b="1" dirty="0"/>
              <a:t>Consider high dose ICS</a:t>
            </a:r>
            <a:endParaRPr lang="en-US" altLang="en-US" sz="600" b="1" dirty="0"/>
          </a:p>
        </p:txBody>
      </p:sp>
      <p:sp>
        <p:nvSpPr>
          <p:cNvPr id="118797" name="Rectangle 21"/>
          <p:cNvSpPr>
            <a:spLocks/>
          </p:cNvSpPr>
          <p:nvPr/>
        </p:nvSpPr>
        <p:spPr bwMode="auto">
          <a:xfrm>
            <a:off x="3705225" y="4860925"/>
            <a:ext cx="15224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600" b="1">
                <a:solidFill>
                  <a:srgbClr val="134679"/>
                </a:solidFill>
                <a:latin typeface="Arial Bold" charset="0"/>
                <a:sym typeface="Arial Bold" charset="0"/>
              </a:rPr>
              <a:t>If continuing deterioration, treat as </a:t>
            </a:r>
            <a:br>
              <a:rPr lang="en-US" altLang="en-US" sz="600" b="1">
                <a:solidFill>
                  <a:srgbClr val="134679"/>
                </a:solidFill>
                <a:latin typeface="Arial Bold" charset="0"/>
                <a:sym typeface="Arial Bold" charset="0"/>
              </a:rPr>
            </a:br>
            <a:r>
              <a:rPr lang="en-US" altLang="en-US" sz="600" b="1">
                <a:solidFill>
                  <a:srgbClr val="134679"/>
                </a:solidFill>
                <a:latin typeface="Arial Bold" charset="0"/>
                <a:sym typeface="Arial Bold" charset="0"/>
              </a:rPr>
              <a:t>severe and re-aassess for ICU</a:t>
            </a:r>
          </a:p>
        </p:txBody>
      </p:sp>
      <p:sp>
        <p:nvSpPr>
          <p:cNvPr id="118798" name="Rectangle 22"/>
          <p:cNvSpPr>
            <a:spLocks/>
          </p:cNvSpPr>
          <p:nvPr/>
        </p:nvSpPr>
        <p:spPr bwMode="auto">
          <a:xfrm>
            <a:off x="3533775" y="5267325"/>
            <a:ext cx="18605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425"/>
              </a:spcBef>
            </a:pPr>
            <a:r>
              <a:rPr lang="en-US" altLang="en-US" sz="600" b="1">
                <a:solidFill>
                  <a:srgbClr val="FFFFFF"/>
                </a:solidFill>
                <a:latin typeface="Arial Bold" charset="0"/>
                <a:sym typeface="Arial Bold" charset="0"/>
              </a:rPr>
              <a:t>ASSESS CLINICAL PROGRESS FREQUENTLY </a:t>
            </a:r>
          </a:p>
          <a:p>
            <a:pPr algn="ctr" eaLnBrk="1" hangingPunct="1">
              <a:spcBef>
                <a:spcPts val="425"/>
              </a:spcBef>
            </a:pPr>
            <a:r>
              <a:rPr lang="en-US" altLang="en-US" sz="600" b="1">
                <a:solidFill>
                  <a:srgbClr val="FFFFFF"/>
                </a:solidFill>
                <a:latin typeface="Arial Bold" charset="0"/>
                <a:sym typeface="Arial Bold" charset="0"/>
              </a:rPr>
              <a:t>MEASURE LUNG FUNCTION </a:t>
            </a:r>
            <a:br>
              <a:rPr lang="en-US" altLang="en-US" sz="600" b="1">
                <a:solidFill>
                  <a:srgbClr val="FFFFFF"/>
                </a:solidFill>
                <a:latin typeface="Arial Bold" charset="0"/>
                <a:sym typeface="Arial Bold" charset="0"/>
              </a:rPr>
            </a:br>
            <a:r>
              <a:rPr lang="en-US" altLang="en-US" sz="600" b="1">
                <a:solidFill>
                  <a:srgbClr val="FFFFFF"/>
                </a:solidFill>
                <a:latin typeface="Arial Bold" charset="0"/>
                <a:sym typeface="Arial Bold" charset="0"/>
              </a:rPr>
              <a:t>in all patients one hour after initial treatment </a:t>
            </a:r>
          </a:p>
        </p:txBody>
      </p:sp>
      <p:sp>
        <p:nvSpPr>
          <p:cNvPr id="248851" name="Rectangle 23"/>
          <p:cNvSpPr>
            <a:spLocks/>
          </p:cNvSpPr>
          <p:nvPr/>
        </p:nvSpPr>
        <p:spPr bwMode="auto">
          <a:xfrm>
            <a:off x="2732088" y="5876925"/>
            <a:ext cx="16160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GB" sz="600" dirty="0">
                <a:solidFill>
                  <a:schemeClr val="accent1">
                    <a:lumMod val="50000"/>
                  </a:schemeClr>
                </a:solidFill>
                <a:latin typeface="Arial" charset="0"/>
                <a:ea typeface="ＭＳ Ｐゴシック" charset="0"/>
                <a:cs typeface="ＭＳ Ｐゴシック" charset="0"/>
              </a:rPr>
              <a:t>FEV1 or PEF 60-80% of predicted or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personal best and symptoms improved</a:t>
            </a:r>
          </a:p>
          <a:p>
            <a:pPr algn="ctr">
              <a:lnSpc>
                <a:spcPct val="120000"/>
              </a:lnSpc>
              <a:spcBef>
                <a:spcPts val="100"/>
              </a:spcBef>
              <a:spcAft>
                <a:spcPts val="100"/>
              </a:spcAft>
              <a:defRPr/>
            </a:pPr>
            <a:r>
              <a:rPr lang="en-GB" sz="600" b="1" dirty="0">
                <a:solidFill>
                  <a:schemeClr val="accent1">
                    <a:lumMod val="50000"/>
                  </a:schemeClr>
                </a:solidFill>
                <a:latin typeface="Arial" charset="0"/>
                <a:ea typeface="ＭＳ Ｐゴシック" charset="0"/>
                <a:cs typeface="ＭＳ Ｐゴシック" charset="0"/>
              </a:rPr>
              <a:t>MODERATE</a:t>
            </a:r>
          </a:p>
          <a:p>
            <a:pPr algn="ctr">
              <a:lnSpc>
                <a:spcPct val="120000"/>
              </a:lnSpc>
              <a:defRPr/>
            </a:pPr>
            <a:r>
              <a:rPr lang="en-GB" sz="600" dirty="0">
                <a:solidFill>
                  <a:schemeClr val="accent1">
                    <a:lumMod val="50000"/>
                  </a:schemeClr>
                </a:solidFill>
                <a:latin typeface="Arial" charset="0"/>
                <a:ea typeface="ＭＳ Ｐゴシック" charset="0"/>
                <a:cs typeface="ＭＳ Ｐゴシック" charset="0"/>
              </a:rPr>
              <a:t>Consider for discharge planning</a:t>
            </a:r>
            <a:endParaRPr lang="en-US" sz="600" dirty="0">
              <a:solidFill>
                <a:schemeClr val="accent1">
                  <a:lumMod val="50000"/>
                </a:schemeClr>
              </a:solidFill>
              <a:latin typeface="Arial" charset="0"/>
              <a:ea typeface="ＭＳ Ｐゴシック" charset="0"/>
              <a:cs typeface="ＭＳ Ｐゴシック" charset="0"/>
            </a:endParaRPr>
          </a:p>
        </p:txBody>
      </p:sp>
      <p:sp>
        <p:nvSpPr>
          <p:cNvPr id="248852" name="Rectangle 24"/>
          <p:cNvSpPr>
            <a:spLocks/>
          </p:cNvSpPr>
          <p:nvPr/>
        </p:nvSpPr>
        <p:spPr bwMode="auto">
          <a:xfrm>
            <a:off x="4605338" y="5878513"/>
            <a:ext cx="165576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defRPr/>
            </a:pPr>
            <a:r>
              <a:rPr lang="en-GB" sz="600" dirty="0">
                <a:solidFill>
                  <a:schemeClr val="accent1">
                    <a:lumMod val="50000"/>
                  </a:schemeClr>
                </a:solidFill>
                <a:latin typeface="Arial" charset="0"/>
                <a:ea typeface="ＭＳ Ｐゴシック" charset="0"/>
                <a:cs typeface="ＭＳ Ｐゴシック" charset="0"/>
              </a:rPr>
              <a:t>FEV1 or PEF &lt;60% of predicted or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personal </a:t>
            </a:r>
            <a:r>
              <a:rPr lang="en-GB" sz="600" dirty="0" err="1">
                <a:solidFill>
                  <a:schemeClr val="accent1">
                    <a:lumMod val="50000"/>
                  </a:schemeClr>
                </a:solidFill>
                <a:latin typeface="Arial" charset="0"/>
                <a:ea typeface="ＭＳ Ｐゴシック" charset="0"/>
                <a:cs typeface="ＭＳ Ｐゴシック" charset="0"/>
              </a:rPr>
              <a:t>best,or</a:t>
            </a:r>
            <a:r>
              <a:rPr lang="en-GB" sz="600" dirty="0">
                <a:solidFill>
                  <a:schemeClr val="accent1">
                    <a:lumMod val="50000"/>
                  </a:schemeClr>
                </a:solidFill>
                <a:latin typeface="Arial" charset="0"/>
                <a:ea typeface="ＭＳ Ｐゴシック" charset="0"/>
                <a:cs typeface="ＭＳ Ｐゴシック" charset="0"/>
              </a:rPr>
              <a:t> lack of clinical response</a:t>
            </a:r>
          </a:p>
          <a:p>
            <a:pPr algn="ctr">
              <a:spcBef>
                <a:spcPts val="100"/>
              </a:spcBef>
              <a:spcAft>
                <a:spcPts val="100"/>
              </a:spcAft>
              <a:defRPr/>
            </a:pPr>
            <a:r>
              <a:rPr lang="en-GB" sz="600" b="1" dirty="0">
                <a:solidFill>
                  <a:schemeClr val="accent1">
                    <a:lumMod val="50000"/>
                  </a:schemeClr>
                </a:solidFill>
                <a:latin typeface="Arial" charset="0"/>
                <a:ea typeface="ＭＳ Ｐゴシック" charset="0"/>
                <a:cs typeface="ＭＳ Ｐゴシック" charset="0"/>
              </a:rPr>
              <a:t>SEVERE</a:t>
            </a:r>
            <a:endParaRPr lang="en-GB" sz="600" dirty="0">
              <a:solidFill>
                <a:schemeClr val="accent1">
                  <a:lumMod val="50000"/>
                </a:schemeClr>
              </a:solidFill>
              <a:latin typeface="Arial" charset="0"/>
              <a:ea typeface="ＭＳ Ｐゴシック" charset="0"/>
              <a:cs typeface="ＭＳ Ｐゴシック" charset="0"/>
            </a:endParaRPr>
          </a:p>
          <a:p>
            <a:pPr algn="ctr">
              <a:defRPr/>
            </a:pPr>
            <a:r>
              <a:rPr lang="en-GB" sz="600" dirty="0">
                <a:solidFill>
                  <a:schemeClr val="accent1">
                    <a:lumMod val="50000"/>
                  </a:schemeClr>
                </a:solidFill>
                <a:latin typeface="Arial" charset="0"/>
                <a:ea typeface="ＭＳ Ｐゴシック" charset="0"/>
                <a:cs typeface="ＭＳ Ｐゴシック" charset="0"/>
              </a:rPr>
              <a:t>Continue treatment as above </a:t>
            </a:r>
            <a:br>
              <a:rPr lang="en-GB" sz="600" dirty="0">
                <a:solidFill>
                  <a:schemeClr val="accent1">
                    <a:lumMod val="50000"/>
                  </a:schemeClr>
                </a:solidFill>
                <a:latin typeface="Arial" charset="0"/>
                <a:ea typeface="ＭＳ Ｐゴシック" charset="0"/>
                <a:cs typeface="ＭＳ Ｐゴシック" charset="0"/>
              </a:rPr>
            </a:br>
            <a:r>
              <a:rPr lang="en-GB" sz="600" dirty="0">
                <a:solidFill>
                  <a:schemeClr val="accent1">
                    <a:lumMod val="50000"/>
                  </a:schemeClr>
                </a:solidFill>
                <a:latin typeface="Arial" charset="0"/>
                <a:ea typeface="ＭＳ Ｐゴシック" charset="0"/>
                <a:cs typeface="ＭＳ Ｐゴシック" charset="0"/>
              </a:rPr>
              <a:t>and reassess frequently</a:t>
            </a:r>
            <a:endParaRPr lang="en-US" sz="600" dirty="0">
              <a:solidFill>
                <a:schemeClr val="accent1">
                  <a:lumMod val="50000"/>
                </a:schemeClr>
              </a:solidFill>
              <a:latin typeface="Arial" charset="0"/>
              <a:ea typeface="ＭＳ Ｐゴシック" charset="0"/>
              <a:cs typeface="ＭＳ Ｐゴシック" charset="0"/>
            </a:endParaRPr>
          </a:p>
        </p:txBody>
      </p:sp>
      <p:sp>
        <p:nvSpPr>
          <p:cNvPr id="118801" name="Rectangle 25"/>
          <p:cNvSpPr>
            <a:spLocks/>
          </p:cNvSpPr>
          <p:nvPr/>
        </p:nvSpPr>
        <p:spPr bwMode="auto">
          <a:xfrm>
            <a:off x="4359275" y="1647825"/>
            <a:ext cx="2286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700" b="1">
                <a:solidFill>
                  <a:srgbClr val="343434"/>
                </a:solidFill>
                <a:latin typeface="Arial Bold" charset="0"/>
                <a:sym typeface="Arial Bold" charset="0"/>
              </a:rPr>
              <a:t>NO</a:t>
            </a:r>
          </a:p>
        </p:txBody>
      </p:sp>
      <p:sp>
        <p:nvSpPr>
          <p:cNvPr id="118802" name="Rectangle 26"/>
          <p:cNvSpPr>
            <a:spLocks/>
          </p:cNvSpPr>
          <p:nvPr/>
        </p:nvSpPr>
        <p:spPr bwMode="auto">
          <a:xfrm>
            <a:off x="5292725" y="1758950"/>
            <a:ext cx="24447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700" b="1">
                <a:solidFill>
                  <a:srgbClr val="FF8721"/>
                </a:solidFill>
                <a:latin typeface="Arial Bold" charset="0"/>
                <a:sym typeface="Arial Bold" charset="0"/>
              </a:rPr>
              <a:t>YES</a:t>
            </a:r>
          </a:p>
        </p:txBody>
      </p:sp>
      <p:sp>
        <p:nvSpPr>
          <p:cNvPr id="2" name="Rectangle 1"/>
          <p:cNvSpPr/>
          <p:nvPr/>
        </p:nvSpPr>
        <p:spPr>
          <a:xfrm>
            <a:off x="4605338" y="2068513"/>
            <a:ext cx="1622425" cy="307975"/>
          </a:xfrm>
          <a:prstGeom prst="rect">
            <a:avLst/>
          </a:prstGeom>
        </p:spPr>
        <p:txBody>
          <a:bodyPr lIns="91425" tIns="45713" rIns="91425" bIns="45713" anchor="ctr">
            <a:spAutoFit/>
          </a:bodyPr>
          <a:lstStyle/>
          <a:p>
            <a:pPr algn="ctr">
              <a:defRPr/>
            </a:pPr>
            <a:r>
              <a:rPr lang="en-GB" sz="700" b="1" dirty="0">
                <a:solidFill>
                  <a:schemeClr val="tx2">
                    <a:lumMod val="75000"/>
                  </a:schemeClr>
                </a:solidFill>
                <a:latin typeface="Arial" charset="0"/>
                <a:ea typeface="ＭＳ Ｐゴシック" charset="0"/>
                <a:cs typeface="ＭＳ Ｐゴシック" charset="0"/>
              </a:rPr>
              <a:t>Consult ICU, start SABA and O</a:t>
            </a:r>
            <a:r>
              <a:rPr lang="en-GB" sz="700" b="1" baseline="-25000" dirty="0">
                <a:solidFill>
                  <a:schemeClr val="tx2">
                    <a:lumMod val="75000"/>
                  </a:schemeClr>
                </a:solidFill>
                <a:latin typeface="Arial" charset="0"/>
                <a:ea typeface="ＭＳ Ｐゴシック" charset="0"/>
                <a:cs typeface="ＭＳ Ｐゴシック" charset="0"/>
              </a:rPr>
              <a:t>2</a:t>
            </a:r>
            <a:r>
              <a:rPr lang="en-GB" sz="700" b="1" dirty="0">
                <a:solidFill>
                  <a:schemeClr val="tx2">
                    <a:lumMod val="75000"/>
                  </a:schemeClr>
                </a:solidFill>
                <a:latin typeface="Arial" charset="0"/>
                <a:ea typeface="ＭＳ Ｐゴシック" charset="0"/>
                <a:cs typeface="ＭＳ Ｐゴシック" charset="0"/>
              </a:rPr>
              <a:t>, </a:t>
            </a:r>
            <a:br>
              <a:rPr lang="en-GB" sz="700" b="1" dirty="0">
                <a:solidFill>
                  <a:schemeClr val="tx2">
                    <a:lumMod val="75000"/>
                  </a:schemeClr>
                </a:solidFill>
                <a:latin typeface="Arial" charset="0"/>
                <a:ea typeface="ＭＳ Ｐゴシック" charset="0"/>
                <a:cs typeface="ＭＳ Ｐゴシック" charset="0"/>
              </a:rPr>
            </a:br>
            <a:r>
              <a:rPr lang="en-GB" sz="700" b="1" dirty="0">
                <a:solidFill>
                  <a:schemeClr val="tx2">
                    <a:lumMod val="75000"/>
                  </a:schemeClr>
                </a:solidFill>
                <a:latin typeface="Arial" charset="0"/>
                <a:ea typeface="ＭＳ Ｐゴシック" charset="0"/>
                <a:cs typeface="ＭＳ Ｐゴシック" charset="0"/>
              </a:rPr>
              <a:t>and prepare patient for intubation</a:t>
            </a:r>
          </a:p>
        </p:txBody>
      </p:sp>
      <p:sp>
        <p:nvSpPr>
          <p:cNvPr id="118804" name="Rectangle 13"/>
          <p:cNvSpPr>
            <a:spLocks/>
          </p:cNvSpPr>
          <p:nvPr/>
        </p:nvSpPr>
        <p:spPr bwMode="auto">
          <a:xfrm>
            <a:off x="2800350" y="1227138"/>
            <a:ext cx="16779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425"/>
              </a:spcBef>
            </a:pPr>
            <a:r>
              <a:rPr lang="en-US" altLang="en-US" sz="600" b="1">
                <a:solidFill>
                  <a:srgbClr val="FFFFFF"/>
                </a:solidFill>
                <a:sym typeface="Arial Bold" charset="0"/>
              </a:rPr>
              <a:t>INITIAL ASSESSMENT</a:t>
            </a:r>
          </a:p>
          <a:p>
            <a:pPr eaLnBrk="1" hangingPunct="1">
              <a:lnSpc>
                <a:spcPct val="110000"/>
              </a:lnSpc>
              <a:spcBef>
                <a:spcPts val="425"/>
              </a:spcBef>
            </a:pPr>
            <a:r>
              <a:rPr lang="en-US" altLang="en-US" sz="600" b="1">
                <a:solidFill>
                  <a:srgbClr val="FFFFFF"/>
                </a:solidFill>
                <a:sym typeface="Arial Bold" charset="0"/>
              </a:rPr>
              <a:t>A: airway   B: breathing   C: circulation</a:t>
            </a:r>
          </a:p>
        </p:txBody>
      </p:sp>
    </p:spTree>
    <p:extLst>
      <p:ext uri="{BB962C8B-B14F-4D97-AF65-F5344CB8AC3E}">
        <p14:creationId xmlns:p14="http://schemas.microsoft.com/office/powerpoint/2010/main" val="780942568"/>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766763"/>
            <a:ext cx="76184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981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1" name="Rectangle 5"/>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4-4 (2/4)</a:t>
            </a:r>
          </a:p>
        </p:txBody>
      </p:sp>
      <p:pic>
        <p:nvPicPr>
          <p:cNvPr id="11981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3" name="Rectangle 9"/>
          <p:cNvSpPr>
            <a:spLocks/>
          </p:cNvSpPr>
          <p:nvPr/>
        </p:nvSpPr>
        <p:spPr bwMode="auto">
          <a:xfrm>
            <a:off x="1027113" y="1079500"/>
            <a:ext cx="28257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1300">
                <a:solidFill>
                  <a:srgbClr val="FFFFFF"/>
                </a:solidFill>
                <a:latin typeface="Arial Bold" charset="0"/>
                <a:sym typeface="Arial Bold" charset="0"/>
              </a:rPr>
              <a:t>INITIAL ASSESSMENT</a:t>
            </a:r>
          </a:p>
          <a:p>
            <a:pPr eaLnBrk="1" hangingPunct="1">
              <a:lnSpc>
                <a:spcPct val="120000"/>
              </a:lnSpc>
              <a:spcBef>
                <a:spcPts val="425"/>
              </a:spcBef>
            </a:pPr>
            <a:r>
              <a:rPr lang="en-US" altLang="en-US" sz="1300">
                <a:solidFill>
                  <a:srgbClr val="FFFFFF"/>
                </a:solidFill>
                <a:latin typeface="Arial Bold" charset="0"/>
                <a:sym typeface="Arial Bold" charset="0"/>
              </a:rPr>
              <a:t>A: airway   B: breathing   C: circulation</a:t>
            </a:r>
          </a:p>
        </p:txBody>
      </p:sp>
      <p:sp>
        <p:nvSpPr>
          <p:cNvPr id="119814" name="Rectangle 10"/>
          <p:cNvSpPr>
            <a:spLocks/>
          </p:cNvSpPr>
          <p:nvPr/>
        </p:nvSpPr>
        <p:spPr bwMode="auto">
          <a:xfrm>
            <a:off x="4643438" y="1079500"/>
            <a:ext cx="26606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Bef>
                <a:spcPts val="425"/>
              </a:spcBef>
            </a:pPr>
            <a:r>
              <a:rPr lang="en-US" altLang="en-US" sz="1300" b="1">
                <a:solidFill>
                  <a:srgbClr val="134679"/>
                </a:solidFill>
                <a:sym typeface="Arial Bold" charset="0"/>
              </a:rPr>
              <a:t>Are any of the following present?</a:t>
            </a:r>
            <a:endParaRPr lang="en-US" altLang="en-US" sz="1300" b="1">
              <a:solidFill>
                <a:srgbClr val="134679"/>
              </a:solidFill>
            </a:endParaRPr>
          </a:p>
          <a:p>
            <a:pPr eaLnBrk="1" hangingPunct="1">
              <a:lnSpc>
                <a:spcPct val="120000"/>
              </a:lnSpc>
              <a:spcBef>
                <a:spcPts val="425"/>
              </a:spcBef>
            </a:pPr>
            <a:r>
              <a:rPr lang="en-US" altLang="en-US" sz="1300">
                <a:solidFill>
                  <a:srgbClr val="134679"/>
                </a:solidFill>
              </a:rPr>
              <a:t>Drowsiness, Confusion, Silent chest</a:t>
            </a:r>
          </a:p>
        </p:txBody>
      </p:sp>
      <p:sp>
        <p:nvSpPr>
          <p:cNvPr id="119815" name="Rectangle 11"/>
          <p:cNvSpPr>
            <a:spLocks/>
          </p:cNvSpPr>
          <p:nvPr/>
        </p:nvSpPr>
        <p:spPr bwMode="auto">
          <a:xfrm>
            <a:off x="858838" y="2898775"/>
            <a:ext cx="330676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563"/>
              </a:spcBef>
            </a:pPr>
            <a:r>
              <a:rPr lang="en-US" altLang="en-US" sz="1300" b="1">
                <a:solidFill>
                  <a:srgbClr val="FFFFFF"/>
                </a:solidFill>
                <a:latin typeface="Arial Bold" charset="0"/>
                <a:sym typeface="Arial Bold" charset="0"/>
              </a:rPr>
              <a:t>Further TRIAGE BY CLINICAL STATUS</a:t>
            </a:r>
            <a:br>
              <a:rPr lang="en-US" altLang="en-US" sz="1300" b="1">
                <a:solidFill>
                  <a:srgbClr val="FFFFFF"/>
                </a:solidFill>
                <a:latin typeface="Arial Bold" charset="0"/>
                <a:sym typeface="Arial Bold" charset="0"/>
              </a:rPr>
            </a:br>
            <a:r>
              <a:rPr lang="en-US" altLang="en-US" sz="1300" b="1">
                <a:solidFill>
                  <a:srgbClr val="FFFFFF"/>
                </a:solidFill>
                <a:latin typeface="Arial Bold" charset="0"/>
                <a:sym typeface="Arial Bold" charset="0"/>
              </a:rPr>
              <a:t>according to worst feature</a:t>
            </a:r>
          </a:p>
        </p:txBody>
      </p:sp>
      <p:sp>
        <p:nvSpPr>
          <p:cNvPr id="119816" name="Rectangle 12"/>
          <p:cNvSpPr>
            <a:spLocks/>
          </p:cNvSpPr>
          <p:nvPr/>
        </p:nvSpPr>
        <p:spPr bwMode="auto">
          <a:xfrm>
            <a:off x="4932363" y="2882900"/>
            <a:ext cx="28717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400" b="1">
                <a:solidFill>
                  <a:srgbClr val="134679"/>
                </a:solidFill>
                <a:latin typeface="Arial Bold" charset="0"/>
                <a:sym typeface="Arial Bold" charset="0"/>
              </a:rPr>
              <a:t>Consult ICU, start SABA and O</a:t>
            </a:r>
            <a:r>
              <a:rPr lang="en-US" altLang="en-US" sz="1400" b="1" baseline="-25000">
                <a:solidFill>
                  <a:schemeClr val="tx2"/>
                </a:solidFill>
                <a:latin typeface="Arial Bold" charset="0"/>
                <a:sym typeface="Arial Bold" charset="0"/>
              </a:rPr>
              <a:t>2</a:t>
            </a:r>
            <a:r>
              <a:rPr lang="en-US" altLang="en-US" sz="1400" b="1">
                <a:solidFill>
                  <a:srgbClr val="134679"/>
                </a:solidFill>
                <a:latin typeface="Arial Bold" charset="0"/>
                <a:sym typeface="Arial Bold" charset="0"/>
              </a:rPr>
              <a:t>, </a:t>
            </a:r>
            <a:br>
              <a:rPr lang="en-US" altLang="en-US" sz="1400" b="1">
                <a:solidFill>
                  <a:srgbClr val="134679"/>
                </a:solidFill>
                <a:latin typeface="Arial Bold" charset="0"/>
                <a:sym typeface="Arial Bold" charset="0"/>
              </a:rPr>
            </a:br>
            <a:r>
              <a:rPr lang="en-US" altLang="en-US" sz="1400" b="1">
                <a:solidFill>
                  <a:srgbClr val="134679"/>
                </a:solidFill>
                <a:latin typeface="Arial Bold" charset="0"/>
                <a:sym typeface="Arial Bold" charset="0"/>
              </a:rPr>
              <a:t>and prepare patient for intubation</a:t>
            </a:r>
          </a:p>
        </p:txBody>
      </p:sp>
      <p:sp>
        <p:nvSpPr>
          <p:cNvPr id="119817" name="Rectangle 6"/>
          <p:cNvSpPr>
            <a:spLocks/>
          </p:cNvSpPr>
          <p:nvPr/>
        </p:nvSpPr>
        <p:spPr bwMode="auto">
          <a:xfrm>
            <a:off x="1027113" y="4071938"/>
            <a:ext cx="3017837"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300"/>
              </a:spcAft>
            </a:pPr>
            <a:r>
              <a:rPr lang="en-US" altLang="en-US" sz="1300" b="1" dirty="0">
                <a:solidFill>
                  <a:srgbClr val="FFFFFF"/>
                </a:solidFill>
                <a:latin typeface="Arial Bold" charset="0"/>
                <a:sym typeface="Arial Bold" charset="0"/>
              </a:rPr>
              <a:t>MILD or MODERATE</a:t>
            </a:r>
          </a:p>
          <a:p>
            <a:pPr eaLnBrk="1" hangingPunct="1">
              <a:spcBef>
                <a:spcPts val="213"/>
              </a:spcBef>
            </a:pPr>
            <a:r>
              <a:rPr lang="en-US" altLang="en-US" sz="1300" dirty="0">
                <a:solidFill>
                  <a:srgbClr val="FFFFFF"/>
                </a:solidFill>
              </a:rPr>
              <a:t>Talks in phrases</a:t>
            </a:r>
          </a:p>
          <a:p>
            <a:pPr eaLnBrk="1" hangingPunct="1">
              <a:spcBef>
                <a:spcPts val="213"/>
              </a:spcBef>
            </a:pPr>
            <a:r>
              <a:rPr lang="en-US" altLang="en-US" sz="1300" dirty="0">
                <a:solidFill>
                  <a:srgbClr val="FFFFFF"/>
                </a:solidFill>
              </a:rPr>
              <a:t>Prefers sitting to lying</a:t>
            </a:r>
          </a:p>
          <a:p>
            <a:pPr eaLnBrk="1" hangingPunct="1">
              <a:spcBef>
                <a:spcPts val="213"/>
              </a:spcBef>
            </a:pPr>
            <a:r>
              <a:rPr lang="en-US" altLang="en-US" sz="1300" dirty="0">
                <a:solidFill>
                  <a:srgbClr val="FFFFFF"/>
                </a:solidFill>
              </a:rPr>
              <a:t>Not agitated</a:t>
            </a:r>
          </a:p>
          <a:p>
            <a:pPr eaLnBrk="1" hangingPunct="1">
              <a:spcBef>
                <a:spcPts val="213"/>
              </a:spcBef>
            </a:pPr>
            <a:r>
              <a:rPr lang="en-US" altLang="en-US" sz="1300" dirty="0">
                <a:solidFill>
                  <a:srgbClr val="FFFFFF"/>
                </a:solidFill>
              </a:rPr>
              <a:t>Respiratory rate increased</a:t>
            </a:r>
          </a:p>
          <a:p>
            <a:pPr eaLnBrk="1" hangingPunct="1">
              <a:spcBef>
                <a:spcPts val="213"/>
              </a:spcBef>
            </a:pPr>
            <a:r>
              <a:rPr lang="en-US" altLang="en-US" sz="1300" dirty="0">
                <a:solidFill>
                  <a:srgbClr val="FFFFFF"/>
                </a:solidFill>
              </a:rPr>
              <a:t>Accessory muscles not used</a:t>
            </a:r>
          </a:p>
          <a:p>
            <a:pPr eaLnBrk="1" hangingPunct="1">
              <a:spcBef>
                <a:spcPts val="213"/>
              </a:spcBef>
            </a:pPr>
            <a:r>
              <a:rPr lang="en-US" altLang="en-US" sz="1300" dirty="0">
                <a:solidFill>
                  <a:srgbClr val="FFFFFF"/>
                </a:solidFill>
              </a:rPr>
              <a:t>Pulse rate 100–120 bpm</a:t>
            </a:r>
          </a:p>
          <a:p>
            <a:pPr eaLnBrk="1" hangingPunct="1">
              <a:spcBef>
                <a:spcPts val="213"/>
              </a:spcBef>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90–95%</a:t>
            </a:r>
          </a:p>
          <a:p>
            <a:pPr eaLnBrk="1" hangingPunct="1">
              <a:spcBef>
                <a:spcPts val="213"/>
              </a:spcBef>
            </a:pPr>
            <a:r>
              <a:rPr lang="en-US" altLang="en-US" sz="1300" dirty="0">
                <a:solidFill>
                  <a:srgbClr val="FFFFFF"/>
                </a:solidFill>
              </a:rPr>
              <a:t>PEF &gt;50% predicted or best</a:t>
            </a:r>
          </a:p>
        </p:txBody>
      </p:sp>
      <p:sp>
        <p:nvSpPr>
          <p:cNvPr id="119818" name="Rectangle 7"/>
          <p:cNvSpPr>
            <a:spLocks/>
          </p:cNvSpPr>
          <p:nvPr/>
        </p:nvSpPr>
        <p:spPr bwMode="auto">
          <a:xfrm>
            <a:off x="4973638" y="4068763"/>
            <a:ext cx="291147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300"/>
              </a:spcAft>
            </a:pPr>
            <a:r>
              <a:rPr lang="en-US" altLang="en-US" sz="1300" b="1" dirty="0">
                <a:solidFill>
                  <a:srgbClr val="FFFFFF"/>
                </a:solidFill>
                <a:latin typeface="Arial Bold" charset="0"/>
                <a:sym typeface="Arial Bold" charset="0"/>
              </a:rPr>
              <a:t>SEVERE</a:t>
            </a:r>
            <a:endParaRPr lang="en-US" altLang="en-US" sz="1300" b="1" dirty="0">
              <a:solidFill>
                <a:srgbClr val="FFFFFF"/>
              </a:solidFill>
            </a:endParaRPr>
          </a:p>
          <a:p>
            <a:pPr eaLnBrk="1" hangingPunct="1">
              <a:spcBef>
                <a:spcPts val="213"/>
              </a:spcBef>
            </a:pPr>
            <a:r>
              <a:rPr lang="en-US" altLang="en-US" sz="1300" dirty="0">
                <a:solidFill>
                  <a:srgbClr val="FFFFFF"/>
                </a:solidFill>
              </a:rPr>
              <a:t>Talks in words</a:t>
            </a:r>
          </a:p>
          <a:p>
            <a:pPr eaLnBrk="1" hangingPunct="1">
              <a:spcBef>
                <a:spcPts val="213"/>
              </a:spcBef>
            </a:pPr>
            <a:r>
              <a:rPr lang="en-US" altLang="en-US" sz="1300" dirty="0">
                <a:solidFill>
                  <a:srgbClr val="FFFFFF"/>
                </a:solidFill>
              </a:rPr>
              <a:t>Sits hunched forwards</a:t>
            </a:r>
          </a:p>
          <a:p>
            <a:pPr eaLnBrk="1" hangingPunct="1">
              <a:spcBef>
                <a:spcPts val="213"/>
              </a:spcBef>
            </a:pPr>
            <a:r>
              <a:rPr lang="en-US" altLang="en-US" sz="1300" dirty="0">
                <a:solidFill>
                  <a:srgbClr val="FFFFFF"/>
                </a:solidFill>
              </a:rPr>
              <a:t>Agitated</a:t>
            </a:r>
          </a:p>
          <a:p>
            <a:pPr eaLnBrk="1" hangingPunct="1">
              <a:spcBef>
                <a:spcPts val="213"/>
              </a:spcBef>
            </a:pPr>
            <a:r>
              <a:rPr lang="en-US" altLang="en-US" sz="1300" dirty="0">
                <a:solidFill>
                  <a:srgbClr val="FFFFFF"/>
                </a:solidFill>
              </a:rPr>
              <a:t>Respiratory rate &gt;30/min</a:t>
            </a:r>
          </a:p>
          <a:p>
            <a:pPr eaLnBrk="1" hangingPunct="1">
              <a:spcBef>
                <a:spcPts val="213"/>
              </a:spcBef>
            </a:pPr>
            <a:r>
              <a:rPr lang="en-US" altLang="en-US" sz="1300" dirty="0">
                <a:solidFill>
                  <a:srgbClr val="FFFFFF"/>
                </a:solidFill>
              </a:rPr>
              <a:t>Accessory muscles being used</a:t>
            </a:r>
          </a:p>
          <a:p>
            <a:pPr eaLnBrk="1" hangingPunct="1">
              <a:spcBef>
                <a:spcPts val="213"/>
              </a:spcBef>
            </a:pPr>
            <a:r>
              <a:rPr lang="en-US" altLang="en-US" sz="1300" dirty="0">
                <a:solidFill>
                  <a:srgbClr val="FFFFFF"/>
                </a:solidFill>
              </a:rPr>
              <a:t>Pulse rate &gt;120 bpm</a:t>
            </a:r>
          </a:p>
          <a:p>
            <a:pPr eaLnBrk="1" hangingPunct="1">
              <a:spcBef>
                <a:spcPts val="213"/>
              </a:spcBef>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&lt; 90%</a:t>
            </a:r>
          </a:p>
          <a:p>
            <a:pPr eaLnBrk="1" hangingPunct="1">
              <a:spcBef>
                <a:spcPts val="213"/>
              </a:spcBef>
            </a:pPr>
            <a:r>
              <a:rPr lang="en-US" altLang="en-US" sz="1300" dirty="0">
                <a:solidFill>
                  <a:srgbClr val="FFFFFF"/>
                </a:solidFill>
              </a:rPr>
              <a:t>PEF ≤50% predicted or best</a:t>
            </a:r>
          </a:p>
        </p:txBody>
      </p:sp>
      <p:sp>
        <p:nvSpPr>
          <p:cNvPr id="119819" name="Rectangle 2"/>
          <p:cNvSpPr>
            <a:spLocks noChangeArrowheads="1"/>
          </p:cNvSpPr>
          <p:nvPr/>
        </p:nvSpPr>
        <p:spPr bwMode="auto">
          <a:xfrm>
            <a:off x="4229100" y="2020888"/>
            <a:ext cx="414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800" b="1" baseline="30000">
                <a:solidFill>
                  <a:schemeClr val="tx2"/>
                </a:solidFill>
              </a:rPr>
              <a:t>NO</a:t>
            </a:r>
          </a:p>
        </p:txBody>
      </p:sp>
      <p:sp>
        <p:nvSpPr>
          <p:cNvPr id="250895" name="Rectangle 3"/>
          <p:cNvSpPr>
            <a:spLocks noChangeArrowheads="1"/>
          </p:cNvSpPr>
          <p:nvPr/>
        </p:nvSpPr>
        <p:spPr bwMode="auto">
          <a:xfrm>
            <a:off x="6119813" y="2271713"/>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GB" b="1" baseline="30000" dirty="0">
                <a:solidFill>
                  <a:schemeClr val="accent6"/>
                </a:solidFill>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2338233329"/>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2">
            <a:extLst>
              <a:ext uri="{28A0092B-C50C-407E-A947-70E740481C1C}">
                <a14:useLocalDpi xmlns:a14="http://schemas.microsoft.com/office/drawing/2010/main" val="0"/>
              </a:ext>
            </a:extLst>
          </a:blip>
          <a:srcRect l="1903" t="3139" r="2399" b="3909"/>
          <a:stretch>
            <a:fillRect/>
          </a:stretch>
        </p:blipFill>
        <p:spPr bwMode="auto">
          <a:xfrm>
            <a:off x="822325" y="1303338"/>
            <a:ext cx="72469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083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5" name="Rectangle 5"/>
          <p:cNvSpPr>
            <a:spLocks/>
          </p:cNvSpPr>
          <p:nvPr/>
        </p:nvSpPr>
        <p:spPr bwMode="auto">
          <a:xfrm>
            <a:off x="160338" y="6656388"/>
            <a:ext cx="20621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6"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4-4 (3/4)</a:t>
            </a:r>
          </a:p>
        </p:txBody>
      </p:sp>
      <p:sp>
        <p:nvSpPr>
          <p:cNvPr id="120836" name="Rectangle 6"/>
          <p:cNvSpPr>
            <a:spLocks/>
          </p:cNvSpPr>
          <p:nvPr/>
        </p:nvSpPr>
        <p:spPr bwMode="auto">
          <a:xfrm>
            <a:off x="1009650" y="1423988"/>
            <a:ext cx="30178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13"/>
              </a:spcBef>
              <a:spcAft>
                <a:spcPts val="600"/>
              </a:spcAft>
            </a:pPr>
            <a:r>
              <a:rPr lang="en-US" altLang="en-US" sz="1300" b="1" dirty="0">
                <a:solidFill>
                  <a:srgbClr val="FFFFFF"/>
                </a:solidFill>
                <a:latin typeface="Arial Bold" charset="0"/>
                <a:sym typeface="Arial Bold" charset="0"/>
              </a:rPr>
              <a:t>MILD or MODERATE</a:t>
            </a:r>
          </a:p>
          <a:p>
            <a:pPr eaLnBrk="1" hangingPunct="1">
              <a:lnSpc>
                <a:spcPct val="90000"/>
              </a:lnSpc>
              <a:spcBef>
                <a:spcPts val="213"/>
              </a:spcBef>
              <a:spcAft>
                <a:spcPts val="113"/>
              </a:spcAft>
            </a:pPr>
            <a:r>
              <a:rPr lang="en-US" altLang="en-US" sz="1300" dirty="0">
                <a:solidFill>
                  <a:srgbClr val="FFFFFF"/>
                </a:solidFill>
                <a:cs typeface="Arial" pitchFamily="34" charset="0"/>
              </a:rPr>
              <a:t>Talks in phrases</a:t>
            </a:r>
          </a:p>
          <a:p>
            <a:pPr eaLnBrk="1" hangingPunct="1">
              <a:lnSpc>
                <a:spcPct val="90000"/>
              </a:lnSpc>
              <a:spcBef>
                <a:spcPts val="213"/>
              </a:spcBef>
              <a:spcAft>
                <a:spcPts val="113"/>
              </a:spcAft>
            </a:pPr>
            <a:r>
              <a:rPr lang="en-US" altLang="en-US" sz="1300" dirty="0">
                <a:solidFill>
                  <a:srgbClr val="FFFFFF"/>
                </a:solidFill>
                <a:cs typeface="Arial" pitchFamily="34" charset="0"/>
              </a:rPr>
              <a:t>Prefers sitting to lying</a:t>
            </a:r>
          </a:p>
          <a:p>
            <a:pPr eaLnBrk="1" hangingPunct="1">
              <a:lnSpc>
                <a:spcPct val="90000"/>
              </a:lnSpc>
              <a:spcBef>
                <a:spcPts val="213"/>
              </a:spcBef>
              <a:spcAft>
                <a:spcPts val="113"/>
              </a:spcAft>
            </a:pPr>
            <a:r>
              <a:rPr lang="en-US" altLang="en-US" sz="1300" dirty="0">
                <a:solidFill>
                  <a:srgbClr val="FFFFFF"/>
                </a:solidFill>
                <a:cs typeface="Arial" pitchFamily="34" charset="0"/>
              </a:rPr>
              <a:t>Not agitated</a:t>
            </a:r>
          </a:p>
          <a:p>
            <a:pPr eaLnBrk="1" hangingPunct="1">
              <a:lnSpc>
                <a:spcPct val="90000"/>
              </a:lnSpc>
              <a:spcBef>
                <a:spcPts val="213"/>
              </a:spcBef>
              <a:spcAft>
                <a:spcPts val="113"/>
              </a:spcAft>
            </a:pPr>
            <a:r>
              <a:rPr lang="en-US" altLang="en-US" sz="1300" dirty="0">
                <a:solidFill>
                  <a:srgbClr val="FFFFFF"/>
                </a:solidFill>
                <a:cs typeface="Arial" pitchFamily="34" charset="0"/>
              </a:rPr>
              <a:t>Respiratory rate increased</a:t>
            </a:r>
          </a:p>
          <a:p>
            <a:pPr eaLnBrk="1" hangingPunct="1">
              <a:lnSpc>
                <a:spcPct val="90000"/>
              </a:lnSpc>
              <a:spcBef>
                <a:spcPts val="213"/>
              </a:spcBef>
              <a:spcAft>
                <a:spcPts val="113"/>
              </a:spcAft>
            </a:pPr>
            <a:r>
              <a:rPr lang="en-US" altLang="en-US" sz="1300" dirty="0">
                <a:solidFill>
                  <a:srgbClr val="FFFFFF"/>
                </a:solidFill>
                <a:cs typeface="Arial" pitchFamily="34" charset="0"/>
              </a:rPr>
              <a:t>Accessory muscles not used</a:t>
            </a:r>
          </a:p>
          <a:p>
            <a:pPr eaLnBrk="1" hangingPunct="1">
              <a:lnSpc>
                <a:spcPct val="90000"/>
              </a:lnSpc>
              <a:spcBef>
                <a:spcPts val="213"/>
              </a:spcBef>
              <a:spcAft>
                <a:spcPts val="113"/>
              </a:spcAft>
            </a:pPr>
            <a:r>
              <a:rPr lang="en-US" altLang="en-US" sz="1300" dirty="0">
                <a:solidFill>
                  <a:srgbClr val="FFFFFF"/>
                </a:solidFill>
                <a:cs typeface="Arial" pitchFamily="34" charset="0"/>
              </a:rPr>
              <a:t>Pulse rate 100–120 bpm</a:t>
            </a:r>
          </a:p>
          <a:p>
            <a:pPr eaLnBrk="1" hangingPunct="1">
              <a:lnSpc>
                <a:spcPct val="90000"/>
              </a:lnSpc>
              <a:spcBef>
                <a:spcPts val="213"/>
              </a:spcBef>
              <a:spcAft>
                <a:spcPts val="113"/>
              </a:spcAft>
            </a:pPr>
            <a:r>
              <a:rPr lang="en-US" altLang="en-US" sz="1300" dirty="0">
                <a:solidFill>
                  <a:srgbClr val="FFFFFF"/>
                </a:solidFill>
                <a:cs typeface="Arial" pitchFamily="34" charset="0"/>
              </a:rPr>
              <a:t>O</a:t>
            </a:r>
            <a:r>
              <a:rPr lang="en-US" altLang="en-US" sz="1300" baseline="-25000" dirty="0">
                <a:solidFill>
                  <a:srgbClr val="FFFFFF"/>
                </a:solidFill>
                <a:cs typeface="Arial" pitchFamily="34" charset="0"/>
              </a:rPr>
              <a:t>2</a:t>
            </a:r>
            <a:r>
              <a:rPr lang="en-US" altLang="en-US" sz="1300" dirty="0">
                <a:solidFill>
                  <a:srgbClr val="FFFFFF"/>
                </a:solidFill>
                <a:cs typeface="Arial" pitchFamily="34" charset="0"/>
              </a:rPr>
              <a:t> saturation (on air) 90–95%</a:t>
            </a:r>
          </a:p>
          <a:p>
            <a:pPr eaLnBrk="1" hangingPunct="1">
              <a:lnSpc>
                <a:spcPct val="90000"/>
              </a:lnSpc>
              <a:spcBef>
                <a:spcPts val="213"/>
              </a:spcBef>
              <a:spcAft>
                <a:spcPts val="113"/>
              </a:spcAft>
            </a:pPr>
            <a:r>
              <a:rPr lang="en-US" altLang="en-US" sz="1300" dirty="0">
                <a:solidFill>
                  <a:srgbClr val="FFFFFF"/>
                </a:solidFill>
                <a:cs typeface="Arial" pitchFamily="34" charset="0"/>
              </a:rPr>
              <a:t>PEF &gt;50% predicted or best</a:t>
            </a:r>
          </a:p>
        </p:txBody>
      </p:sp>
      <p:sp>
        <p:nvSpPr>
          <p:cNvPr id="120837" name="Rectangle 7"/>
          <p:cNvSpPr>
            <a:spLocks/>
          </p:cNvSpPr>
          <p:nvPr/>
        </p:nvSpPr>
        <p:spPr bwMode="auto">
          <a:xfrm>
            <a:off x="4857750" y="1419225"/>
            <a:ext cx="291147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213"/>
              </a:spcBef>
              <a:spcAft>
                <a:spcPts val="600"/>
              </a:spcAft>
            </a:pPr>
            <a:r>
              <a:rPr lang="en-US" altLang="en-US" sz="1300" b="1" dirty="0">
                <a:solidFill>
                  <a:srgbClr val="FFFFFF"/>
                </a:solidFill>
                <a:latin typeface="Arial Bold" charset="0"/>
                <a:sym typeface="Arial Bold" charset="0"/>
              </a:rPr>
              <a:t>SEVERE</a:t>
            </a:r>
            <a:endParaRPr lang="en-US" altLang="en-US" sz="1300" b="1" dirty="0">
              <a:solidFill>
                <a:srgbClr val="FFFFFF"/>
              </a:solidFill>
            </a:endParaRPr>
          </a:p>
          <a:p>
            <a:pPr eaLnBrk="1" hangingPunct="1">
              <a:lnSpc>
                <a:spcPct val="90000"/>
              </a:lnSpc>
              <a:spcBef>
                <a:spcPts val="213"/>
              </a:spcBef>
              <a:spcAft>
                <a:spcPts val="113"/>
              </a:spcAft>
            </a:pPr>
            <a:r>
              <a:rPr lang="en-US" altLang="en-US" sz="1300" dirty="0">
                <a:solidFill>
                  <a:srgbClr val="FFFFFF"/>
                </a:solidFill>
              </a:rPr>
              <a:t>Talks in words</a:t>
            </a:r>
          </a:p>
          <a:p>
            <a:pPr eaLnBrk="1" hangingPunct="1">
              <a:lnSpc>
                <a:spcPct val="90000"/>
              </a:lnSpc>
              <a:spcBef>
                <a:spcPts val="213"/>
              </a:spcBef>
              <a:spcAft>
                <a:spcPts val="113"/>
              </a:spcAft>
            </a:pPr>
            <a:r>
              <a:rPr lang="en-US" altLang="en-US" sz="1300" dirty="0">
                <a:solidFill>
                  <a:srgbClr val="FFFFFF"/>
                </a:solidFill>
              </a:rPr>
              <a:t>Sits hunched forwards</a:t>
            </a:r>
          </a:p>
          <a:p>
            <a:pPr eaLnBrk="1" hangingPunct="1">
              <a:lnSpc>
                <a:spcPct val="90000"/>
              </a:lnSpc>
              <a:spcBef>
                <a:spcPts val="213"/>
              </a:spcBef>
              <a:spcAft>
                <a:spcPts val="113"/>
              </a:spcAft>
            </a:pPr>
            <a:r>
              <a:rPr lang="en-US" altLang="en-US" sz="1300" dirty="0">
                <a:solidFill>
                  <a:srgbClr val="FFFFFF"/>
                </a:solidFill>
              </a:rPr>
              <a:t>Agitated</a:t>
            </a:r>
          </a:p>
          <a:p>
            <a:pPr eaLnBrk="1" hangingPunct="1">
              <a:lnSpc>
                <a:spcPct val="90000"/>
              </a:lnSpc>
              <a:spcBef>
                <a:spcPts val="213"/>
              </a:spcBef>
              <a:spcAft>
                <a:spcPts val="113"/>
              </a:spcAft>
            </a:pPr>
            <a:r>
              <a:rPr lang="en-US" altLang="en-US" sz="1300" dirty="0">
                <a:solidFill>
                  <a:srgbClr val="FFFFFF"/>
                </a:solidFill>
              </a:rPr>
              <a:t>Respiratory rate &gt;30/min</a:t>
            </a:r>
          </a:p>
          <a:p>
            <a:pPr eaLnBrk="1" hangingPunct="1">
              <a:lnSpc>
                <a:spcPct val="90000"/>
              </a:lnSpc>
              <a:spcBef>
                <a:spcPts val="213"/>
              </a:spcBef>
              <a:spcAft>
                <a:spcPts val="113"/>
              </a:spcAft>
            </a:pPr>
            <a:r>
              <a:rPr lang="en-US" altLang="en-US" sz="1300" dirty="0">
                <a:solidFill>
                  <a:srgbClr val="FFFFFF"/>
                </a:solidFill>
              </a:rPr>
              <a:t>Accessory muscles being used</a:t>
            </a:r>
          </a:p>
          <a:p>
            <a:pPr eaLnBrk="1" hangingPunct="1">
              <a:lnSpc>
                <a:spcPct val="90000"/>
              </a:lnSpc>
              <a:spcBef>
                <a:spcPts val="213"/>
              </a:spcBef>
              <a:spcAft>
                <a:spcPts val="113"/>
              </a:spcAft>
            </a:pPr>
            <a:r>
              <a:rPr lang="en-US" altLang="en-US" sz="1300" dirty="0">
                <a:solidFill>
                  <a:srgbClr val="FFFFFF"/>
                </a:solidFill>
              </a:rPr>
              <a:t>Pulse rate &gt;120 bpm</a:t>
            </a:r>
          </a:p>
          <a:p>
            <a:pPr eaLnBrk="1" hangingPunct="1">
              <a:lnSpc>
                <a:spcPct val="90000"/>
              </a:lnSpc>
              <a:spcBef>
                <a:spcPts val="213"/>
              </a:spcBef>
              <a:spcAft>
                <a:spcPts val="113"/>
              </a:spcAft>
            </a:pPr>
            <a:r>
              <a:rPr lang="en-US" altLang="en-US" sz="1300" dirty="0">
                <a:solidFill>
                  <a:srgbClr val="FFFFFF"/>
                </a:solidFill>
              </a:rPr>
              <a:t>O</a:t>
            </a:r>
            <a:r>
              <a:rPr lang="en-US" altLang="en-US" sz="1300" baseline="-25000" dirty="0">
                <a:solidFill>
                  <a:srgbClr val="FFFFFF"/>
                </a:solidFill>
              </a:rPr>
              <a:t>2</a:t>
            </a:r>
            <a:r>
              <a:rPr lang="en-US" altLang="en-US" sz="1300" dirty="0">
                <a:solidFill>
                  <a:srgbClr val="FFFFFF"/>
                </a:solidFill>
              </a:rPr>
              <a:t> saturation (on air) &lt; 90%</a:t>
            </a:r>
          </a:p>
          <a:p>
            <a:pPr eaLnBrk="1" hangingPunct="1">
              <a:lnSpc>
                <a:spcPct val="90000"/>
              </a:lnSpc>
              <a:spcBef>
                <a:spcPts val="213"/>
              </a:spcBef>
              <a:spcAft>
                <a:spcPts val="113"/>
              </a:spcAft>
            </a:pPr>
            <a:r>
              <a:rPr lang="en-US" altLang="en-US" sz="1300" dirty="0">
                <a:solidFill>
                  <a:srgbClr val="FFFFFF"/>
                </a:solidFill>
              </a:rPr>
              <a:t>PEF ≤50% predicted or best</a:t>
            </a:r>
          </a:p>
        </p:txBody>
      </p:sp>
      <p:sp>
        <p:nvSpPr>
          <p:cNvPr id="120838" name="Rectangle 9"/>
          <p:cNvSpPr>
            <a:spLocks/>
          </p:cNvSpPr>
          <p:nvPr/>
        </p:nvSpPr>
        <p:spPr bwMode="auto">
          <a:xfrm>
            <a:off x="1025525" y="3732213"/>
            <a:ext cx="29845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113"/>
              </a:spcAft>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spcBef>
                <a:spcPts val="213"/>
              </a:spcBef>
              <a:spcAft>
                <a:spcPts val="113"/>
              </a:spcAft>
            </a:pPr>
            <a:r>
              <a:rPr lang="en-US" altLang="en-US" sz="1300" b="1">
                <a:latin typeface="Arial Bold" charset="0"/>
                <a:sym typeface="Arial Bold" charset="0"/>
              </a:rPr>
              <a:t>Consider ipratropium bromide</a:t>
            </a:r>
          </a:p>
          <a:p>
            <a:pPr eaLnBrk="1" hangingPunct="1">
              <a:spcBef>
                <a:spcPts val="213"/>
              </a:spcBef>
              <a:spcAft>
                <a:spcPts val="113"/>
              </a:spcAft>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spcBef>
                <a:spcPts val="213"/>
              </a:spcBef>
              <a:spcAft>
                <a:spcPts val="113"/>
              </a:spcAft>
            </a:pPr>
            <a:r>
              <a:rPr lang="en-US" altLang="en-US" sz="1300" b="1">
                <a:latin typeface="Arial Bold" charset="0"/>
                <a:sym typeface="Arial Bold" charset="0"/>
              </a:rPr>
              <a:t>Oral corticosteroids</a:t>
            </a:r>
          </a:p>
        </p:txBody>
      </p:sp>
      <p:sp>
        <p:nvSpPr>
          <p:cNvPr id="120839" name="Rectangle 10"/>
          <p:cNvSpPr>
            <a:spLocks/>
          </p:cNvSpPr>
          <p:nvPr/>
        </p:nvSpPr>
        <p:spPr bwMode="auto">
          <a:xfrm>
            <a:off x="4884738" y="3732213"/>
            <a:ext cx="2982912"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213"/>
              </a:spcBef>
              <a:spcAft>
                <a:spcPts val="113"/>
              </a:spcAft>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spcBef>
                <a:spcPts val="213"/>
              </a:spcBef>
              <a:spcAft>
                <a:spcPts val="113"/>
              </a:spcAft>
            </a:pPr>
            <a:r>
              <a:rPr lang="en-US" altLang="en-US" sz="1300" b="1">
                <a:latin typeface="Arial Bold" charset="0"/>
                <a:sym typeface="Arial Bold" charset="0"/>
              </a:rPr>
              <a:t>Ipratropium bromide </a:t>
            </a:r>
          </a:p>
          <a:p>
            <a:pPr eaLnBrk="1" hangingPunct="1">
              <a:spcBef>
                <a:spcPts val="213"/>
              </a:spcBef>
              <a:spcAft>
                <a:spcPts val="113"/>
              </a:spcAft>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spcBef>
                <a:spcPts val="213"/>
              </a:spcBef>
              <a:spcAft>
                <a:spcPts val="113"/>
              </a:spcAft>
            </a:pPr>
            <a:r>
              <a:rPr lang="en-US" altLang="en-US" sz="1300" b="1">
                <a:latin typeface="Arial Bold" charset="0"/>
                <a:sym typeface="Arial Bold" charset="0"/>
              </a:rPr>
              <a:t>Oral or IV corticosteroids</a:t>
            </a:r>
          </a:p>
          <a:p>
            <a:pPr eaLnBrk="1" hangingPunct="1">
              <a:spcBef>
                <a:spcPts val="213"/>
              </a:spcBef>
              <a:spcAft>
                <a:spcPts val="113"/>
              </a:spcAft>
            </a:pPr>
            <a:r>
              <a:rPr lang="en-US" altLang="en-US" sz="1300"/>
              <a:t>Consider IV magnesium</a:t>
            </a:r>
          </a:p>
          <a:p>
            <a:pPr eaLnBrk="1" hangingPunct="1">
              <a:spcBef>
                <a:spcPts val="213"/>
              </a:spcBef>
              <a:spcAft>
                <a:spcPts val="113"/>
              </a:spcAft>
            </a:pPr>
            <a:r>
              <a:rPr lang="en-US" altLang="en-US" sz="1300"/>
              <a:t>Consider high dose ICS</a:t>
            </a:r>
          </a:p>
        </p:txBody>
      </p:sp>
    </p:spTree>
    <p:extLst>
      <p:ext uri="{BB962C8B-B14F-4D97-AF65-F5344CB8AC3E}">
        <p14:creationId xmlns:p14="http://schemas.microsoft.com/office/powerpoint/2010/main" val="1598538216"/>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490538"/>
            <a:ext cx="7948613"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2185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59" name="Rectangle 5"/>
          <p:cNvSpPr>
            <a:spLocks/>
          </p:cNvSpPr>
          <p:nvPr/>
        </p:nvSpPr>
        <p:spPr bwMode="auto">
          <a:xfrm>
            <a:off x="168275" y="6665913"/>
            <a:ext cx="206216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4-4 (4/4)</a:t>
            </a:r>
          </a:p>
        </p:txBody>
      </p:sp>
      <p:pic>
        <p:nvPicPr>
          <p:cNvPr id="12186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1" name="Rectangle 9"/>
          <p:cNvSpPr>
            <a:spLocks/>
          </p:cNvSpPr>
          <p:nvPr/>
        </p:nvSpPr>
        <p:spPr bwMode="auto">
          <a:xfrm>
            <a:off x="1042988" y="814388"/>
            <a:ext cx="29845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lnSpc>
                <a:spcPct val="110000"/>
              </a:lnSpc>
              <a:spcBef>
                <a:spcPts val="275"/>
              </a:spcBef>
            </a:pPr>
            <a:r>
              <a:rPr lang="en-US" altLang="en-US" sz="1300" b="1">
                <a:latin typeface="Arial Bold" charset="0"/>
                <a:sym typeface="Arial Bold" charset="0"/>
              </a:rPr>
              <a:t>Consider ipratropium bromide</a:t>
            </a:r>
          </a:p>
          <a:p>
            <a:pPr eaLnBrk="1" hangingPunct="1">
              <a:lnSpc>
                <a:spcPct val="110000"/>
              </a:lnSpc>
              <a:spcBef>
                <a:spcPts val="275"/>
              </a:spcBef>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lnSpc>
                <a:spcPct val="110000"/>
              </a:lnSpc>
              <a:spcBef>
                <a:spcPts val="275"/>
              </a:spcBef>
            </a:pPr>
            <a:r>
              <a:rPr lang="en-US" altLang="en-US" sz="1300" b="1">
                <a:latin typeface="Arial Bold" charset="0"/>
                <a:sym typeface="Arial Bold" charset="0"/>
              </a:rPr>
              <a:t>Oral corticosteroids</a:t>
            </a:r>
          </a:p>
        </p:txBody>
      </p:sp>
      <p:sp>
        <p:nvSpPr>
          <p:cNvPr id="121862" name="Rectangle 10"/>
          <p:cNvSpPr>
            <a:spLocks/>
          </p:cNvSpPr>
          <p:nvPr/>
        </p:nvSpPr>
        <p:spPr bwMode="auto">
          <a:xfrm>
            <a:off x="4902200" y="814388"/>
            <a:ext cx="2982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275"/>
              </a:spcBef>
            </a:pPr>
            <a:r>
              <a:rPr lang="en-US" altLang="en-US" sz="1300" b="1">
                <a:latin typeface="Arial Bold" charset="0"/>
                <a:sym typeface="Arial Bold" charset="0"/>
              </a:rPr>
              <a:t>Short-acting beta</a:t>
            </a:r>
            <a:r>
              <a:rPr lang="en-US" altLang="en-US" sz="1300" b="1" baseline="-25000">
                <a:latin typeface="Arial Bold" charset="0"/>
                <a:sym typeface="Arial Bold" charset="0"/>
              </a:rPr>
              <a:t>2</a:t>
            </a:r>
            <a:r>
              <a:rPr lang="en-US" altLang="en-US" sz="1300" b="1">
                <a:latin typeface="Arial Bold" charset="0"/>
                <a:sym typeface="Arial Bold" charset="0"/>
              </a:rPr>
              <a:t>-agonists</a:t>
            </a:r>
          </a:p>
          <a:p>
            <a:pPr eaLnBrk="1" hangingPunct="1">
              <a:lnSpc>
                <a:spcPct val="110000"/>
              </a:lnSpc>
              <a:spcBef>
                <a:spcPts val="275"/>
              </a:spcBef>
            </a:pPr>
            <a:r>
              <a:rPr lang="en-US" altLang="en-US" sz="1300" b="1">
                <a:latin typeface="Arial Bold" charset="0"/>
                <a:sym typeface="Arial Bold" charset="0"/>
              </a:rPr>
              <a:t>Ipratropium bromide </a:t>
            </a:r>
          </a:p>
          <a:p>
            <a:pPr eaLnBrk="1" hangingPunct="1">
              <a:lnSpc>
                <a:spcPct val="110000"/>
              </a:lnSpc>
              <a:spcBef>
                <a:spcPts val="275"/>
              </a:spcBef>
            </a:pPr>
            <a:r>
              <a:rPr lang="en-US" altLang="en-US" sz="1300" b="1">
                <a:latin typeface="Arial Bold" charset="0"/>
                <a:sym typeface="Arial Bold" charset="0"/>
              </a:rPr>
              <a:t>Controlled O</a:t>
            </a:r>
            <a:r>
              <a:rPr lang="en-US" altLang="en-US" sz="1300" b="1" baseline="-25000">
                <a:latin typeface="Arial Bold" charset="0"/>
                <a:sym typeface="Arial Bold" charset="0"/>
              </a:rPr>
              <a:t>2</a:t>
            </a:r>
            <a:r>
              <a:rPr lang="en-US" altLang="en-US" sz="1300" b="1">
                <a:latin typeface="Arial Bold" charset="0"/>
                <a:sym typeface="Arial Bold" charset="0"/>
              </a:rPr>
              <a:t> to maintain</a:t>
            </a:r>
            <a:br>
              <a:rPr lang="en-US" altLang="en-US" sz="1300" b="1">
                <a:latin typeface="Arial Bold" charset="0"/>
                <a:sym typeface="Arial Bold" charset="0"/>
              </a:rPr>
            </a:br>
            <a:r>
              <a:rPr lang="en-US" altLang="en-US" sz="1300" b="1">
                <a:latin typeface="Arial Bold" charset="0"/>
                <a:sym typeface="Arial Bold" charset="0"/>
              </a:rPr>
              <a:t>  saturation 93–95% (children 94-98%)</a:t>
            </a:r>
          </a:p>
          <a:p>
            <a:pPr eaLnBrk="1" hangingPunct="1">
              <a:lnSpc>
                <a:spcPct val="110000"/>
              </a:lnSpc>
              <a:spcBef>
                <a:spcPts val="275"/>
              </a:spcBef>
            </a:pPr>
            <a:r>
              <a:rPr lang="en-US" altLang="en-US" sz="1300" b="1">
                <a:latin typeface="Arial Bold" charset="0"/>
                <a:sym typeface="Arial Bold" charset="0"/>
              </a:rPr>
              <a:t>Oral or IV corticosteroids</a:t>
            </a:r>
          </a:p>
          <a:p>
            <a:pPr eaLnBrk="1" hangingPunct="1">
              <a:lnSpc>
                <a:spcPct val="110000"/>
              </a:lnSpc>
              <a:spcBef>
                <a:spcPts val="275"/>
              </a:spcBef>
            </a:pPr>
            <a:r>
              <a:rPr lang="en-US" altLang="en-US" sz="1300"/>
              <a:t>Consider IV magnesium</a:t>
            </a:r>
          </a:p>
          <a:p>
            <a:pPr eaLnBrk="1" hangingPunct="1">
              <a:lnSpc>
                <a:spcPct val="110000"/>
              </a:lnSpc>
              <a:spcBef>
                <a:spcPts val="275"/>
              </a:spcBef>
            </a:pPr>
            <a:r>
              <a:rPr lang="en-US" altLang="en-US" sz="1300"/>
              <a:t>Consider high dose ICS</a:t>
            </a:r>
          </a:p>
        </p:txBody>
      </p:sp>
      <p:sp>
        <p:nvSpPr>
          <p:cNvPr id="121863" name="Rectangle 11"/>
          <p:cNvSpPr>
            <a:spLocks/>
          </p:cNvSpPr>
          <p:nvPr/>
        </p:nvSpPr>
        <p:spPr bwMode="auto">
          <a:xfrm>
            <a:off x="2843213" y="2873375"/>
            <a:ext cx="32416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b="1">
                <a:solidFill>
                  <a:srgbClr val="134679"/>
                </a:solidFill>
                <a:latin typeface="Arial Bold" charset="0"/>
                <a:sym typeface="Arial Bold" charset="0"/>
              </a:rPr>
              <a:t>If continuing deterioration, treat as </a:t>
            </a:r>
            <a:br>
              <a:rPr lang="en-US" altLang="en-US" sz="1300" b="1">
                <a:solidFill>
                  <a:srgbClr val="134679"/>
                </a:solidFill>
                <a:latin typeface="Arial Bold" charset="0"/>
                <a:sym typeface="Arial Bold" charset="0"/>
              </a:rPr>
            </a:br>
            <a:r>
              <a:rPr lang="en-US" altLang="en-US" sz="1300" b="1">
                <a:solidFill>
                  <a:srgbClr val="134679"/>
                </a:solidFill>
                <a:latin typeface="Arial Bold" charset="0"/>
                <a:sym typeface="Arial Bold" charset="0"/>
              </a:rPr>
              <a:t>severe and re-assess for ICU</a:t>
            </a:r>
          </a:p>
        </p:txBody>
      </p:sp>
      <p:sp>
        <p:nvSpPr>
          <p:cNvPr id="121864" name="Rectangle 12"/>
          <p:cNvSpPr>
            <a:spLocks/>
          </p:cNvSpPr>
          <p:nvPr/>
        </p:nvSpPr>
        <p:spPr bwMode="auto">
          <a:xfrm>
            <a:off x="900113" y="3713163"/>
            <a:ext cx="71278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425"/>
              </a:spcBef>
              <a:spcAft>
                <a:spcPts val="300"/>
              </a:spcAft>
            </a:pPr>
            <a:r>
              <a:rPr lang="en-US" altLang="en-US" sz="1300" b="1" dirty="0">
                <a:solidFill>
                  <a:srgbClr val="FFFFFF"/>
                </a:solidFill>
                <a:latin typeface="Arial Bold" charset="0"/>
                <a:sym typeface="Arial Bold" charset="0"/>
              </a:rPr>
              <a:t>ASSESS CLINICAL PROGRESS FREQUENTLY </a:t>
            </a:r>
          </a:p>
          <a:p>
            <a:pPr algn="ctr" eaLnBrk="1" hangingPunct="1">
              <a:lnSpc>
                <a:spcPct val="110000"/>
              </a:lnSpc>
              <a:spcBef>
                <a:spcPts val="425"/>
              </a:spcBef>
            </a:pPr>
            <a:r>
              <a:rPr lang="en-US" altLang="en-US" sz="1300" b="1" dirty="0">
                <a:solidFill>
                  <a:srgbClr val="FFFFFF"/>
                </a:solidFill>
                <a:latin typeface="Arial Bold" charset="0"/>
                <a:sym typeface="Arial Bold" charset="0"/>
              </a:rPr>
              <a:t>MEASURE LUNG FUNCTION </a:t>
            </a:r>
            <a:br>
              <a:rPr lang="en-US" altLang="en-US" sz="1300" b="1" dirty="0">
                <a:solidFill>
                  <a:srgbClr val="FFFFFF"/>
                </a:solidFill>
                <a:latin typeface="Arial Bold" charset="0"/>
                <a:sym typeface="Arial Bold" charset="0"/>
              </a:rPr>
            </a:br>
            <a:r>
              <a:rPr lang="en-US" altLang="en-US" sz="1300" b="1" dirty="0">
                <a:solidFill>
                  <a:srgbClr val="FFFFFF"/>
                </a:solidFill>
                <a:latin typeface="Arial Bold" charset="0"/>
                <a:sym typeface="Arial Bold" charset="0"/>
              </a:rPr>
              <a:t>in all patients one hour after initial treatment </a:t>
            </a:r>
          </a:p>
        </p:txBody>
      </p:sp>
      <p:sp>
        <p:nvSpPr>
          <p:cNvPr id="121865" name="Rectangle 13"/>
          <p:cNvSpPr>
            <a:spLocks/>
          </p:cNvSpPr>
          <p:nvPr/>
        </p:nvSpPr>
        <p:spPr bwMode="auto">
          <a:xfrm>
            <a:off x="874713" y="4991100"/>
            <a:ext cx="33051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spcAft>
                <a:spcPts val="300"/>
              </a:spcAft>
            </a:pPr>
            <a:r>
              <a:rPr lang="en-US" altLang="en-US" sz="1300">
                <a:solidFill>
                  <a:srgbClr val="134679"/>
                </a:solidFill>
              </a:rPr>
              <a:t>FEV</a:t>
            </a:r>
            <a:r>
              <a:rPr lang="en-US" altLang="en-US" sz="1300" baseline="-25000">
                <a:solidFill>
                  <a:srgbClr val="134679"/>
                </a:solidFill>
              </a:rPr>
              <a:t>1</a:t>
            </a:r>
            <a:r>
              <a:rPr lang="en-US" altLang="en-US" sz="1300">
                <a:solidFill>
                  <a:srgbClr val="134679"/>
                </a:solidFill>
              </a:rPr>
              <a:t> or PEF 60-80% of predicted or personal best and symptoms improved</a:t>
            </a:r>
          </a:p>
          <a:p>
            <a:pPr algn="ctr" eaLnBrk="1" hangingPunct="1">
              <a:spcBef>
                <a:spcPts val="275"/>
              </a:spcBef>
              <a:spcAft>
                <a:spcPts val="300"/>
              </a:spcAft>
            </a:pPr>
            <a:r>
              <a:rPr lang="en-US" altLang="en-US" sz="1300" b="1">
                <a:solidFill>
                  <a:srgbClr val="134679"/>
                </a:solidFill>
                <a:sym typeface="Arial Bold" charset="0"/>
              </a:rPr>
              <a:t>MODERATE</a:t>
            </a:r>
            <a:endParaRPr lang="en-US" altLang="en-US" sz="1300" b="1">
              <a:solidFill>
                <a:srgbClr val="134679"/>
              </a:solidFill>
            </a:endParaRPr>
          </a:p>
          <a:p>
            <a:pPr algn="ctr" eaLnBrk="1" hangingPunct="1">
              <a:spcBef>
                <a:spcPts val="275"/>
              </a:spcBef>
            </a:pPr>
            <a:r>
              <a:rPr lang="en-US" altLang="en-US" sz="1300">
                <a:solidFill>
                  <a:srgbClr val="134679"/>
                </a:solidFill>
              </a:rPr>
              <a:t>Consider for discharge planning</a:t>
            </a:r>
          </a:p>
        </p:txBody>
      </p:sp>
      <p:sp>
        <p:nvSpPr>
          <p:cNvPr id="121866" name="Rectangle 14"/>
          <p:cNvSpPr>
            <a:spLocks/>
          </p:cNvSpPr>
          <p:nvPr/>
        </p:nvSpPr>
        <p:spPr bwMode="auto">
          <a:xfrm>
            <a:off x="4749800" y="4991100"/>
            <a:ext cx="33035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spcAft>
                <a:spcPts val="300"/>
              </a:spcAft>
            </a:pPr>
            <a:r>
              <a:rPr lang="en-US" altLang="en-US" sz="1300">
                <a:solidFill>
                  <a:srgbClr val="134679"/>
                </a:solidFill>
              </a:rPr>
              <a:t>FEV</a:t>
            </a:r>
            <a:r>
              <a:rPr lang="en-US" altLang="en-US" sz="1300" baseline="-25000">
                <a:solidFill>
                  <a:srgbClr val="134679"/>
                </a:solidFill>
              </a:rPr>
              <a:t>1</a:t>
            </a:r>
            <a:r>
              <a:rPr lang="en-US" altLang="en-US" sz="1300">
                <a:solidFill>
                  <a:srgbClr val="134679"/>
                </a:solidFill>
              </a:rPr>
              <a:t> or PEF &lt;60% of predicted or </a:t>
            </a:r>
            <a:br>
              <a:rPr lang="en-US" altLang="en-US" sz="1300">
                <a:solidFill>
                  <a:srgbClr val="134679"/>
                </a:solidFill>
              </a:rPr>
            </a:br>
            <a:r>
              <a:rPr lang="en-US" altLang="en-US" sz="1300">
                <a:solidFill>
                  <a:srgbClr val="134679"/>
                </a:solidFill>
              </a:rPr>
              <a:t>personal best,or lack of clinical response</a:t>
            </a:r>
          </a:p>
          <a:p>
            <a:pPr algn="ctr" eaLnBrk="1" hangingPunct="1">
              <a:spcBef>
                <a:spcPts val="275"/>
              </a:spcBef>
              <a:spcAft>
                <a:spcPts val="300"/>
              </a:spcAft>
            </a:pPr>
            <a:r>
              <a:rPr lang="en-US" altLang="en-US" sz="1300" b="1">
                <a:solidFill>
                  <a:srgbClr val="134679"/>
                </a:solidFill>
                <a:sym typeface="Arial Bold" charset="0"/>
              </a:rPr>
              <a:t>SEVERE</a:t>
            </a:r>
            <a:endParaRPr lang="en-US" altLang="en-US" sz="1300" b="1">
              <a:solidFill>
                <a:srgbClr val="134679"/>
              </a:solidFill>
            </a:endParaRPr>
          </a:p>
          <a:p>
            <a:pPr algn="ctr" eaLnBrk="1" hangingPunct="1">
              <a:spcBef>
                <a:spcPts val="275"/>
              </a:spcBef>
            </a:pPr>
            <a:r>
              <a:rPr lang="en-US" altLang="en-US" sz="1300">
                <a:solidFill>
                  <a:srgbClr val="134679"/>
                </a:solidFill>
              </a:rPr>
              <a:t>Continue treatment as above </a:t>
            </a:r>
            <a:br>
              <a:rPr lang="en-US" altLang="en-US" sz="1300">
                <a:solidFill>
                  <a:srgbClr val="134679"/>
                </a:solidFill>
              </a:rPr>
            </a:br>
            <a:r>
              <a:rPr lang="en-US" altLang="en-US" sz="1300">
                <a:solidFill>
                  <a:srgbClr val="134679"/>
                </a:solidFill>
              </a:rPr>
              <a:t>and reassess frequently</a:t>
            </a:r>
          </a:p>
        </p:txBody>
      </p:sp>
    </p:spTree>
    <p:extLst>
      <p:ext uri="{BB962C8B-B14F-4D97-AF65-F5344CB8AC3E}">
        <p14:creationId xmlns:p14="http://schemas.microsoft.com/office/powerpoint/2010/main" val="4235320478"/>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Follow up all patients regularly after an exacerbation, until symptoms and lung function return to normal</a:t>
            </a:r>
          </a:p>
          <a:p>
            <a:pPr lvl="1"/>
            <a:r>
              <a:rPr lang="en-AU" dirty="0" smtClean="0"/>
              <a:t>Patients are at increased risk during recovery from an exacerbation</a:t>
            </a:r>
          </a:p>
          <a:p>
            <a:r>
              <a:rPr lang="en-AU" dirty="0" smtClean="0"/>
              <a:t>The opportunity</a:t>
            </a:r>
            <a:endParaRPr lang="en-AU" dirty="0"/>
          </a:p>
          <a:p>
            <a:pPr lvl="1"/>
            <a:r>
              <a:rPr lang="en-AU" dirty="0"/>
              <a:t>Exacerbations often represent failures in chronic asthma care, </a:t>
            </a:r>
            <a:br>
              <a:rPr lang="en-AU" dirty="0"/>
            </a:br>
            <a:r>
              <a:rPr lang="en-AU" dirty="0"/>
              <a:t>and they provide opportunities to review the patient’s asthma management </a:t>
            </a:r>
            <a:endParaRPr lang="en-AU" dirty="0" smtClean="0"/>
          </a:p>
          <a:p>
            <a:r>
              <a:rPr lang="en-AU" dirty="0" smtClean="0"/>
              <a:t>At follow-up visit(s), check:</a:t>
            </a:r>
          </a:p>
          <a:p>
            <a:pPr lvl="1"/>
            <a:r>
              <a:rPr lang="en-AU" dirty="0" smtClean="0"/>
              <a:t>The patient’s understanding of the cause of the flare-up</a:t>
            </a:r>
          </a:p>
          <a:p>
            <a:pPr lvl="1"/>
            <a:r>
              <a:rPr lang="en-AU" dirty="0" smtClean="0"/>
              <a:t>Modifiable risk factors, e.g. smoking</a:t>
            </a:r>
          </a:p>
          <a:p>
            <a:pPr lvl="1"/>
            <a:r>
              <a:rPr lang="en-AU" dirty="0" smtClean="0"/>
              <a:t>Adherence with medications, and understanding of their purpose</a:t>
            </a:r>
          </a:p>
          <a:p>
            <a:pPr lvl="1"/>
            <a:r>
              <a:rPr lang="en-AU" dirty="0" smtClean="0"/>
              <a:t>Inhaler technique skills</a:t>
            </a:r>
          </a:p>
          <a:p>
            <a:pPr lvl="1"/>
            <a:r>
              <a:rPr lang="en-AU" dirty="0" smtClean="0"/>
              <a:t>Written asthma action plan</a:t>
            </a:r>
            <a:endParaRPr lang="en-AU" dirty="0"/>
          </a:p>
        </p:txBody>
      </p:sp>
      <p:sp>
        <p:nvSpPr>
          <p:cNvPr id="2" name="Title 1"/>
          <p:cNvSpPr>
            <a:spLocks noGrp="1"/>
          </p:cNvSpPr>
          <p:nvPr>
            <p:ph type="title"/>
          </p:nvPr>
        </p:nvSpPr>
        <p:spPr/>
        <p:txBody>
          <a:bodyPr/>
          <a:lstStyle/>
          <a:p>
            <a:r>
              <a:rPr lang="en-AU" dirty="0" smtClean="0"/>
              <a:t>Follow-up after an exacerbation</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4-5</a:t>
            </a:r>
            <a:endParaRPr lang="en-AU" sz="1200" i="1" dirty="0">
              <a:solidFill>
                <a:schemeClr val="bg1"/>
              </a:solidFill>
            </a:endParaRPr>
          </a:p>
        </p:txBody>
      </p:sp>
    </p:spTree>
    <p:extLst>
      <p:ext uri="{BB962C8B-B14F-4D97-AF65-F5344CB8AC3E}">
        <p14:creationId xmlns:p14="http://schemas.microsoft.com/office/powerpoint/2010/main" val="27814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771" y="609601"/>
            <a:ext cx="8708572" cy="2365828"/>
          </a:xfrm>
        </p:spPr>
        <p:txBody>
          <a:bodyPr>
            <a:normAutofit fontScale="90000"/>
          </a:bodyPr>
          <a:lstStyle/>
          <a:p>
            <a:pPr>
              <a:spcBef>
                <a:spcPts val="2400"/>
              </a:spcBef>
            </a:pPr>
            <a:r>
              <a:rPr lang="en-AU" smtClean="0"/>
              <a:t>Diagnosis and initial treatment of </a:t>
            </a:r>
            <a:r>
              <a:rPr lang="en-AU" dirty="0" smtClean="0"/>
              <a:t>asthma, COPD and asthma-COPD </a:t>
            </a:r>
            <a:r>
              <a:rPr lang="en-AU" smtClean="0"/>
              <a:t>overlap (ACO)</a:t>
            </a:r>
            <a:r>
              <a:rPr lang="en-AU" dirty="0" smtClean="0"/>
              <a:t/>
            </a:r>
            <a:br>
              <a:rPr lang="en-AU" dirty="0" smtClean="0"/>
            </a:br>
            <a:r>
              <a:rPr lang="en-AU" sz="2200" dirty="0" smtClean="0"/>
              <a:t/>
            </a:r>
            <a:br>
              <a:rPr lang="en-AU" sz="2200" dirty="0" smtClean="0"/>
            </a:br>
            <a:r>
              <a:rPr lang="en-AU" sz="3100" dirty="0" smtClean="0"/>
              <a:t>A joint project of GINA </a:t>
            </a:r>
            <a:r>
              <a:rPr lang="en-AU" sz="3100" smtClean="0"/>
              <a:t>and GOLD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10"/>
          <p:cNvGrpSpPr>
            <a:grpSpLocks/>
          </p:cNvGrpSpPr>
          <p:nvPr/>
        </p:nvGrpSpPr>
        <p:grpSpPr bwMode="auto">
          <a:xfrm>
            <a:off x="7377335" y="2424338"/>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7547843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For patients with respiratory symptoms, infectious diseases and non-pulmonary conditions need to be distinguished from chronic airways disease</a:t>
            </a:r>
          </a:p>
          <a:p>
            <a:r>
              <a:rPr lang="en-AU" dirty="0" smtClean="0"/>
              <a:t>In patients with chronic airways disease, the differential diagnosis differs by age</a:t>
            </a:r>
          </a:p>
          <a:p>
            <a:pPr lvl="1"/>
            <a:r>
              <a:rPr lang="en-AU" dirty="0" smtClean="0"/>
              <a:t>Children and young adults: most likely to be asthma</a:t>
            </a:r>
          </a:p>
          <a:p>
            <a:pPr lvl="1"/>
            <a:r>
              <a:rPr lang="en-AU" dirty="0" smtClean="0"/>
              <a:t>Adults &gt;40 years: COPD becomes more common, and distinguishing asthma from COPD becomes more difficult</a:t>
            </a:r>
          </a:p>
          <a:p>
            <a:r>
              <a:rPr lang="en-AU" dirty="0" smtClean="0"/>
              <a:t>Many patients with symptoms of chronic airways disease have features of both asthma and COPD</a:t>
            </a:r>
          </a:p>
          <a:p>
            <a:pPr lvl="1"/>
            <a:r>
              <a:rPr lang="en-AU" dirty="0" smtClean="0"/>
              <a:t>This has been </a:t>
            </a:r>
            <a:r>
              <a:rPr lang="en-AU" smtClean="0"/>
              <a:t>called asthma-COPD overlap (ACO)</a:t>
            </a:r>
            <a:endParaRPr lang="en-AU" dirty="0" smtClean="0"/>
          </a:p>
          <a:p>
            <a:pPr lvl="0"/>
            <a:r>
              <a:rPr lang="en-US" dirty="0"/>
              <a:t>ACOS is not a single </a:t>
            </a:r>
            <a:r>
              <a:rPr lang="en-US" dirty="0" smtClean="0"/>
              <a:t>disease</a:t>
            </a:r>
          </a:p>
          <a:p>
            <a:pPr lvl="1"/>
            <a:r>
              <a:rPr lang="en-US" dirty="0" smtClean="0"/>
              <a:t>It </a:t>
            </a:r>
            <a:r>
              <a:rPr lang="en-US" dirty="0"/>
              <a:t>is likely that </a:t>
            </a:r>
            <a:r>
              <a:rPr lang="en-US" dirty="0" smtClean="0"/>
              <a:t>a </a:t>
            </a:r>
            <a:r>
              <a:rPr lang="en-US" dirty="0"/>
              <a:t>range of different underlying mechanisms </a:t>
            </a:r>
            <a:r>
              <a:rPr lang="en-US" dirty="0" smtClean="0"/>
              <a:t>and origins will </a:t>
            </a:r>
            <a:r>
              <a:rPr lang="en-US" dirty="0"/>
              <a:t>be </a:t>
            </a:r>
            <a:r>
              <a:rPr lang="en-US" dirty="0" smtClean="0"/>
              <a:t>identified </a:t>
            </a:r>
            <a:endParaRPr lang="en-AU" dirty="0"/>
          </a:p>
          <a:p>
            <a:endParaRPr lang="en-AU" dirty="0"/>
          </a:p>
        </p:txBody>
      </p:sp>
      <p:sp>
        <p:nvSpPr>
          <p:cNvPr id="2" name="Title 1"/>
          <p:cNvSpPr>
            <a:spLocks noGrp="1"/>
          </p:cNvSpPr>
          <p:nvPr>
            <p:ph type="title"/>
          </p:nvPr>
        </p:nvSpPr>
        <p:spPr/>
        <p:txBody>
          <a:bodyPr/>
          <a:lstStyle/>
          <a:p>
            <a:r>
              <a:rPr lang="en-AU" smtClean="0"/>
              <a:t>Background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10"/>
          <p:cNvGrpSpPr>
            <a:grpSpLocks/>
          </p:cNvGrpSpPr>
          <p:nvPr/>
        </p:nvGrpSpPr>
        <p:grpSpPr bwMode="auto">
          <a:xfrm>
            <a:off x="7459884" y="4513488"/>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6993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Patients with features of both asthma and COPD have worse outcomes than those with asthma or COPD alone</a:t>
            </a:r>
          </a:p>
          <a:p>
            <a:pPr lvl="1"/>
            <a:r>
              <a:rPr lang="en-AU" dirty="0" smtClean="0"/>
              <a:t>Frequent exacerbations</a:t>
            </a:r>
          </a:p>
          <a:p>
            <a:pPr lvl="1"/>
            <a:r>
              <a:rPr lang="en-AU" dirty="0" smtClean="0"/>
              <a:t>Poor quality of life</a:t>
            </a:r>
          </a:p>
          <a:p>
            <a:pPr lvl="1"/>
            <a:r>
              <a:rPr lang="en-AU" dirty="0" smtClean="0"/>
              <a:t>More rapid decline in lung function</a:t>
            </a:r>
          </a:p>
          <a:p>
            <a:pPr lvl="1"/>
            <a:r>
              <a:rPr lang="en-AU" dirty="0" smtClean="0"/>
              <a:t>Higher mortality</a:t>
            </a:r>
          </a:p>
          <a:p>
            <a:pPr lvl="1"/>
            <a:r>
              <a:rPr lang="en-AU" dirty="0" smtClean="0"/>
              <a:t>Greater health care utilization</a:t>
            </a:r>
          </a:p>
          <a:p>
            <a:r>
              <a:rPr lang="en-AU" dirty="0" smtClean="0"/>
              <a:t>Reported prevalence </a:t>
            </a:r>
            <a:r>
              <a:rPr lang="en-AU" smtClean="0"/>
              <a:t>of overlap varies </a:t>
            </a:r>
            <a:r>
              <a:rPr lang="en-AU" dirty="0" smtClean="0"/>
              <a:t>by definitions used</a:t>
            </a:r>
          </a:p>
          <a:p>
            <a:pPr lvl="1"/>
            <a:r>
              <a:rPr lang="en-AU" dirty="0"/>
              <a:t>Concurrent doctor-diagnosed asthma and COPD are found in </a:t>
            </a:r>
            <a:br>
              <a:rPr lang="en-AU" dirty="0"/>
            </a:br>
            <a:r>
              <a:rPr lang="en-AU" dirty="0"/>
              <a:t>15–20% of patients with chronic airways </a:t>
            </a:r>
            <a:r>
              <a:rPr lang="en-AU" dirty="0" smtClean="0"/>
              <a:t>disease</a:t>
            </a:r>
          </a:p>
          <a:p>
            <a:pPr lvl="1"/>
            <a:r>
              <a:rPr lang="en-AU" dirty="0" smtClean="0"/>
              <a:t>Reported rates </a:t>
            </a:r>
            <a:r>
              <a:rPr lang="en-AU" smtClean="0"/>
              <a:t>of overlap are </a:t>
            </a:r>
            <a:r>
              <a:rPr lang="en-AU" dirty="0" smtClean="0"/>
              <a:t>between15–55% of patients with chronic airways disease, depending on the definitions used for ‘asthma’ and ‘COPD’, and the population studied</a:t>
            </a:r>
          </a:p>
          <a:p>
            <a:pPr lvl="1"/>
            <a:r>
              <a:rPr lang="en-AU" dirty="0" smtClean="0"/>
              <a:t>Prevalence varies by age and gender</a:t>
            </a:r>
            <a:endParaRPr lang="en-AU" dirty="0"/>
          </a:p>
        </p:txBody>
      </p:sp>
      <p:sp>
        <p:nvSpPr>
          <p:cNvPr id="2" name="Title 1"/>
          <p:cNvSpPr>
            <a:spLocks noGrp="1"/>
          </p:cNvSpPr>
          <p:nvPr>
            <p:ph type="title"/>
          </p:nvPr>
        </p:nvSpPr>
        <p:spPr/>
        <p:txBody>
          <a:bodyPr/>
          <a:lstStyle/>
          <a:p>
            <a:r>
              <a:rPr lang="en-AU" smtClean="0"/>
              <a:t>Background</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10"/>
          <p:cNvGrpSpPr>
            <a:grpSpLocks/>
          </p:cNvGrpSpPr>
          <p:nvPr/>
        </p:nvGrpSpPr>
        <p:grpSpPr bwMode="auto">
          <a:xfrm>
            <a:off x="7837938" y="2192109"/>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1635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AU" smtClean="0"/>
              <a:t>Distinguishing asthma from COPD can be problematic</a:t>
            </a:r>
          </a:p>
          <a:p>
            <a:pPr lvl="1"/>
            <a:r>
              <a:rPr lang="en-AU" smtClean="0"/>
              <a:t>Particularly in smokers and older adults</a:t>
            </a:r>
          </a:p>
          <a:p>
            <a:pPr lvl="1"/>
            <a:r>
              <a:rPr lang="en-AU" smtClean="0"/>
              <a:t>Some patients may have clinical features of both asthma and COPD</a:t>
            </a:r>
          </a:p>
          <a:p>
            <a:r>
              <a:rPr lang="en-AU" smtClean="0"/>
              <a:t>Most clinical trials and guidelines are about asthma or COPD alone </a:t>
            </a:r>
          </a:p>
          <a:p>
            <a:r>
              <a:rPr lang="en-AU" smtClean="0"/>
              <a:t>The descriptive term asthma-COPD overlap (ACO) is useful </a:t>
            </a:r>
          </a:p>
          <a:p>
            <a:pPr lvl="1"/>
            <a:r>
              <a:rPr lang="en-AU" smtClean="0"/>
              <a:t>It maintains awareness by clinicians, researchers and regulators of the needs of these patients</a:t>
            </a:r>
          </a:p>
          <a:p>
            <a:r>
              <a:rPr lang="en-AU" smtClean="0"/>
              <a:t>“Asthma-COPD overlap” is </a:t>
            </a:r>
            <a:r>
              <a:rPr lang="en-AU" u="sng" smtClean="0"/>
              <a:t>not</a:t>
            </a:r>
            <a:r>
              <a:rPr lang="en-AU" smtClean="0"/>
              <a:t> a single disease entity</a:t>
            </a:r>
          </a:p>
          <a:p>
            <a:pPr lvl="1"/>
            <a:r>
              <a:rPr lang="en-AU" smtClean="0"/>
              <a:t>As for asthma and COPD, it includes patients with several different forms of airways disease (phenotypes)...</a:t>
            </a:r>
          </a:p>
          <a:p>
            <a:pPr lvl="1"/>
            <a:r>
              <a:rPr lang="en-AU" smtClean="0"/>
              <a:t>These features are caused by a range of different underlying mechanisms </a:t>
            </a:r>
          </a:p>
          <a:p>
            <a:r>
              <a:rPr lang="en-AU" smtClean="0"/>
              <a:t>To avoid the impression that this is a single disease, the previous term Asthma COPD Overlap Syndrome (ACOS) is no longer advised.</a:t>
            </a:r>
            <a:endParaRPr lang="en-AU"/>
          </a:p>
        </p:txBody>
      </p:sp>
      <p:sp>
        <p:nvSpPr>
          <p:cNvPr id="3" name="Title 2"/>
          <p:cNvSpPr>
            <a:spLocks noGrp="1"/>
          </p:cNvSpPr>
          <p:nvPr>
            <p:ph type="title"/>
          </p:nvPr>
        </p:nvSpPr>
        <p:spPr/>
        <p:txBody>
          <a:bodyPr/>
          <a:lstStyle/>
          <a:p>
            <a:r>
              <a:rPr lang="en-AU" smtClean="0"/>
              <a:t>Asthma-COPD overlap – change in terminology</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prstClr val="white"/>
                </a:solidFill>
              </a:rPr>
              <a:t>What’s new in GINA 2017?</a:t>
            </a:r>
            <a:endParaRPr lang="en-AU" sz="1400">
              <a:solidFill>
                <a:prstClr val="white"/>
              </a:solidFill>
            </a:endParaRPr>
          </a:p>
        </p:txBody>
      </p:sp>
      <p:grpSp>
        <p:nvGrpSpPr>
          <p:cNvPr id="5" name="Group 10"/>
          <p:cNvGrpSpPr>
            <a:grpSpLocks/>
          </p:cNvGrpSpPr>
          <p:nvPr/>
        </p:nvGrpSpPr>
        <p:grpSpPr bwMode="auto">
          <a:xfrm>
            <a:off x="7286395" y="1074056"/>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297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mtClean="0"/>
              <a:t>To provide interim advice to assist </a:t>
            </a:r>
            <a:r>
              <a:rPr lang="en-AU" dirty="0" smtClean="0"/>
              <a:t>clinicians </a:t>
            </a:r>
            <a:r>
              <a:rPr lang="en-AU" smtClean="0"/>
              <a:t>(especially</a:t>
            </a:r>
            <a:br>
              <a:rPr lang="en-AU" smtClean="0"/>
            </a:br>
            <a:r>
              <a:rPr lang="en-AU" smtClean="0"/>
              <a:t>in </a:t>
            </a:r>
            <a:r>
              <a:rPr lang="en-AU" dirty="0" smtClean="0"/>
              <a:t>primary care and non-pulmonary specialties):</a:t>
            </a:r>
          </a:p>
          <a:p>
            <a:pPr lvl="1"/>
            <a:r>
              <a:rPr lang="en-AU" dirty="0" smtClean="0"/>
              <a:t>To identify patients with a disease of chronic airflow limitation</a:t>
            </a:r>
          </a:p>
          <a:p>
            <a:pPr lvl="1"/>
            <a:r>
              <a:rPr lang="en-AU" dirty="0" smtClean="0"/>
              <a:t>To distinguish asthma from COPD </a:t>
            </a:r>
            <a:r>
              <a:rPr lang="en-AU" smtClean="0"/>
              <a:t>and identify patients who have features of both</a:t>
            </a:r>
            <a:endParaRPr lang="en-AU" dirty="0" smtClean="0"/>
          </a:p>
          <a:p>
            <a:pPr lvl="1"/>
            <a:r>
              <a:rPr lang="en-AU" dirty="0" smtClean="0"/>
              <a:t>To decide </a:t>
            </a:r>
            <a:r>
              <a:rPr lang="en-AU" smtClean="0"/>
              <a:t>on safe initial </a:t>
            </a:r>
            <a:r>
              <a:rPr lang="en-AU" dirty="0" smtClean="0"/>
              <a:t>treatment and/or need for referral</a:t>
            </a:r>
          </a:p>
          <a:p>
            <a:r>
              <a:rPr lang="en-US" dirty="0" smtClean="0"/>
              <a:t>To stimulate </a:t>
            </a:r>
            <a:r>
              <a:rPr lang="en-US" dirty="0"/>
              <a:t>research </a:t>
            </a:r>
            <a:r>
              <a:rPr lang="en-US"/>
              <a:t>into </a:t>
            </a:r>
            <a:r>
              <a:rPr lang="en-US" smtClean="0"/>
              <a:t>asthma-COPD overlap, </a:t>
            </a:r>
            <a:r>
              <a:rPr lang="en-US" dirty="0"/>
              <a:t>by promoting:</a:t>
            </a:r>
            <a:endParaRPr lang="en-AU" dirty="0"/>
          </a:p>
          <a:p>
            <a:pPr lvl="1"/>
            <a:r>
              <a:rPr lang="en-US" dirty="0"/>
              <a:t>Study of characteristics and outcomes in broad populations of patients with chronic airflow </a:t>
            </a:r>
            <a:r>
              <a:rPr lang="en-US" dirty="0" smtClean="0"/>
              <a:t>limitation</a:t>
            </a:r>
            <a:endParaRPr lang="en-AU" dirty="0"/>
          </a:p>
          <a:p>
            <a:pPr lvl="1"/>
            <a:r>
              <a:rPr lang="en-AU" dirty="0"/>
              <a:t>Research into underlying mechanisms </a:t>
            </a:r>
            <a:r>
              <a:rPr lang="en-AU" dirty="0" smtClean="0"/>
              <a:t>that </a:t>
            </a:r>
            <a:r>
              <a:rPr lang="en-AU" dirty="0"/>
              <a:t>might allow development of specific </a:t>
            </a:r>
            <a:r>
              <a:rPr lang="en-AU" dirty="0" smtClean="0"/>
              <a:t>interventions for prevention and </a:t>
            </a:r>
            <a:r>
              <a:rPr lang="en-AU" smtClean="0"/>
              <a:t>management in this population</a:t>
            </a:r>
            <a:endParaRPr lang="en-AU" dirty="0" smtClean="0"/>
          </a:p>
        </p:txBody>
      </p:sp>
      <p:sp>
        <p:nvSpPr>
          <p:cNvPr id="2" name="Title 1"/>
          <p:cNvSpPr>
            <a:spLocks noGrp="1"/>
          </p:cNvSpPr>
          <p:nvPr>
            <p:ph type="title"/>
          </p:nvPr>
        </p:nvSpPr>
        <p:spPr/>
        <p:txBody>
          <a:bodyPr/>
          <a:lstStyle/>
          <a:p>
            <a:r>
              <a:rPr lang="en-AU" dirty="0" smtClean="0"/>
              <a:t>Objectives of </a:t>
            </a:r>
            <a:r>
              <a:rPr lang="en-AU" smtClean="0"/>
              <a:t>the asthma-COPD overlap chapter</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10"/>
          <p:cNvGrpSpPr>
            <a:grpSpLocks/>
          </p:cNvGrpSpPr>
          <p:nvPr/>
        </p:nvGrpSpPr>
        <p:grpSpPr bwMode="auto">
          <a:xfrm>
            <a:off x="7895995" y="1059996"/>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20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AU" dirty="0"/>
              <a:t>Helen Reddel, Australia, </a:t>
            </a:r>
            <a:r>
              <a:rPr lang="en-AU" i="1" dirty="0" smtClean="0"/>
              <a:t>Chair</a:t>
            </a:r>
          </a:p>
          <a:p>
            <a:r>
              <a:rPr lang="en-AU"/>
              <a:t>Leonard </a:t>
            </a:r>
            <a:r>
              <a:rPr lang="en-AU" smtClean="0"/>
              <a:t>Bacharier, USA</a:t>
            </a:r>
          </a:p>
          <a:p>
            <a:r>
              <a:rPr lang="en-AU" smtClean="0"/>
              <a:t>Eric </a:t>
            </a:r>
            <a:r>
              <a:rPr lang="en-AU" dirty="0"/>
              <a:t>Bateman, South </a:t>
            </a:r>
            <a:r>
              <a:rPr lang="en-AU" dirty="0" smtClean="0"/>
              <a:t>Africa</a:t>
            </a:r>
          </a:p>
          <a:p>
            <a:r>
              <a:rPr lang="en-AU" dirty="0" smtClean="0"/>
              <a:t>Allan </a:t>
            </a:r>
            <a:r>
              <a:rPr lang="en-AU" dirty="0"/>
              <a:t>Becker, </a:t>
            </a:r>
            <a:r>
              <a:rPr lang="en-AU" dirty="0" smtClean="0"/>
              <a:t>Canada</a:t>
            </a:r>
          </a:p>
          <a:p>
            <a:r>
              <a:rPr lang="en-AU"/>
              <a:t>Roland </a:t>
            </a:r>
            <a:r>
              <a:rPr lang="en-AU" smtClean="0"/>
              <a:t>Buhl, Germany</a:t>
            </a:r>
          </a:p>
          <a:p>
            <a:r>
              <a:rPr lang="en-AU" smtClean="0"/>
              <a:t>Johan </a:t>
            </a:r>
            <a:r>
              <a:rPr lang="en-AU" dirty="0"/>
              <a:t>de Jongste, The </a:t>
            </a:r>
            <a:r>
              <a:rPr lang="en-AU" dirty="0" smtClean="0"/>
              <a:t>Netherlands</a:t>
            </a:r>
          </a:p>
          <a:p>
            <a:r>
              <a:rPr lang="en-AU" smtClean="0"/>
              <a:t>J</a:t>
            </a:r>
            <a:r>
              <a:rPr lang="en-AU" dirty="0"/>
              <a:t>. Mark FitzGerald, </a:t>
            </a:r>
            <a:r>
              <a:rPr lang="en-AU" dirty="0" smtClean="0"/>
              <a:t>Canada</a:t>
            </a:r>
          </a:p>
          <a:p>
            <a:r>
              <a:rPr lang="en-AU" dirty="0" smtClean="0"/>
              <a:t>Hiromasa </a:t>
            </a:r>
            <a:r>
              <a:rPr lang="en-AU" dirty="0"/>
              <a:t>Inoue</a:t>
            </a:r>
            <a:r>
              <a:rPr lang="en-AU"/>
              <a:t>, </a:t>
            </a:r>
            <a:r>
              <a:rPr lang="en-AU" smtClean="0"/>
              <a:t>Japan</a:t>
            </a:r>
          </a:p>
          <a:p>
            <a:r>
              <a:rPr lang="en-AU"/>
              <a:t>Fanny Wai-san Ko</a:t>
            </a:r>
            <a:r>
              <a:rPr lang="en-AU" smtClean="0"/>
              <a:t>, Hong Kong</a:t>
            </a:r>
            <a:endParaRPr lang="en-AU" dirty="0" smtClean="0"/>
          </a:p>
          <a:p>
            <a:r>
              <a:rPr lang="en-AU" smtClean="0"/>
              <a:t>Jerry Krishnan, USA</a:t>
            </a:r>
          </a:p>
          <a:p>
            <a:r>
              <a:rPr lang="en-AU" smtClean="0"/>
              <a:t>Paul </a:t>
            </a:r>
            <a:r>
              <a:rPr lang="en-AU" dirty="0"/>
              <a:t>O'Byrne, </a:t>
            </a:r>
            <a:r>
              <a:rPr lang="en-AU" dirty="0" smtClean="0"/>
              <a:t>Canada</a:t>
            </a:r>
          </a:p>
          <a:p>
            <a:r>
              <a:rPr lang="en-AU" dirty="0" smtClean="0"/>
              <a:t>Soren </a:t>
            </a:r>
            <a:r>
              <a:rPr lang="en-AU" dirty="0"/>
              <a:t>Pedersen, </a:t>
            </a:r>
            <a:r>
              <a:rPr lang="en-AU" dirty="0" smtClean="0"/>
              <a:t>Denmark</a:t>
            </a:r>
          </a:p>
          <a:p>
            <a:r>
              <a:rPr lang="en-AU" dirty="0" smtClean="0"/>
              <a:t>Emilio </a:t>
            </a:r>
            <a:r>
              <a:rPr lang="en-AU" dirty="0"/>
              <a:t>Pizzichini, </a:t>
            </a:r>
            <a:r>
              <a:rPr lang="en-AU" dirty="0" smtClean="0"/>
              <a:t>Brazil</a:t>
            </a:r>
          </a:p>
          <a:p>
            <a:r>
              <a:rPr lang="en-AU" dirty="0" smtClean="0"/>
              <a:t>Stanley </a:t>
            </a:r>
            <a:r>
              <a:rPr lang="en-AU" dirty="0"/>
              <a:t>J. </a:t>
            </a:r>
            <a:r>
              <a:rPr lang="en-AU" dirty="0" err="1"/>
              <a:t>Szefler</a:t>
            </a:r>
            <a:r>
              <a:rPr lang="en-AU" dirty="0"/>
              <a:t>, </a:t>
            </a:r>
            <a:r>
              <a:rPr lang="en-AU" dirty="0" smtClean="0"/>
              <a:t>USA</a:t>
            </a:r>
            <a:endParaRPr lang="en-AU" dirty="0"/>
          </a:p>
        </p:txBody>
      </p:sp>
      <p:sp>
        <p:nvSpPr>
          <p:cNvPr id="2" name="Title 1"/>
          <p:cNvSpPr>
            <a:spLocks noGrp="1"/>
          </p:cNvSpPr>
          <p:nvPr>
            <p:ph type="title"/>
          </p:nvPr>
        </p:nvSpPr>
        <p:spPr/>
        <p:txBody>
          <a:bodyPr/>
          <a:lstStyle/>
          <a:p>
            <a:r>
              <a:rPr lang="en-AU" dirty="0" smtClean="0"/>
              <a:t>GINA Science </a:t>
            </a:r>
            <a:r>
              <a:rPr lang="en-AU" smtClean="0"/>
              <a:t>Committee 2016</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97972359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Definitions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4094247095"/>
              </p:ext>
            </p:extLst>
          </p:nvPr>
        </p:nvGraphicFramePr>
        <p:xfrm>
          <a:off x="290286" y="1102019"/>
          <a:ext cx="8621485" cy="157656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8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2017]</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5-1 (1/3)</a:t>
            </a:r>
            <a:endParaRPr lang="en-AU" sz="1200" i="1" dirty="0">
              <a:solidFill>
                <a:prstClr val="white"/>
              </a:solidFill>
            </a:endParaRPr>
          </a:p>
        </p:txBody>
      </p:sp>
    </p:spTree>
    <p:extLst>
      <p:ext uri="{BB962C8B-B14F-4D97-AF65-F5344CB8AC3E}">
        <p14:creationId xmlns:p14="http://schemas.microsoft.com/office/powerpoint/2010/main" val="42283624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smtClean="0"/>
              <a:t>Definitions</a:t>
            </a:r>
            <a:endParaRPr lang="en-AU" dirty="0"/>
          </a:p>
        </p:txBody>
      </p:sp>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5-1 (2/3)</a:t>
            </a:r>
            <a:endParaRPr lang="en-AU" sz="1200" i="1" dirty="0">
              <a:solidFill>
                <a:prstClr val="white"/>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926858714"/>
              </p:ext>
            </p:extLst>
          </p:nvPr>
        </p:nvGraphicFramePr>
        <p:xfrm>
          <a:off x="290286" y="1102019"/>
          <a:ext cx="8621485" cy="315312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7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2017]</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algn="l" defTabSz="914400" rtl="0" eaLnBrk="1" latinLnBrk="0" hangingPunct="1"/>
                      <a:r>
                        <a:rPr lang="en-AU" sz="2000" b="1" kern="1200" dirty="0" smtClean="0">
                          <a:solidFill>
                            <a:srgbClr val="134679"/>
                          </a:solidFill>
                          <a:latin typeface="Arial" panose="020B0604020202020204" pitchFamily="34" charset="0"/>
                          <a:ea typeface="+mn-ea"/>
                          <a:cs typeface="Arial" panose="020B0604020202020204" pitchFamily="34" charset="0"/>
                        </a:rPr>
                        <a:t>COPD</a:t>
                      </a:r>
                      <a:endParaRPr lang="en-AU" sz="1700" b="1" kern="1200" dirty="0" smtClean="0">
                        <a:solidFill>
                          <a:srgbClr val="134679"/>
                        </a:solidFill>
                        <a:latin typeface="Arial" panose="020B0604020202020204" pitchFamily="34" charset="0"/>
                        <a:ea typeface="+mn-ea"/>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Chronic obstructive pulmonary disease (COPD) is a common, preventable and treatable disease that is characterized by persistent respiratory symptoms and airflow limitation that is due to airway and/or alveolar abnormalities usually caused by significant exposure to noxious particles or gases</a:t>
                      </a:r>
                      <a:r>
                        <a:rPr lang="en-US" sz="1700" smtClean="0">
                          <a:solidFill>
                            <a:srgbClr val="134679"/>
                          </a:solidFill>
                          <a:latin typeface="Arial" panose="020B0604020202020204" pitchFamily="34" charset="0"/>
                          <a:cs typeface="Arial" panose="020B0604020202020204" pitchFamily="34" charset="0"/>
                        </a:rPr>
                        <a:t>. [GOLD 2017]</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5" name="Group 10"/>
          <p:cNvGrpSpPr>
            <a:grpSpLocks/>
          </p:cNvGrpSpPr>
          <p:nvPr/>
        </p:nvGrpSpPr>
        <p:grpSpPr bwMode="auto">
          <a:xfrm>
            <a:off x="5773278" y="131081"/>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9" name="Rectangle 8"/>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6731317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smtClean="0"/>
              <a:t>Definitions</a:t>
            </a:r>
            <a:endParaRPr lang="en-AU" dirty="0"/>
          </a:p>
        </p:txBody>
      </p:sp>
      <p:sp>
        <p:nvSpPr>
          <p:cNvPr id="8" name="TextBox 7"/>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5-1 (3/3)</a:t>
            </a:r>
            <a:endParaRPr lang="en-AU" sz="1200" i="1" dirty="0">
              <a:solidFill>
                <a:prstClr val="white"/>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2031716355"/>
              </p:ext>
            </p:extLst>
          </p:nvPr>
        </p:nvGraphicFramePr>
        <p:xfrm>
          <a:off x="290286" y="1102019"/>
          <a:ext cx="8621485" cy="5517420"/>
        </p:xfrm>
        <a:graphic>
          <a:graphicData uri="http://schemas.openxmlformats.org/drawingml/2006/table">
            <a:tbl>
              <a:tblPr firstRow="1" bandRow="1">
                <a:tableStyleId>{7E9639D4-E3E2-4D34-9284-5A2195B3D0D7}</a:tableStyleId>
              </a:tblPr>
              <a:tblGrid>
                <a:gridCol w="8621485"/>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Asthma</a:t>
                      </a:r>
                      <a:endParaRPr lang="en-AU" sz="18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US" sz="17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a:t>
                      </a:r>
                      <a:r>
                        <a:rPr lang="en-US" sz="1700" smtClean="0">
                          <a:solidFill>
                            <a:srgbClr val="134679"/>
                          </a:solidFill>
                          <a:latin typeface="Arial" panose="020B0604020202020204" pitchFamily="34" charset="0"/>
                          <a:cs typeface="Arial" panose="020B0604020202020204" pitchFamily="34" charset="0"/>
                        </a:rPr>
                        <a:t>GINA 2017]</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algn="l" defTabSz="914400" rtl="0" eaLnBrk="1" latinLnBrk="0" hangingPunct="1"/>
                      <a:r>
                        <a:rPr lang="en-AU" sz="2000" b="1" kern="1200" dirty="0" smtClean="0">
                          <a:solidFill>
                            <a:srgbClr val="134679"/>
                          </a:solidFill>
                          <a:latin typeface="Arial" panose="020B0604020202020204" pitchFamily="34" charset="0"/>
                          <a:ea typeface="+mn-ea"/>
                          <a:cs typeface="Arial" panose="020B0604020202020204" pitchFamily="34" charset="0"/>
                        </a:rPr>
                        <a:t>COPD</a:t>
                      </a:r>
                      <a:endParaRPr lang="en-AU" sz="1800" b="1" kern="1200" dirty="0" smtClean="0">
                        <a:solidFill>
                          <a:srgbClr val="134679"/>
                        </a:solidFill>
                        <a:latin typeface="Arial" panose="020B0604020202020204" pitchFamily="34" charset="0"/>
                        <a:ea typeface="+mn-ea"/>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Chronic obstructive pulmonary disease (COPD) is a common, preventable and treatable disease that is characterized by persistent respiratory symptoms and airflow limitation that is due to airway and/or alveolar abnormalities usually caused by significant exposure to noxious particles or gases</a:t>
                      </a:r>
                      <a:r>
                        <a:rPr lang="en-US" sz="1700" smtClean="0">
                          <a:solidFill>
                            <a:srgbClr val="134679"/>
                          </a:solidFill>
                          <a:latin typeface="Arial" panose="020B0604020202020204" pitchFamily="34" charset="0"/>
                          <a:cs typeface="Arial" panose="020B0604020202020204" pitchFamily="34" charset="0"/>
                        </a:rPr>
                        <a:t>. [GOLD 2017]</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200">
                <a:tc>
                  <a:txBody>
                    <a:bodyPr/>
                    <a:lstStyle/>
                    <a:p>
                      <a:pPr marL="0" indent="0">
                        <a:spcBef>
                          <a:spcPts val="600"/>
                        </a:spcBef>
                        <a:buFont typeface="Arial" panose="020B0604020202020204" pitchFamily="34" charset="0"/>
                        <a:buNone/>
                      </a:pPr>
                      <a:r>
                        <a:rPr lang="en-AU" sz="2000" b="1" baseline="0" dirty="0" smtClean="0">
                          <a:solidFill>
                            <a:srgbClr val="134679"/>
                          </a:solidFill>
                          <a:latin typeface="Arial" panose="020B0604020202020204" pitchFamily="34" charset="0"/>
                          <a:cs typeface="Arial" panose="020B0604020202020204" pitchFamily="34" charset="0"/>
                        </a:rPr>
                        <a:t>Asthma-COPD </a:t>
                      </a:r>
                      <a:r>
                        <a:rPr lang="en-AU" sz="2000" b="1" baseline="0" smtClean="0">
                          <a:solidFill>
                            <a:srgbClr val="134679"/>
                          </a:solidFill>
                          <a:latin typeface="Arial" panose="020B0604020202020204" pitchFamily="34" charset="0"/>
                          <a:cs typeface="Arial" panose="020B0604020202020204" pitchFamily="34" charset="0"/>
                        </a:rPr>
                        <a:t>overlap </a:t>
                      </a:r>
                      <a:r>
                        <a:rPr lang="en-AU" sz="1800" b="0" baseline="0" smtClean="0">
                          <a:solidFill>
                            <a:srgbClr val="134679"/>
                          </a:solidFill>
                          <a:latin typeface="Arial" panose="020B0604020202020204" pitchFamily="34" charset="0"/>
                          <a:cs typeface="Arial" panose="020B0604020202020204" pitchFamily="34" charset="0"/>
                        </a:rPr>
                        <a:t>[not a definition, but a description for clinical use]</a:t>
                      </a:r>
                      <a:endParaRPr lang="en-AU" sz="1800" b="0" baseline="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Asthma-COPD overlap (ACO) is characterized by persistent airflow limitation with several features usually associated with asthma and several features usually associated with COPD. Asthma-COPD overlap is therefore identified in clinical practice by the features that it shares with both asthma and COPD.</a:t>
                      </a:r>
                    </a:p>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This is not a definition, but a description for clinical use, as asthma-COPD overlap includes several different clinical phenotypes and there are likely to be several different underlying mechanisms.</a:t>
                      </a:r>
                      <a:endParaRPr lang="en-AU" sz="17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9" name="Group 10"/>
          <p:cNvGrpSpPr>
            <a:grpSpLocks/>
          </p:cNvGrpSpPr>
          <p:nvPr/>
        </p:nvGrpSpPr>
        <p:grpSpPr bwMode="auto">
          <a:xfrm>
            <a:off x="5773278" y="131081"/>
            <a:ext cx="993775" cy="841375"/>
            <a:chOff x="0" y="0"/>
            <a:chExt cx="626" cy="530"/>
          </a:xfrm>
        </p:grpSpPr>
        <p:sp>
          <p:nvSpPr>
            <p:cNvPr id="13"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4" name="Rectangle 13"/>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496495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Stepwise approach to diagnosis and initial treatment</a:t>
            </a:r>
            <a:endParaRPr lang="en-AU" dirty="0"/>
          </a:p>
        </p:txBody>
      </p:sp>
      <p:sp>
        <p:nvSpPr>
          <p:cNvPr id="3" name="Content Placeholder 2"/>
          <p:cNvSpPr>
            <a:spLocks noGrp="1"/>
          </p:cNvSpPr>
          <p:nvPr>
            <p:ph idx="4294967295"/>
          </p:nvPr>
        </p:nvSpPr>
        <p:spPr>
          <a:xfrm>
            <a:off x="5103813" y="1857375"/>
            <a:ext cx="4040187" cy="3817938"/>
          </a:xfrm>
          <a:prstGeom prst="rect">
            <a:avLst/>
          </a:prstGeom>
        </p:spPr>
        <p:txBody>
          <a:bodyPr>
            <a:normAutofit/>
          </a:bodyPr>
          <a:lstStyle/>
          <a:p>
            <a:pPr marL="0" indent="0">
              <a:buNone/>
            </a:pPr>
            <a:r>
              <a:rPr lang="en-AU" sz="2000" dirty="0" smtClean="0"/>
              <a:t>For an adult who presents with respiratory symptoms:</a:t>
            </a:r>
          </a:p>
          <a:p>
            <a:pPr marL="457200" indent="-457200">
              <a:buFont typeface="+mj-lt"/>
              <a:buAutoNum type="arabicPeriod"/>
            </a:pPr>
            <a:r>
              <a:rPr lang="en-AU" sz="2000" dirty="0" smtClean="0">
                <a:solidFill>
                  <a:srgbClr val="134679"/>
                </a:solidFill>
              </a:rPr>
              <a:t>Does the patient have chronic airways disease?</a:t>
            </a:r>
          </a:p>
          <a:p>
            <a:pPr marL="457200" indent="-457200">
              <a:buFont typeface="+mj-lt"/>
              <a:buAutoNum type="arabicPeriod"/>
            </a:pPr>
            <a:r>
              <a:rPr lang="en-AU" sz="2000" dirty="0" smtClean="0">
                <a:solidFill>
                  <a:srgbClr val="134679"/>
                </a:solidFill>
              </a:rPr>
              <a:t>Syndromic diagnosis of asthma, COPD </a:t>
            </a:r>
            <a:r>
              <a:rPr lang="en-AU" sz="2000" smtClean="0">
                <a:solidFill>
                  <a:srgbClr val="134679"/>
                </a:solidFill>
              </a:rPr>
              <a:t>and overlap</a:t>
            </a:r>
            <a:endParaRPr lang="en-AU" sz="2000" dirty="0" smtClean="0">
              <a:solidFill>
                <a:srgbClr val="134679"/>
              </a:solidFill>
            </a:endParaRPr>
          </a:p>
          <a:p>
            <a:pPr marL="457200" indent="-457200">
              <a:buFont typeface="+mj-lt"/>
              <a:buAutoNum type="arabicPeriod"/>
            </a:pPr>
            <a:r>
              <a:rPr lang="en-AU" sz="2000" dirty="0" smtClean="0">
                <a:solidFill>
                  <a:srgbClr val="134679"/>
                </a:solidFill>
              </a:rPr>
              <a:t>Spirometry</a:t>
            </a:r>
          </a:p>
          <a:p>
            <a:pPr marL="457200" indent="-457200">
              <a:buFont typeface="+mj-lt"/>
              <a:buAutoNum type="arabicPeriod"/>
            </a:pPr>
            <a:r>
              <a:rPr lang="en-AU" sz="2000" dirty="0" smtClean="0">
                <a:solidFill>
                  <a:srgbClr val="134679"/>
                </a:solidFill>
              </a:rPr>
              <a:t>Commence initial therapy</a:t>
            </a:r>
          </a:p>
          <a:p>
            <a:pPr marL="457200" indent="-457200">
              <a:buFont typeface="+mj-lt"/>
              <a:buAutoNum type="arabicPeriod"/>
            </a:pPr>
            <a:r>
              <a:rPr lang="en-AU" sz="2000" dirty="0" smtClean="0">
                <a:solidFill>
                  <a:srgbClr val="134679"/>
                </a:solidFill>
              </a:rPr>
              <a:t>Referral for specialized investigations (if necessary)</a:t>
            </a:r>
            <a:endParaRPr lang="en-AU" sz="2000" dirty="0">
              <a:solidFill>
                <a:srgbClr val="134679"/>
              </a:solidFill>
            </a:endParaRPr>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5-4</a:t>
            </a:r>
            <a:endParaRPr lang="en-AU" sz="1200" i="1" dirty="0">
              <a:solidFill>
                <a:schemeClr val="bg1"/>
              </a:solidFill>
            </a:endParaRPr>
          </a:p>
        </p:txBody>
      </p:sp>
      <p:grpSp>
        <p:nvGrpSpPr>
          <p:cNvPr id="6" name="Group 5"/>
          <p:cNvGrpSpPr/>
          <p:nvPr/>
        </p:nvGrpSpPr>
        <p:grpSpPr>
          <a:xfrm>
            <a:off x="800100" y="1270000"/>
            <a:ext cx="3232150" cy="5130800"/>
            <a:chOff x="800100" y="1270000"/>
            <a:chExt cx="3232150" cy="5130800"/>
          </a:xfrm>
        </p:grpSpPr>
        <p:pic>
          <p:nvPicPr>
            <p:cNvPr id="7" name="Picture 1" descr="Asthma guideline col final2-0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1270000"/>
              <a:ext cx="323215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438275" y="1358900"/>
              <a:ext cx="16732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a:solidFill>
                    <a:schemeClr val="bg1"/>
                  </a:solidFill>
                </a:rPr>
                <a:t>DIAGNOSE CHRONIC AIRWAYS DISEASE</a:t>
              </a:r>
            </a:p>
            <a:p>
              <a:pPr eaLnBrk="1" hangingPunct="1"/>
              <a:r>
                <a:rPr lang="en-US" altLang="en-US" sz="500">
                  <a:solidFill>
                    <a:schemeClr val="bg1"/>
                  </a:solidFill>
                </a:rPr>
                <a:t>Do symptoms suggest chronic airways disease?</a:t>
              </a:r>
            </a:p>
          </p:txBody>
        </p:sp>
        <p:sp>
          <p:nvSpPr>
            <p:cNvPr id="9" name="TextBox 7"/>
            <p:cNvSpPr txBox="1">
              <a:spLocks noChangeArrowheads="1"/>
            </p:cNvSpPr>
            <p:nvPr/>
          </p:nvSpPr>
          <p:spPr bwMode="auto">
            <a:xfrm>
              <a:off x="968375" y="1381125"/>
              <a:ext cx="541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a:solidFill>
                    <a:srgbClr val="FFFFFF"/>
                  </a:solidFill>
                </a:rPr>
                <a:t>STEP 1</a:t>
              </a:r>
            </a:p>
          </p:txBody>
        </p:sp>
        <p:sp>
          <p:nvSpPr>
            <p:cNvPr id="10" name="Rectangle 9"/>
            <p:cNvSpPr/>
            <p:nvPr/>
          </p:nvSpPr>
          <p:spPr>
            <a:xfrm>
              <a:off x="1249363" y="1579563"/>
              <a:ext cx="30003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Yes</a:t>
              </a:r>
            </a:p>
          </p:txBody>
        </p:sp>
        <p:sp>
          <p:nvSpPr>
            <p:cNvPr id="11" name="Rectangle 10"/>
            <p:cNvSpPr/>
            <p:nvPr/>
          </p:nvSpPr>
          <p:spPr>
            <a:xfrm>
              <a:off x="2281238" y="1579563"/>
              <a:ext cx="27463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No</a:t>
              </a:r>
            </a:p>
          </p:txBody>
        </p:sp>
        <p:sp>
          <p:nvSpPr>
            <p:cNvPr id="12" name="Rectangle 11"/>
            <p:cNvSpPr/>
            <p:nvPr/>
          </p:nvSpPr>
          <p:spPr>
            <a:xfrm>
              <a:off x="2909888" y="1579563"/>
              <a:ext cx="1081087" cy="176212"/>
            </a:xfrm>
            <a:prstGeom prst="rect">
              <a:avLst/>
            </a:prstGeom>
          </p:spPr>
          <p:txBody>
            <a:bodyPr wrap="none">
              <a:spAutoFit/>
            </a:bodyPr>
            <a:lstStyle/>
            <a:p>
              <a:pPr algn="ctr">
                <a:defRPr/>
              </a:pPr>
              <a:r>
                <a:rPr lang="en-US" sz="550" dirty="0">
                  <a:latin typeface="Arial" charset="0"/>
                  <a:ea typeface="ＭＳ Ｐゴシック" charset="0"/>
                  <a:cs typeface="ＭＳ Ｐゴシック" charset="0"/>
                </a:rPr>
                <a:t>Consider other diseases first</a:t>
              </a:r>
            </a:p>
          </p:txBody>
        </p:sp>
        <p:sp>
          <p:nvSpPr>
            <p:cNvPr id="13" name="TextBox 11"/>
            <p:cNvSpPr txBox="1">
              <a:spLocks noChangeArrowheads="1"/>
            </p:cNvSpPr>
            <p:nvPr/>
          </p:nvSpPr>
          <p:spPr bwMode="auto">
            <a:xfrm>
              <a:off x="1444625" y="1857375"/>
              <a:ext cx="2525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5"/>
                </a:spcAft>
              </a:pPr>
              <a:r>
                <a:rPr lang="en-US" altLang="en-US" sz="500" b="1">
                  <a:solidFill>
                    <a:srgbClr val="FFFFFF"/>
                  </a:solidFill>
                </a:rPr>
                <a:t>SYNDROMIC DIAGNOSIS IN ADULTS</a:t>
              </a:r>
            </a:p>
            <a:p>
              <a:pPr eaLnBrk="1" hangingPunct="1"/>
              <a:r>
                <a:rPr lang="en-US" altLang="en-US" sz="500">
                  <a:solidFill>
                    <a:srgbClr val="FFFFFF"/>
                  </a:solidFill>
                </a:rPr>
                <a:t>(i) Assemble the features for asthma and for COPD that best describe the patient.</a:t>
              </a:r>
            </a:p>
            <a:p>
              <a:pPr eaLnBrk="1" hangingPunct="1"/>
              <a:r>
                <a:rPr lang="en-US" altLang="en-US" sz="500">
                  <a:solidFill>
                    <a:srgbClr val="FFFFFF"/>
                  </a:solidFill>
                </a:rPr>
                <a:t>(ii) Compare number of features in favour of each diagnosis and select a diagnosis</a:t>
              </a:r>
            </a:p>
          </p:txBody>
        </p:sp>
        <p:sp>
          <p:nvSpPr>
            <p:cNvPr id="14" name="TextBox 12"/>
            <p:cNvSpPr txBox="1">
              <a:spLocks noChangeArrowheads="1"/>
            </p:cNvSpPr>
            <p:nvPr/>
          </p:nvSpPr>
          <p:spPr bwMode="auto">
            <a:xfrm>
              <a:off x="927100" y="1897063"/>
              <a:ext cx="4492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a:solidFill>
                    <a:srgbClr val="FFFFFF"/>
                  </a:solidFill>
                </a:rPr>
                <a:t>STEP 2</a:t>
              </a:r>
            </a:p>
          </p:txBody>
        </p:sp>
        <p:sp>
          <p:nvSpPr>
            <p:cNvPr id="15" name="Rectangle 14"/>
            <p:cNvSpPr/>
            <p:nvPr/>
          </p:nvSpPr>
          <p:spPr>
            <a:xfrm>
              <a:off x="909635" y="2190750"/>
              <a:ext cx="896202" cy="169277"/>
            </a:xfrm>
            <a:prstGeom prst="rect">
              <a:avLst/>
            </a:prstGeom>
          </p:spPr>
          <p:txBody>
            <a:bodyPr wrap="none" lIns="36000">
              <a:spAutoFit/>
            </a:bodyPr>
            <a:lstStyle/>
            <a:p>
              <a:pPr>
                <a:defRPr/>
              </a:pPr>
              <a:r>
                <a:rPr lang="en-US" sz="500" kern="500" spc="-10" dirty="0" smtClean="0">
                  <a:latin typeface="Arial" charset="0"/>
                  <a:ea typeface="ＭＳ Ｐゴシック" charset="0"/>
                  <a:cs typeface="ＭＳ Ｐゴシック" charset="0"/>
                </a:rPr>
                <a:t>Features: </a:t>
              </a:r>
              <a:r>
                <a:rPr lang="en-US" sz="500" kern="500" spc="-10" dirty="0">
                  <a:latin typeface="Arial" charset="0"/>
                  <a:ea typeface="ＭＳ Ｐゴシック" charset="0"/>
                  <a:cs typeface="ＭＳ Ｐゴシック" charset="0"/>
                </a:rPr>
                <a:t>if present </a:t>
              </a:r>
              <a:r>
                <a:rPr lang="en-US" sz="500" kern="500" spc="-10" dirty="0" smtClean="0">
                  <a:latin typeface="Arial" charset="0"/>
                  <a:ea typeface="ＭＳ Ｐゴシック" charset="0"/>
                  <a:cs typeface="ＭＳ Ｐゴシック" charset="0"/>
                </a:rPr>
                <a:t>suggest </a:t>
              </a:r>
              <a:endParaRPr lang="en-US" sz="500" kern="500" spc="-10" dirty="0">
                <a:latin typeface="Arial" charset="0"/>
                <a:ea typeface="ＭＳ Ｐゴシック" charset="0"/>
                <a:cs typeface="ＭＳ Ｐゴシック" charset="0"/>
              </a:endParaRPr>
            </a:p>
          </p:txBody>
        </p:sp>
        <p:sp>
          <p:nvSpPr>
            <p:cNvPr id="16" name="Rectangle 14"/>
            <p:cNvSpPr>
              <a:spLocks noChangeArrowheads="1"/>
            </p:cNvSpPr>
            <p:nvPr/>
          </p:nvSpPr>
          <p:spPr bwMode="auto">
            <a:xfrm>
              <a:off x="1709738" y="2193925"/>
              <a:ext cx="4095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a:cs typeface="Arial" pitchFamily="34" charset="0"/>
                </a:rPr>
                <a:t>ASTHMA</a:t>
              </a:r>
            </a:p>
          </p:txBody>
        </p:sp>
        <p:sp>
          <p:nvSpPr>
            <p:cNvPr id="17" name="Rectangle 15"/>
            <p:cNvSpPr>
              <a:spLocks noChangeArrowheads="1"/>
            </p:cNvSpPr>
            <p:nvPr/>
          </p:nvSpPr>
          <p:spPr bwMode="auto">
            <a:xfrm>
              <a:off x="2816225" y="2193925"/>
              <a:ext cx="3222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cs typeface="Arial" pitchFamily="34" charset="0"/>
                </a:rPr>
                <a:t>COPD</a:t>
              </a:r>
            </a:p>
          </p:txBody>
        </p:sp>
        <p:sp>
          <p:nvSpPr>
            <p:cNvPr id="18" name="Rectangle 16"/>
            <p:cNvSpPr>
              <a:spLocks noChangeArrowheads="1"/>
            </p:cNvSpPr>
            <p:nvPr/>
          </p:nvSpPr>
          <p:spPr bwMode="auto">
            <a:xfrm>
              <a:off x="936625" y="2286000"/>
              <a:ext cx="5000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Age of onset</a:t>
              </a:r>
            </a:p>
          </p:txBody>
        </p:sp>
        <p:sp>
          <p:nvSpPr>
            <p:cNvPr id="19" name="Rectangle 17"/>
            <p:cNvSpPr>
              <a:spLocks noChangeArrowheads="1"/>
            </p:cNvSpPr>
            <p:nvPr/>
          </p:nvSpPr>
          <p:spPr bwMode="auto">
            <a:xfrm>
              <a:off x="1735138" y="2281238"/>
              <a:ext cx="6402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Before age 20 years</a:t>
              </a:r>
            </a:p>
          </p:txBody>
        </p:sp>
        <p:sp>
          <p:nvSpPr>
            <p:cNvPr id="20" name="Rectangle 18"/>
            <p:cNvSpPr>
              <a:spLocks noChangeArrowheads="1"/>
            </p:cNvSpPr>
            <p:nvPr/>
          </p:nvSpPr>
          <p:spPr bwMode="auto">
            <a:xfrm>
              <a:off x="2838450" y="2286000"/>
              <a:ext cx="5886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a:t>After age 40 years</a:t>
              </a:r>
            </a:p>
          </p:txBody>
        </p:sp>
        <p:sp>
          <p:nvSpPr>
            <p:cNvPr id="21" name="Rectangle 19"/>
            <p:cNvSpPr>
              <a:spLocks noChangeArrowheads="1"/>
            </p:cNvSpPr>
            <p:nvPr/>
          </p:nvSpPr>
          <p:spPr bwMode="auto">
            <a:xfrm>
              <a:off x="936625" y="2387600"/>
              <a:ext cx="7191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a:t>Pattern of symptoms</a:t>
              </a:r>
            </a:p>
          </p:txBody>
        </p:sp>
        <p:sp>
          <p:nvSpPr>
            <p:cNvPr id="22" name="Rectangle 21"/>
            <p:cNvSpPr/>
            <p:nvPr/>
          </p:nvSpPr>
          <p:spPr>
            <a:xfrm>
              <a:off x="1743075" y="2413000"/>
              <a:ext cx="1131888" cy="489878"/>
            </a:xfrm>
            <a:prstGeom prst="rect">
              <a:avLst/>
            </a:prstGeom>
          </p:spPr>
          <p:txBody>
            <a:bodyPr lIns="0">
              <a:spAutoFit/>
            </a:bodyPr>
            <a:lstStyle/>
            <a:p>
              <a:pPr>
                <a:spcAft>
                  <a:spcPts val="100"/>
                </a:spcAft>
                <a:defRPr/>
              </a:pPr>
              <a:r>
                <a:rPr lang="en-US" sz="500" kern="500" spc="-10" dirty="0">
                  <a:latin typeface="Arial" charset="0"/>
                  <a:ea typeface="ＭＳ Ｐゴシック" charset="0"/>
                  <a:cs typeface="ＭＳ Ｐゴシック" charset="0"/>
                </a:rPr>
                <a:t>Variation over minutes, hours or days</a:t>
              </a:r>
            </a:p>
            <a:p>
              <a:pPr>
                <a:spcAft>
                  <a:spcPts val="100"/>
                </a:spcAft>
                <a:defRPr/>
              </a:pPr>
              <a:r>
                <a:rPr lang="en-US" sz="500" kern="500" spc="-10" dirty="0">
                  <a:latin typeface="Arial" charset="0"/>
                  <a:ea typeface="ＭＳ Ｐゴシック" charset="0"/>
                  <a:cs typeface="ＭＳ Ｐゴシック" charset="0"/>
                </a:rPr>
                <a:t>Worse during the night or early </a:t>
              </a:r>
              <a:r>
                <a:rPr lang="en-US" sz="500" kern="500" spc="-10" dirty="0" smtClean="0">
                  <a:latin typeface="Arial" charset="0"/>
                  <a:ea typeface="ＭＳ Ｐゴシック" charset="0"/>
                  <a:cs typeface="ＭＳ Ｐゴシック" charset="0"/>
                </a:rPr>
                <a:t>morning. Triggered </a:t>
              </a:r>
              <a:r>
                <a:rPr lang="en-US" sz="500" kern="500" spc="-10" dirty="0">
                  <a:latin typeface="Arial" charset="0"/>
                  <a:ea typeface="ＭＳ Ｐゴシック" charset="0"/>
                  <a:cs typeface="ＭＳ Ｐゴシック" charset="0"/>
                </a:rPr>
                <a:t>by exercise, </a:t>
              </a:r>
              <a:r>
                <a:rPr lang="en-US" sz="500" kern="500" spc="-10" dirty="0" smtClean="0">
                  <a:latin typeface="Arial" charset="0"/>
                  <a:ea typeface="ＭＳ Ｐゴシック" charset="0"/>
                  <a:cs typeface="ＭＳ Ｐゴシック" charset="0"/>
                </a:rPr>
                <a:t>emotions including </a:t>
              </a:r>
              <a:r>
                <a:rPr lang="en-US" sz="500" kern="500" spc="-10" dirty="0">
                  <a:latin typeface="Arial" charset="0"/>
                  <a:ea typeface="ＭＳ Ｐゴシック" charset="0"/>
                  <a:cs typeface="ＭＳ Ｐゴシック" charset="0"/>
                </a:rPr>
                <a:t>laughter, dust or </a:t>
              </a:r>
              <a:r>
                <a:rPr lang="en-US" sz="500" kern="500" spc="-10" dirty="0" smtClean="0">
                  <a:latin typeface="Arial" charset="0"/>
                  <a:ea typeface="ＭＳ Ｐゴシック" charset="0"/>
                  <a:cs typeface="ＭＳ Ｐゴシック" charset="0"/>
                </a:rPr>
                <a:t>exposure to </a:t>
              </a:r>
              <a:r>
                <a:rPr lang="en-US" sz="500" kern="500" spc="-10" dirty="0">
                  <a:latin typeface="Arial" charset="0"/>
                  <a:ea typeface="ＭＳ Ｐゴシック" charset="0"/>
                  <a:cs typeface="ＭＳ Ｐゴシック" charset="0"/>
                </a:rPr>
                <a:t>allergens</a:t>
              </a:r>
            </a:p>
          </p:txBody>
        </p:sp>
        <p:sp>
          <p:nvSpPr>
            <p:cNvPr id="23" name="Rectangle 22"/>
            <p:cNvSpPr/>
            <p:nvPr/>
          </p:nvSpPr>
          <p:spPr>
            <a:xfrm>
              <a:off x="2840038" y="2417763"/>
              <a:ext cx="1130391" cy="502702"/>
            </a:xfrm>
            <a:prstGeom prst="rect">
              <a:avLst/>
            </a:prstGeom>
          </p:spPr>
          <p:txBody>
            <a:bodyPr wrap="square" lIns="0">
              <a:spAutoFit/>
            </a:bodyPr>
            <a:lstStyle/>
            <a:p>
              <a:pPr>
                <a:spcAft>
                  <a:spcPts val="100"/>
                </a:spcAft>
                <a:defRPr/>
              </a:pPr>
              <a:r>
                <a:rPr lang="en-US" sz="500" kern="500" spc="-10" dirty="0">
                  <a:latin typeface="Arial" charset="0"/>
                  <a:ea typeface="ＭＳ Ｐゴシック" charset="0"/>
                  <a:cs typeface="ＭＳ Ｐゴシック" charset="0"/>
                </a:rPr>
                <a:t>Persistent despite treatment</a:t>
              </a:r>
            </a:p>
            <a:p>
              <a:pPr>
                <a:spcAft>
                  <a:spcPts val="100"/>
                </a:spcAft>
                <a:defRPr/>
              </a:pPr>
              <a:r>
                <a:rPr lang="en-US" sz="500" kern="500" spc="-10" dirty="0">
                  <a:latin typeface="Arial" charset="0"/>
                  <a:ea typeface="ＭＳ Ｐゴシック" charset="0"/>
                  <a:cs typeface="ＭＳ Ｐゴシック" charset="0"/>
                </a:rPr>
                <a:t>Good and bad days but always daily</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symptoms and </a:t>
              </a:r>
              <a:r>
                <a:rPr lang="en-US" sz="500" kern="500" spc="-10" dirty="0" err="1">
                  <a:latin typeface="Arial" charset="0"/>
                  <a:ea typeface="ＭＳ Ｐゴシック" charset="0"/>
                  <a:cs typeface="ＭＳ Ｐゴシック" charset="0"/>
                </a:rPr>
                <a:t>exertional</a:t>
              </a:r>
              <a:r>
                <a:rPr lang="en-US" sz="500" kern="500" spc="-10" dirty="0">
                  <a:latin typeface="Arial" charset="0"/>
                  <a:ea typeface="ＭＳ Ｐゴシック" charset="0"/>
                  <a:cs typeface="ＭＳ Ｐゴシック" charset="0"/>
                </a:rPr>
                <a:t> dyspnea</a:t>
              </a:r>
            </a:p>
            <a:p>
              <a:pPr>
                <a:spcAft>
                  <a:spcPts val="100"/>
                </a:spcAft>
                <a:defRPr/>
              </a:pPr>
              <a:r>
                <a:rPr lang="en-US" sz="500" kern="500" spc="-10" dirty="0">
                  <a:latin typeface="Arial" charset="0"/>
                  <a:ea typeface="ＭＳ Ｐゴシック" charset="0"/>
                  <a:cs typeface="ＭＳ Ｐゴシック" charset="0"/>
                </a:rPr>
                <a:t>Chronic cough &amp; sputum preceded </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onset of dyspnea, unrelated to triggers</a:t>
              </a:r>
            </a:p>
          </p:txBody>
        </p:sp>
        <p:sp>
          <p:nvSpPr>
            <p:cNvPr id="24" name="Rectangle 23"/>
            <p:cNvSpPr>
              <a:spLocks noChangeArrowheads="1"/>
            </p:cNvSpPr>
            <p:nvPr/>
          </p:nvSpPr>
          <p:spPr bwMode="auto">
            <a:xfrm>
              <a:off x="941388" y="2884488"/>
              <a:ext cx="5143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a:t>Lung function</a:t>
              </a:r>
            </a:p>
          </p:txBody>
        </p:sp>
        <p:sp>
          <p:nvSpPr>
            <p:cNvPr id="25" name="Rectangle 24"/>
            <p:cNvSpPr/>
            <p:nvPr/>
          </p:nvSpPr>
          <p:spPr>
            <a:xfrm>
              <a:off x="1733550" y="2846388"/>
              <a:ext cx="1032334" cy="246221"/>
            </a:xfrm>
            <a:prstGeom prst="rect">
              <a:avLst/>
            </a:prstGeom>
          </p:spPr>
          <p:txBody>
            <a:bodyPr wrap="none" lIns="0">
              <a:spAutoFit/>
            </a:bodyPr>
            <a:lstStyle/>
            <a:p>
              <a:pPr>
                <a:defRPr/>
              </a:pPr>
              <a:r>
                <a:rPr lang="en-US" sz="500" kern="500" spc="-10" dirty="0">
                  <a:latin typeface="Arial" charset="0"/>
                  <a:ea typeface="ＭＳ Ｐゴシック" charset="0"/>
                  <a:cs typeface="ＭＳ Ｐゴシック" charset="0"/>
                </a:rPr>
                <a:t>Record of variable airflow limitation</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(spirometry or peak flow)</a:t>
              </a:r>
            </a:p>
          </p:txBody>
        </p:sp>
        <p:sp>
          <p:nvSpPr>
            <p:cNvPr id="26" name="Rectangle 25"/>
            <p:cNvSpPr/>
            <p:nvPr/>
          </p:nvSpPr>
          <p:spPr>
            <a:xfrm>
              <a:off x="2838450" y="2857500"/>
              <a:ext cx="1082669" cy="246221"/>
            </a:xfrm>
            <a:prstGeom prst="rect">
              <a:avLst/>
            </a:prstGeom>
          </p:spPr>
          <p:txBody>
            <a:bodyPr wrap="none" lIns="0">
              <a:spAutoFit/>
            </a:bodyPr>
            <a:lstStyle/>
            <a:p>
              <a:pPr>
                <a:spcAft>
                  <a:spcPts val="100"/>
                </a:spcAft>
                <a:defRPr/>
              </a:pPr>
              <a:r>
                <a:rPr lang="en-US" sz="500" kern="500" spc="-10" dirty="0">
                  <a:latin typeface="Arial" charset="0"/>
                  <a:ea typeface="ＭＳ Ｐゴシック" charset="0"/>
                  <a:cs typeface="ＭＳ Ｐゴシック" charset="0"/>
                </a:rPr>
                <a:t>Record of persistent airflow limitation</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a:t>
              </a:r>
              <a:r>
                <a:rPr lang="en-US" sz="500" kern="500" spc="-10" dirty="0" smtClean="0">
                  <a:latin typeface="Arial" charset="0"/>
                  <a:ea typeface="ＭＳ Ｐゴシック" charset="0"/>
                  <a:cs typeface="ＭＳ Ｐゴシック" charset="0"/>
                </a:rPr>
                <a:t>FEV</a:t>
              </a:r>
              <a:r>
                <a:rPr lang="en-US" sz="500" kern="500" spc="-10" baseline="-25000" dirty="0" smtClean="0">
                  <a:latin typeface="Arial" charset="0"/>
                  <a:ea typeface="ＭＳ Ｐゴシック" charset="0"/>
                  <a:cs typeface="ＭＳ Ｐゴシック" charset="0"/>
                </a:rPr>
                <a:t>1</a:t>
              </a:r>
              <a:r>
                <a:rPr lang="en-US" sz="500" kern="500" spc="-10" dirty="0" smtClean="0">
                  <a:latin typeface="Arial" charset="0"/>
                  <a:ea typeface="ＭＳ Ｐゴシック" charset="0"/>
                  <a:cs typeface="ＭＳ Ｐゴシック" charset="0"/>
                </a:rPr>
                <a:t>/FVC </a:t>
              </a:r>
              <a:r>
                <a:rPr lang="en-US" sz="500" kern="500" spc="-10" dirty="0">
                  <a:latin typeface="Arial" charset="0"/>
                  <a:ea typeface="ＭＳ Ｐゴシック" charset="0"/>
                  <a:cs typeface="ＭＳ Ｐゴシック" charset="0"/>
                </a:rPr>
                <a:t>&lt; 0.7 post-BD)</a:t>
              </a:r>
            </a:p>
          </p:txBody>
        </p:sp>
        <p:sp>
          <p:nvSpPr>
            <p:cNvPr id="27" name="Rectangle 26"/>
            <p:cNvSpPr>
              <a:spLocks noChangeArrowheads="1"/>
            </p:cNvSpPr>
            <p:nvPr/>
          </p:nvSpPr>
          <p:spPr bwMode="auto">
            <a:xfrm>
              <a:off x="942975" y="3028950"/>
              <a:ext cx="7826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500" dirty="0"/>
                <a:t>Lung function between</a:t>
              </a:r>
              <a:br>
                <a:rPr lang="en-US" altLang="en-US" sz="500" dirty="0"/>
              </a:br>
              <a:r>
                <a:rPr lang="en-US" altLang="en-US" sz="500" dirty="0"/>
                <a:t>symptoms</a:t>
              </a:r>
            </a:p>
          </p:txBody>
        </p:sp>
        <p:sp>
          <p:nvSpPr>
            <p:cNvPr id="28" name="Rectangle 27"/>
            <p:cNvSpPr>
              <a:spLocks noChangeArrowheads="1"/>
            </p:cNvSpPr>
            <p:nvPr/>
          </p:nvSpPr>
          <p:spPr bwMode="auto">
            <a:xfrm>
              <a:off x="1743075" y="3070225"/>
              <a:ext cx="2898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Normal</a:t>
              </a:r>
            </a:p>
          </p:txBody>
        </p:sp>
        <p:sp>
          <p:nvSpPr>
            <p:cNvPr id="29" name="Rectangle 28"/>
            <p:cNvSpPr>
              <a:spLocks noChangeArrowheads="1"/>
            </p:cNvSpPr>
            <p:nvPr/>
          </p:nvSpPr>
          <p:spPr bwMode="auto">
            <a:xfrm>
              <a:off x="2847975" y="3057525"/>
              <a:ext cx="3545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spc="-10" dirty="0"/>
                <a:t>Abnormal</a:t>
              </a:r>
            </a:p>
          </p:txBody>
        </p:sp>
        <p:sp>
          <p:nvSpPr>
            <p:cNvPr id="30" name="Rectangle 29"/>
            <p:cNvSpPr/>
            <p:nvPr/>
          </p:nvSpPr>
          <p:spPr>
            <a:xfrm>
              <a:off x="1747838" y="3217863"/>
              <a:ext cx="1066800" cy="412750"/>
            </a:xfrm>
            <a:prstGeom prst="rect">
              <a:avLst/>
            </a:prstGeom>
          </p:spPr>
          <p:txBody>
            <a:bodyPr lIns="0">
              <a:spAutoFit/>
            </a:bodyPr>
            <a:lstStyle/>
            <a:p>
              <a:pPr>
                <a:spcAft>
                  <a:spcPts val="100"/>
                </a:spcAft>
                <a:defRPr/>
              </a:pPr>
              <a:r>
                <a:rPr lang="en-US" sz="500" kern="500" spc="-10" dirty="0">
                  <a:latin typeface="Arial" charset="0"/>
                  <a:ea typeface="ＭＳ Ｐゴシック" charset="0"/>
                  <a:cs typeface="ＭＳ Ｐゴシック" charset="0"/>
                </a:rPr>
                <a:t>Previous doctor diagnosis of asthma</a:t>
              </a:r>
            </a:p>
            <a:p>
              <a:pPr>
                <a:spcAft>
                  <a:spcPts val="100"/>
                </a:spcAft>
                <a:defRPr/>
              </a:pPr>
              <a:r>
                <a:rPr lang="en-US" sz="500" kern="500" spc="-10" dirty="0">
                  <a:latin typeface="Arial" charset="0"/>
                  <a:ea typeface="ＭＳ Ｐゴシック" charset="0"/>
                  <a:cs typeface="ＭＳ Ｐゴシック" charset="0"/>
                </a:rPr>
                <a:t>Family history of asthma, and other allergic conditions (allergic rhinitis or eczema)</a:t>
              </a:r>
            </a:p>
          </p:txBody>
        </p:sp>
        <p:sp>
          <p:nvSpPr>
            <p:cNvPr id="31" name="Rectangle 30"/>
            <p:cNvSpPr/>
            <p:nvPr/>
          </p:nvSpPr>
          <p:spPr>
            <a:xfrm>
              <a:off x="2844800" y="3200400"/>
              <a:ext cx="1125629" cy="412934"/>
            </a:xfrm>
            <a:prstGeom prst="rect">
              <a:avLst/>
            </a:prstGeom>
          </p:spPr>
          <p:txBody>
            <a:bodyPr wrap="none" lIns="0">
              <a:spAutoFit/>
            </a:bodyPr>
            <a:lstStyle/>
            <a:p>
              <a:pPr>
                <a:spcAft>
                  <a:spcPts val="100"/>
                </a:spcAft>
                <a:defRPr/>
              </a:pPr>
              <a:r>
                <a:rPr lang="en-US" sz="500" kern="500" spc="-10" dirty="0">
                  <a:latin typeface="Arial" charset="0"/>
                  <a:ea typeface="ＭＳ Ｐゴシック" charset="0"/>
                  <a:cs typeface="ＭＳ Ｐゴシック" charset="0"/>
                </a:rPr>
                <a:t>Previous doctor diagnosis of COPD,</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chronic bronchitis or emphysema</a:t>
              </a:r>
            </a:p>
            <a:p>
              <a:pPr>
                <a:spcAft>
                  <a:spcPts val="100"/>
                </a:spcAft>
                <a:defRPr/>
              </a:pPr>
              <a:r>
                <a:rPr lang="en-US" sz="500" kern="500" spc="-10" dirty="0">
                  <a:latin typeface="Arial" charset="0"/>
                  <a:ea typeface="ＭＳ Ｐゴシック" charset="0"/>
                  <a:cs typeface="ＭＳ Ｐゴシック" charset="0"/>
                </a:rPr>
                <a:t>Heavy exposure to risk factor: tobacco</a:t>
              </a:r>
              <a:br>
                <a:rPr lang="en-US" sz="500" kern="500" spc="-10" dirty="0">
                  <a:latin typeface="Arial" charset="0"/>
                  <a:ea typeface="ＭＳ Ｐゴシック" charset="0"/>
                  <a:cs typeface="ＭＳ Ｐゴシック" charset="0"/>
                </a:rPr>
              </a:br>
              <a:r>
                <a:rPr lang="en-US" sz="500" kern="500" spc="-10" dirty="0">
                  <a:latin typeface="Arial" charset="0"/>
                  <a:ea typeface="ＭＳ Ｐゴシック" charset="0"/>
                  <a:cs typeface="ＭＳ Ｐゴシック" charset="0"/>
                </a:rPr>
                <a:t>smoke, biomass fuels</a:t>
              </a:r>
            </a:p>
          </p:txBody>
        </p:sp>
        <p:sp>
          <p:nvSpPr>
            <p:cNvPr id="32" name="Rectangle 31"/>
            <p:cNvSpPr>
              <a:spLocks noChangeArrowheads="1"/>
            </p:cNvSpPr>
            <p:nvPr/>
          </p:nvSpPr>
          <p:spPr bwMode="auto">
            <a:xfrm>
              <a:off x="938213" y="3589338"/>
              <a:ext cx="488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Time course</a:t>
              </a:r>
            </a:p>
          </p:txBody>
        </p:sp>
        <p:sp>
          <p:nvSpPr>
            <p:cNvPr id="33" name="Rectangle 32"/>
            <p:cNvSpPr/>
            <p:nvPr/>
          </p:nvSpPr>
          <p:spPr>
            <a:xfrm>
              <a:off x="1743075" y="3576638"/>
              <a:ext cx="1092200" cy="520655"/>
            </a:xfrm>
            <a:prstGeom prst="rect">
              <a:avLst/>
            </a:prstGeom>
          </p:spPr>
          <p:txBody>
            <a:bodyPr wrap="square"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No worsening of symptoms over time</a:t>
              </a:r>
              <a:r>
                <a:rPr lang="en-US" sz="500" kern="500" spc="-10" dirty="0" smtClean="0">
                  <a:latin typeface="Arial" charset="0"/>
                  <a:ea typeface="ＭＳ Ｐゴシック" charset="0"/>
                  <a:cs typeface="ＭＳ Ｐゴシック" charset="0"/>
                </a:rPr>
                <a:t>. Variation </a:t>
              </a:r>
              <a:r>
                <a:rPr lang="en-US" sz="500" kern="500" spc="-10" dirty="0">
                  <a:latin typeface="Arial" charset="0"/>
                  <a:ea typeface="ＭＳ Ｐゴシック" charset="0"/>
                  <a:cs typeface="ＭＳ Ｐゴシック" charset="0"/>
                </a:rPr>
                <a:t>in symptoms either seasonally, or from year to year</a:t>
              </a:r>
            </a:p>
            <a:p>
              <a:pPr>
                <a:lnSpc>
                  <a:spcPct val="90000"/>
                </a:lnSpc>
                <a:spcAft>
                  <a:spcPts val="100"/>
                </a:spcAft>
                <a:defRPr/>
              </a:pPr>
              <a:r>
                <a:rPr lang="en-US" sz="500" kern="500" spc="-10" dirty="0">
                  <a:latin typeface="Arial" charset="0"/>
                  <a:ea typeface="ＭＳ Ｐゴシック" charset="0"/>
                  <a:cs typeface="ＭＳ Ｐゴシック" charset="0"/>
                </a:rPr>
                <a:t>May improve spontaneously or have an immediate response to bronchodilators or to ICS over weeks</a:t>
              </a:r>
            </a:p>
          </p:txBody>
        </p:sp>
        <p:sp>
          <p:nvSpPr>
            <p:cNvPr id="34" name="Rectangle 33"/>
            <p:cNvSpPr/>
            <p:nvPr/>
          </p:nvSpPr>
          <p:spPr>
            <a:xfrm>
              <a:off x="2844800" y="3621088"/>
              <a:ext cx="1109663" cy="395287"/>
            </a:xfrm>
            <a:prstGeom prst="rect">
              <a:avLst/>
            </a:prstGeom>
          </p:spPr>
          <p:txBody>
            <a:bodyPr lIns="0">
              <a:spAutoFit/>
            </a:bodyPr>
            <a:lstStyle/>
            <a:p>
              <a:pPr>
                <a:lnSpc>
                  <a:spcPct val="90000"/>
                </a:lnSpc>
                <a:spcAft>
                  <a:spcPts val="200"/>
                </a:spcAft>
                <a:defRPr/>
              </a:pPr>
              <a:r>
                <a:rPr lang="en-US" sz="500" kern="500" spc="-10" dirty="0">
                  <a:latin typeface="Arial" charset="0"/>
                  <a:ea typeface="ＭＳ Ｐゴシック" charset="0"/>
                  <a:cs typeface="ＭＳ Ｐゴシック" charset="0"/>
                </a:rPr>
                <a:t>Symptoms slowly worsening over </a:t>
              </a:r>
              <a:r>
                <a:rPr lang="en-US" sz="500" kern="500" spc="-10" dirty="0" smtClean="0">
                  <a:latin typeface="Arial" charset="0"/>
                  <a:ea typeface="ＭＳ Ｐゴシック" charset="0"/>
                  <a:cs typeface="ＭＳ Ｐゴシック" charset="0"/>
                </a:rPr>
                <a:t>time (</a:t>
              </a:r>
              <a:r>
                <a:rPr lang="en-US" sz="500" kern="500" spc="-10" dirty="0">
                  <a:latin typeface="Arial" charset="0"/>
                  <a:ea typeface="ＭＳ Ｐゴシック" charset="0"/>
                  <a:cs typeface="ＭＳ Ｐゴシック" charset="0"/>
                </a:rPr>
                <a:t>progressive course over years)</a:t>
              </a:r>
            </a:p>
            <a:p>
              <a:pPr>
                <a:lnSpc>
                  <a:spcPct val="90000"/>
                </a:lnSpc>
                <a:spcAft>
                  <a:spcPts val="200"/>
                </a:spcAft>
                <a:defRPr/>
              </a:pPr>
              <a:r>
                <a:rPr lang="en-US" sz="500" kern="500" spc="-10" dirty="0">
                  <a:latin typeface="Arial" charset="0"/>
                  <a:ea typeface="ＭＳ Ｐゴシック" charset="0"/>
                  <a:cs typeface="ＭＳ Ｐゴシック" charset="0"/>
                </a:rPr>
                <a:t>Rapid-acting bronchodilator treatment provides only limited relief</a:t>
              </a:r>
            </a:p>
          </p:txBody>
        </p:sp>
        <p:sp>
          <p:nvSpPr>
            <p:cNvPr id="35" name="Rectangle 34"/>
            <p:cNvSpPr>
              <a:spLocks noChangeArrowheads="1"/>
            </p:cNvSpPr>
            <p:nvPr/>
          </p:nvSpPr>
          <p:spPr bwMode="auto">
            <a:xfrm>
              <a:off x="938213" y="4017963"/>
              <a:ext cx="4762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Chest X-ray</a:t>
              </a:r>
            </a:p>
          </p:txBody>
        </p:sp>
        <p:sp>
          <p:nvSpPr>
            <p:cNvPr id="36" name="Rectangle 35"/>
            <p:cNvSpPr/>
            <p:nvPr/>
          </p:nvSpPr>
          <p:spPr>
            <a:xfrm>
              <a:off x="1743075" y="4032250"/>
              <a:ext cx="1016000" cy="161925"/>
            </a:xfrm>
            <a:prstGeom prst="rect">
              <a:avLst/>
            </a:prstGeom>
          </p:spPr>
          <p:txBody>
            <a:bodyPr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Normal</a:t>
              </a:r>
            </a:p>
          </p:txBody>
        </p:sp>
        <p:sp>
          <p:nvSpPr>
            <p:cNvPr id="37" name="Rectangle 36"/>
            <p:cNvSpPr/>
            <p:nvPr/>
          </p:nvSpPr>
          <p:spPr>
            <a:xfrm>
              <a:off x="2854325" y="4022725"/>
              <a:ext cx="663323" cy="161583"/>
            </a:xfrm>
            <a:prstGeom prst="rect">
              <a:avLst/>
            </a:prstGeom>
          </p:spPr>
          <p:txBody>
            <a:bodyPr wrap="none" lIns="0">
              <a:spAutoFit/>
            </a:bodyPr>
            <a:lstStyle/>
            <a:p>
              <a:pPr>
                <a:lnSpc>
                  <a:spcPct val="90000"/>
                </a:lnSpc>
                <a:spcAft>
                  <a:spcPts val="100"/>
                </a:spcAft>
                <a:defRPr/>
              </a:pPr>
              <a:r>
                <a:rPr lang="en-US" sz="500" kern="500" spc="-10" dirty="0">
                  <a:latin typeface="Arial" charset="0"/>
                  <a:ea typeface="ＭＳ Ｐゴシック" charset="0"/>
                  <a:cs typeface="ＭＳ Ｐゴシック" charset="0"/>
                </a:rPr>
                <a:t>Severe hyperinflation</a:t>
              </a:r>
            </a:p>
          </p:txBody>
        </p:sp>
        <p:sp>
          <p:nvSpPr>
            <p:cNvPr id="38" name="Rectangle 40"/>
            <p:cNvSpPr>
              <a:spLocks noChangeArrowheads="1"/>
            </p:cNvSpPr>
            <p:nvPr/>
          </p:nvSpPr>
          <p:spPr bwMode="auto">
            <a:xfrm>
              <a:off x="927100" y="4340225"/>
              <a:ext cx="4873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t>DIAGNOSIS</a:t>
              </a:r>
              <a:endParaRPr lang="en-US" altLang="en-US" sz="500" b="1" dirty="0">
                <a:cs typeface="Arial" pitchFamily="34" charset="0"/>
              </a:endParaRPr>
            </a:p>
          </p:txBody>
        </p:sp>
        <p:sp>
          <p:nvSpPr>
            <p:cNvPr id="39" name="Rectangle 41"/>
            <p:cNvSpPr>
              <a:spLocks noChangeArrowheads="1"/>
            </p:cNvSpPr>
            <p:nvPr/>
          </p:nvSpPr>
          <p:spPr bwMode="auto">
            <a:xfrm>
              <a:off x="931863" y="4454525"/>
              <a:ext cx="641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t>CONFIDENCE IN</a:t>
              </a:r>
            </a:p>
            <a:p>
              <a:pPr eaLnBrk="1" hangingPunct="1"/>
              <a:r>
                <a:rPr lang="en-US" altLang="en-US" sz="500" b="1" dirty="0"/>
                <a:t>DIAGNOSIS</a:t>
              </a:r>
              <a:endParaRPr lang="en-US" altLang="en-US" sz="500" b="1" dirty="0">
                <a:cs typeface="Arial" pitchFamily="34" charset="0"/>
              </a:endParaRPr>
            </a:p>
          </p:txBody>
        </p:sp>
        <p:sp>
          <p:nvSpPr>
            <p:cNvPr id="40" name="Rectangle 42"/>
            <p:cNvSpPr>
              <a:spLocks noChangeArrowheads="1"/>
            </p:cNvSpPr>
            <p:nvPr/>
          </p:nvSpPr>
          <p:spPr bwMode="auto">
            <a:xfrm>
              <a:off x="1708150" y="4343400"/>
              <a:ext cx="442913"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1" name="Rectangle 43"/>
            <p:cNvSpPr>
              <a:spLocks noChangeArrowheads="1"/>
            </p:cNvSpPr>
            <p:nvPr/>
          </p:nvSpPr>
          <p:spPr bwMode="auto">
            <a:xfrm>
              <a:off x="1708150" y="4502150"/>
              <a:ext cx="44291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2" name="Rectangle 44"/>
            <p:cNvSpPr>
              <a:spLocks noChangeArrowheads="1"/>
            </p:cNvSpPr>
            <p:nvPr/>
          </p:nvSpPr>
          <p:spPr bwMode="auto">
            <a:xfrm>
              <a:off x="2090738" y="4297363"/>
              <a:ext cx="538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Some features</a:t>
              </a:r>
            </a:p>
            <a:p>
              <a:pPr algn="ctr" eaLnBrk="1" hangingPunct="1"/>
              <a:r>
                <a:rPr lang="en-US" altLang="en-US" sz="500" dirty="0"/>
                <a:t>of asthma</a:t>
              </a:r>
            </a:p>
          </p:txBody>
        </p:sp>
        <p:sp>
          <p:nvSpPr>
            <p:cNvPr id="43" name="Rectangle 45"/>
            <p:cNvSpPr>
              <a:spLocks noChangeArrowheads="1"/>
            </p:cNvSpPr>
            <p:nvPr/>
          </p:nvSpPr>
          <p:spPr bwMode="auto">
            <a:xfrm>
              <a:off x="2146300" y="4502150"/>
              <a:ext cx="4445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Asthma</a:t>
              </a:r>
            </a:p>
          </p:txBody>
        </p:sp>
        <p:sp>
          <p:nvSpPr>
            <p:cNvPr id="44" name="Rectangle 46"/>
            <p:cNvSpPr>
              <a:spLocks noChangeArrowheads="1"/>
            </p:cNvSpPr>
            <p:nvPr/>
          </p:nvSpPr>
          <p:spPr bwMode="auto">
            <a:xfrm>
              <a:off x="2613025" y="4321175"/>
              <a:ext cx="444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Features of both</a:t>
              </a:r>
            </a:p>
          </p:txBody>
        </p:sp>
        <p:sp>
          <p:nvSpPr>
            <p:cNvPr id="45" name="Rectangle 47"/>
            <p:cNvSpPr>
              <a:spLocks noChangeArrowheads="1"/>
            </p:cNvSpPr>
            <p:nvPr/>
          </p:nvSpPr>
          <p:spPr bwMode="auto">
            <a:xfrm>
              <a:off x="2589213" y="4465638"/>
              <a:ext cx="44291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Could be </a:t>
              </a:r>
              <a:r>
                <a:rPr lang="en-US" altLang="en-US" sz="500"/>
                <a:t/>
              </a:r>
              <a:br>
                <a:rPr lang="en-US" altLang="en-US" sz="500"/>
              </a:br>
              <a:r>
                <a:rPr lang="en-US" altLang="en-US" sz="500" smtClean="0"/>
                <a:t>ACO</a:t>
              </a:r>
              <a:endParaRPr lang="en-US" altLang="en-US" sz="500" dirty="0"/>
            </a:p>
          </p:txBody>
        </p:sp>
        <p:sp>
          <p:nvSpPr>
            <p:cNvPr id="46" name="Rectangle 48"/>
            <p:cNvSpPr>
              <a:spLocks noChangeArrowheads="1"/>
            </p:cNvSpPr>
            <p:nvPr/>
          </p:nvSpPr>
          <p:spPr bwMode="auto">
            <a:xfrm>
              <a:off x="3046413" y="4300538"/>
              <a:ext cx="44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Some features</a:t>
              </a:r>
            </a:p>
            <a:p>
              <a:pPr algn="ctr" eaLnBrk="1" hangingPunct="1"/>
              <a:r>
                <a:rPr lang="en-US" altLang="en-US" sz="500" dirty="0"/>
                <a:t>of COPD</a:t>
              </a:r>
            </a:p>
          </p:txBody>
        </p:sp>
        <p:sp>
          <p:nvSpPr>
            <p:cNvPr id="47" name="Rectangle 49"/>
            <p:cNvSpPr>
              <a:spLocks noChangeArrowheads="1"/>
            </p:cNvSpPr>
            <p:nvPr/>
          </p:nvSpPr>
          <p:spPr bwMode="auto">
            <a:xfrm>
              <a:off x="3046413" y="4470400"/>
              <a:ext cx="444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Possibly </a:t>
              </a:r>
              <a:br>
                <a:rPr lang="en-US" altLang="en-US" sz="500" dirty="0"/>
              </a:br>
              <a:r>
                <a:rPr lang="en-US" altLang="en-US" sz="500" dirty="0"/>
                <a:t>COPD</a:t>
              </a:r>
            </a:p>
          </p:txBody>
        </p:sp>
        <p:sp>
          <p:nvSpPr>
            <p:cNvPr id="48" name="Rectangle 50"/>
            <p:cNvSpPr>
              <a:spLocks noChangeArrowheads="1"/>
            </p:cNvSpPr>
            <p:nvPr/>
          </p:nvSpPr>
          <p:spPr bwMode="auto">
            <a:xfrm>
              <a:off x="3479800" y="4343400"/>
              <a:ext cx="4238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00" dirty="0"/>
                <a:t>COPD</a:t>
              </a:r>
            </a:p>
          </p:txBody>
        </p:sp>
        <p:sp>
          <p:nvSpPr>
            <p:cNvPr id="49" name="Rectangle 51"/>
            <p:cNvSpPr>
              <a:spLocks noChangeArrowheads="1"/>
            </p:cNvSpPr>
            <p:nvPr/>
          </p:nvSpPr>
          <p:spPr bwMode="auto">
            <a:xfrm>
              <a:off x="3487738" y="4503738"/>
              <a:ext cx="419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Aft>
                  <a:spcPts val="600"/>
                </a:spcAft>
              </a:pPr>
              <a:r>
                <a:rPr lang="en-US" altLang="en-US" sz="500" dirty="0"/>
                <a:t>COPD</a:t>
              </a:r>
            </a:p>
          </p:txBody>
        </p:sp>
        <p:sp>
          <p:nvSpPr>
            <p:cNvPr id="50" name="TextBox 49"/>
            <p:cNvSpPr txBox="1"/>
            <p:nvPr/>
          </p:nvSpPr>
          <p:spPr>
            <a:xfrm>
              <a:off x="930969" y="4141788"/>
              <a:ext cx="2986981" cy="215900"/>
            </a:xfrm>
            <a:prstGeom prst="rect">
              <a:avLst/>
            </a:prstGeom>
            <a:noFill/>
          </p:spPr>
          <p:txBody>
            <a:bodyPr wrap="square" lIns="0" r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00" dirty="0"/>
                <a:t>NOTE: • These features best distinguish between asthma and COPD. • Several positive features (3 or more) for either asthma or </a:t>
              </a:r>
              <a:r>
                <a:rPr lang="en-US" altLang="en-US" sz="400" dirty="0" smtClean="0"/>
                <a:t/>
              </a:r>
              <a:br>
                <a:rPr lang="en-US" altLang="en-US" sz="400" dirty="0" smtClean="0"/>
              </a:br>
              <a:r>
                <a:rPr lang="en-US" altLang="en-US" sz="400" dirty="0" smtClean="0"/>
                <a:t>COPD </a:t>
              </a:r>
              <a:r>
                <a:rPr lang="en-US" altLang="en-US" sz="400" dirty="0"/>
                <a:t>suggest that diagnosis. • If there are a similar number for both asthma and COPD, consider diagnosis </a:t>
              </a:r>
              <a:r>
                <a:rPr lang="en-US" altLang="en-US" sz="400"/>
                <a:t>of </a:t>
              </a:r>
              <a:r>
                <a:rPr lang="en-US" altLang="en-US" sz="400" smtClean="0"/>
                <a:t>ACO</a:t>
              </a:r>
              <a:endParaRPr lang="en-US" altLang="en-US" sz="400" dirty="0"/>
            </a:p>
          </p:txBody>
        </p:sp>
        <p:sp>
          <p:nvSpPr>
            <p:cNvPr id="51" name="TextBox 55"/>
            <p:cNvSpPr txBox="1">
              <a:spLocks noChangeArrowheads="1"/>
            </p:cNvSpPr>
            <p:nvPr/>
          </p:nvSpPr>
          <p:spPr bwMode="auto">
            <a:xfrm>
              <a:off x="1681163" y="4813300"/>
              <a:ext cx="22367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pPr>
              <a:r>
                <a:rPr lang="en-US" altLang="en-US" sz="500" dirty="0"/>
                <a:t>Marked</a:t>
              </a:r>
            </a:p>
            <a:p>
              <a:pPr eaLnBrk="1" hangingPunct="1">
                <a:lnSpc>
                  <a:spcPct val="80000"/>
                </a:lnSpc>
              </a:pPr>
              <a:r>
                <a:rPr lang="en-US" altLang="en-US" sz="500" dirty="0"/>
                <a:t>reversible airflow limitation</a:t>
              </a:r>
            </a:p>
            <a:p>
              <a:pPr eaLnBrk="1" hangingPunct="1">
                <a:lnSpc>
                  <a:spcPct val="80000"/>
                </a:lnSpc>
              </a:pPr>
              <a:r>
                <a:rPr lang="en-US" altLang="en-US" sz="500" dirty="0"/>
                <a:t>(pre-post bronchodilator) or other</a:t>
              </a:r>
            </a:p>
            <a:p>
              <a:pPr eaLnBrk="1" hangingPunct="1">
                <a:lnSpc>
                  <a:spcPct val="80000"/>
                </a:lnSpc>
              </a:pPr>
              <a:r>
                <a:rPr lang="en-US" altLang="en-US" sz="500" dirty="0"/>
                <a:t>proof of variable airflow limitation</a:t>
              </a:r>
              <a:endParaRPr lang="en-US" altLang="en-US" sz="500" dirty="0">
                <a:solidFill>
                  <a:srgbClr val="FFFFFF"/>
                </a:solidFill>
              </a:endParaRPr>
            </a:p>
          </p:txBody>
        </p:sp>
        <p:sp>
          <p:nvSpPr>
            <p:cNvPr id="52" name="TextBox 56"/>
            <p:cNvSpPr txBox="1">
              <a:spLocks noChangeArrowheads="1"/>
            </p:cNvSpPr>
            <p:nvPr/>
          </p:nvSpPr>
          <p:spPr bwMode="auto">
            <a:xfrm>
              <a:off x="898525" y="4795838"/>
              <a:ext cx="668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b="1" dirty="0">
                  <a:solidFill>
                    <a:srgbClr val="FFFFFF"/>
                  </a:solidFill>
                </a:rPr>
                <a:t>STEP 3</a:t>
              </a:r>
            </a:p>
            <a:p>
              <a:pPr eaLnBrk="1" hangingPunct="1"/>
              <a:r>
                <a:rPr lang="en-US" altLang="en-US" sz="500" dirty="0">
                  <a:solidFill>
                    <a:schemeClr val="bg1"/>
                  </a:solidFill>
                </a:rPr>
                <a:t>PERFORM</a:t>
              </a:r>
            </a:p>
            <a:p>
              <a:pPr eaLnBrk="1" hangingPunct="1"/>
              <a:r>
                <a:rPr lang="en-US" altLang="en-US" sz="500" dirty="0">
                  <a:solidFill>
                    <a:schemeClr val="bg1"/>
                  </a:solidFill>
                </a:rPr>
                <a:t>SPIROMETRY</a:t>
              </a:r>
              <a:endParaRPr lang="en-US" altLang="en-US" sz="500" b="1" dirty="0">
                <a:solidFill>
                  <a:schemeClr val="bg1"/>
                </a:solidFill>
              </a:endParaRPr>
            </a:p>
          </p:txBody>
        </p:sp>
        <p:sp>
          <p:nvSpPr>
            <p:cNvPr id="53" name="Rectangle 57"/>
            <p:cNvSpPr>
              <a:spLocks noChangeArrowheads="1"/>
            </p:cNvSpPr>
            <p:nvPr/>
          </p:nvSpPr>
          <p:spPr bwMode="auto">
            <a:xfrm>
              <a:off x="2028825" y="4832350"/>
              <a:ext cx="1878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500" dirty="0"/>
                <a:t>FEV</a:t>
              </a:r>
              <a:r>
                <a:rPr lang="en-US" altLang="en-US" sz="500" baseline="-25000" dirty="0"/>
                <a:t>1</a:t>
              </a:r>
              <a:r>
                <a:rPr lang="en-US" altLang="en-US" sz="500" dirty="0"/>
                <a:t>/FVC &lt; 0.7</a:t>
              </a:r>
            </a:p>
            <a:p>
              <a:pPr algn="r" eaLnBrk="1" hangingPunct="1"/>
              <a:r>
                <a:rPr lang="en-US" altLang="en-US" sz="500" dirty="0"/>
                <a:t>post-BD</a:t>
              </a:r>
            </a:p>
          </p:txBody>
        </p:sp>
        <p:sp>
          <p:nvSpPr>
            <p:cNvPr id="54" name="TextBox 59"/>
            <p:cNvSpPr txBox="1">
              <a:spLocks noChangeArrowheads="1"/>
            </p:cNvSpPr>
            <p:nvPr/>
          </p:nvSpPr>
          <p:spPr bwMode="auto">
            <a:xfrm>
              <a:off x="1635125" y="5273675"/>
              <a:ext cx="569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Asthma drugs</a:t>
              </a:r>
            </a:p>
            <a:p>
              <a:pPr algn="ctr" eaLnBrk="1" hangingPunct="1">
                <a:lnSpc>
                  <a:spcPct val="80000"/>
                </a:lnSpc>
              </a:pPr>
              <a:r>
                <a:rPr lang="en-US" altLang="en-US" sz="500" dirty="0"/>
                <a:t>No LABA</a:t>
              </a:r>
            </a:p>
            <a:p>
              <a:pPr algn="ctr" eaLnBrk="1" hangingPunct="1">
                <a:lnSpc>
                  <a:spcPct val="80000"/>
                </a:lnSpc>
              </a:pPr>
              <a:r>
                <a:rPr lang="en-US" altLang="en-US" sz="500" dirty="0"/>
                <a:t>monotherapy</a:t>
              </a:r>
              <a:endParaRPr lang="en-US" altLang="en-US" sz="500" dirty="0">
                <a:solidFill>
                  <a:srgbClr val="FFFFFF"/>
                </a:solidFill>
              </a:endParaRPr>
            </a:p>
          </p:txBody>
        </p:sp>
        <p:sp>
          <p:nvSpPr>
            <p:cNvPr id="55" name="TextBox 60"/>
            <p:cNvSpPr txBox="1">
              <a:spLocks noChangeArrowheads="1"/>
            </p:cNvSpPr>
            <p:nvPr/>
          </p:nvSpPr>
          <p:spPr bwMode="auto">
            <a:xfrm>
              <a:off x="903288" y="5241925"/>
              <a:ext cx="635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solidFill>
                    <a:srgbClr val="FFFFFF"/>
                  </a:solidFill>
                </a:rPr>
                <a:t>STEP 4</a:t>
              </a:r>
            </a:p>
            <a:p>
              <a:pPr eaLnBrk="1" hangingPunct="1"/>
              <a:r>
                <a:rPr lang="en-US" altLang="en-US" sz="500" dirty="0">
                  <a:solidFill>
                    <a:schemeClr val="bg1"/>
                  </a:solidFill>
                </a:rPr>
                <a:t>INITIAL</a:t>
              </a:r>
            </a:p>
            <a:p>
              <a:pPr eaLnBrk="1" hangingPunct="1"/>
              <a:r>
                <a:rPr lang="en-US" altLang="en-US" sz="500" dirty="0">
                  <a:solidFill>
                    <a:schemeClr val="bg1"/>
                  </a:solidFill>
                </a:rPr>
                <a:t>TREATMENT*</a:t>
              </a:r>
              <a:endParaRPr lang="en-US" altLang="en-US" sz="500" b="1" dirty="0">
                <a:solidFill>
                  <a:schemeClr val="bg1"/>
                </a:solidFill>
              </a:endParaRPr>
            </a:p>
          </p:txBody>
        </p:sp>
        <p:sp>
          <p:nvSpPr>
            <p:cNvPr id="56" name="Rectangle 61"/>
            <p:cNvSpPr>
              <a:spLocks noChangeArrowheads="1"/>
            </p:cNvSpPr>
            <p:nvPr/>
          </p:nvSpPr>
          <p:spPr bwMode="auto">
            <a:xfrm>
              <a:off x="3054350" y="5313363"/>
              <a:ext cx="4302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COPD drugs</a:t>
              </a:r>
            </a:p>
          </p:txBody>
        </p:sp>
        <p:sp>
          <p:nvSpPr>
            <p:cNvPr id="57" name="TextBox 62"/>
            <p:cNvSpPr txBox="1">
              <a:spLocks noChangeArrowheads="1"/>
            </p:cNvSpPr>
            <p:nvPr/>
          </p:nvSpPr>
          <p:spPr bwMode="auto">
            <a:xfrm>
              <a:off x="2057400" y="5273675"/>
              <a:ext cx="60166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Asthma drugs</a:t>
              </a:r>
            </a:p>
            <a:p>
              <a:pPr algn="ctr" eaLnBrk="1" hangingPunct="1">
                <a:lnSpc>
                  <a:spcPct val="80000"/>
                </a:lnSpc>
              </a:pPr>
              <a:r>
                <a:rPr lang="en-US" altLang="en-US" sz="500" dirty="0"/>
                <a:t>No LABA</a:t>
              </a:r>
            </a:p>
            <a:p>
              <a:pPr algn="ctr" eaLnBrk="1" hangingPunct="1">
                <a:lnSpc>
                  <a:spcPct val="80000"/>
                </a:lnSpc>
              </a:pPr>
              <a:r>
                <a:rPr lang="en-US" altLang="en-US" sz="500" dirty="0"/>
                <a:t>monotherapy</a:t>
              </a:r>
              <a:endParaRPr lang="en-US" altLang="en-US" sz="500" dirty="0">
                <a:solidFill>
                  <a:srgbClr val="FFFFFF"/>
                </a:solidFill>
              </a:endParaRPr>
            </a:p>
          </p:txBody>
        </p:sp>
        <p:sp>
          <p:nvSpPr>
            <p:cNvPr id="58" name="TextBox 63"/>
            <p:cNvSpPr txBox="1">
              <a:spLocks noChangeArrowheads="1"/>
            </p:cNvSpPr>
            <p:nvPr/>
          </p:nvSpPr>
          <p:spPr bwMode="auto">
            <a:xfrm>
              <a:off x="2551113" y="525145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pPr>
              <a:r>
                <a:rPr lang="en-US" altLang="en-US" sz="500" dirty="0" smtClean="0"/>
                <a:t>ICS, and usually LABA</a:t>
              </a:r>
              <a:endParaRPr lang="en-US" altLang="en-US" sz="500" dirty="0"/>
            </a:p>
            <a:p>
              <a:pPr algn="ctr" eaLnBrk="1" hangingPunct="1">
                <a:lnSpc>
                  <a:spcPct val="90000"/>
                </a:lnSpc>
              </a:pPr>
              <a:r>
                <a:rPr lang="en-US" altLang="en-US" sz="500" dirty="0"/>
                <a:t>+/or LAMA</a:t>
              </a:r>
              <a:endParaRPr lang="en-US" altLang="en-US" sz="500" dirty="0">
                <a:solidFill>
                  <a:srgbClr val="FFFFFF"/>
                </a:solidFill>
              </a:endParaRPr>
            </a:p>
          </p:txBody>
        </p:sp>
        <p:sp>
          <p:nvSpPr>
            <p:cNvPr id="59" name="Rectangle 64"/>
            <p:cNvSpPr>
              <a:spLocks noChangeArrowheads="1"/>
            </p:cNvSpPr>
            <p:nvPr/>
          </p:nvSpPr>
          <p:spPr bwMode="auto">
            <a:xfrm>
              <a:off x="3479800" y="5310188"/>
              <a:ext cx="4318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pPr>
              <a:r>
                <a:rPr lang="en-US" altLang="en-US" sz="500" dirty="0"/>
                <a:t>COPD drugs</a:t>
              </a:r>
            </a:p>
          </p:txBody>
        </p:sp>
        <p:sp>
          <p:nvSpPr>
            <p:cNvPr id="60" name="Rectangle 65"/>
            <p:cNvSpPr>
              <a:spLocks noChangeArrowheads="1"/>
            </p:cNvSpPr>
            <p:nvPr/>
          </p:nvSpPr>
          <p:spPr bwMode="auto">
            <a:xfrm>
              <a:off x="1620838" y="5545138"/>
              <a:ext cx="22828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dirty="0"/>
                <a:t>*Consult GINA and GOLD documents for recommended treatments.</a:t>
              </a:r>
            </a:p>
          </p:txBody>
        </p:sp>
        <p:sp>
          <p:nvSpPr>
            <p:cNvPr id="61" name="TextBox 67"/>
            <p:cNvSpPr txBox="1">
              <a:spLocks noChangeArrowheads="1"/>
            </p:cNvSpPr>
            <p:nvPr/>
          </p:nvSpPr>
          <p:spPr bwMode="auto">
            <a:xfrm>
              <a:off x="896938" y="5811838"/>
              <a:ext cx="92551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500" b="1" dirty="0">
                  <a:solidFill>
                    <a:srgbClr val="FFFFFF"/>
                  </a:solidFill>
                </a:rPr>
                <a:t>STEP 5</a:t>
              </a:r>
            </a:p>
            <a:p>
              <a:pPr eaLnBrk="1" hangingPunct="1"/>
              <a:r>
                <a:rPr lang="en-US" altLang="en-US" sz="500" dirty="0">
                  <a:solidFill>
                    <a:srgbClr val="FFFFFF"/>
                  </a:solidFill>
                </a:rPr>
                <a:t>SPECIALISED</a:t>
              </a:r>
            </a:p>
            <a:p>
              <a:pPr eaLnBrk="1" hangingPunct="1"/>
              <a:r>
                <a:rPr lang="en-US" altLang="en-US" sz="500" dirty="0">
                  <a:solidFill>
                    <a:srgbClr val="FFFFFF"/>
                  </a:solidFill>
                </a:rPr>
                <a:t>INVESTIGATIONS</a:t>
              </a:r>
            </a:p>
            <a:p>
              <a:pPr eaLnBrk="1" hangingPunct="1"/>
              <a:r>
                <a:rPr lang="en-US" altLang="en-US" sz="500" dirty="0">
                  <a:solidFill>
                    <a:srgbClr val="FFFFFF"/>
                  </a:solidFill>
                </a:rPr>
                <a:t>or REFER IF:</a:t>
              </a:r>
              <a:endParaRPr lang="en-US" altLang="en-US" sz="500" b="1" dirty="0">
                <a:solidFill>
                  <a:srgbClr val="FFFFFF"/>
                </a:solidFill>
              </a:endParaRPr>
            </a:p>
          </p:txBody>
        </p:sp>
        <p:sp>
          <p:nvSpPr>
            <p:cNvPr id="62" name="TextBox 61"/>
            <p:cNvSpPr txBox="1"/>
            <p:nvPr/>
          </p:nvSpPr>
          <p:spPr>
            <a:xfrm>
              <a:off x="1662113" y="5762623"/>
              <a:ext cx="2351087" cy="585738"/>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70" spc="-10" dirty="0" smtClean="0"/>
                <a:t>• Persistent </a:t>
              </a:r>
              <a:r>
                <a:rPr lang="en-US" altLang="en-US" sz="470" spc="-10" dirty="0"/>
                <a:t>symptoms and/or exacerbations despite treatment.</a:t>
              </a:r>
            </a:p>
            <a:p>
              <a:pPr eaLnBrk="1" hangingPunct="1">
                <a:lnSpc>
                  <a:spcPct val="90000"/>
                </a:lnSpc>
              </a:pPr>
              <a:r>
                <a:rPr lang="en-US" altLang="en-US" sz="470" spc="-10" dirty="0" smtClean="0"/>
                <a:t>• Diagnostic </a:t>
              </a:r>
              <a:r>
                <a:rPr lang="en-US" altLang="en-US" sz="470" spc="-10" dirty="0"/>
                <a:t>uncertainty (e.g. suspected pulmonary hypertension, cardiovascular </a:t>
              </a:r>
              <a:r>
                <a:rPr lang="en-US" altLang="en-US" sz="470" spc="-10" dirty="0" smtClean="0"/>
                <a:t>diseases    and </a:t>
              </a:r>
              <a:r>
                <a:rPr lang="en-US" altLang="en-US" sz="470" spc="-10" dirty="0"/>
                <a:t>other causes of respiratory symptoms).</a:t>
              </a:r>
            </a:p>
            <a:p>
              <a:pPr eaLnBrk="1" hangingPunct="1">
                <a:lnSpc>
                  <a:spcPct val="90000"/>
                </a:lnSpc>
              </a:pPr>
              <a:r>
                <a:rPr lang="en-US" altLang="en-US" sz="470" spc="-10" dirty="0" smtClean="0"/>
                <a:t>• Suspected </a:t>
              </a:r>
              <a:r>
                <a:rPr lang="en-US" altLang="en-US" sz="470" spc="-10" dirty="0"/>
                <a:t>asthma or COPD with atypical or additional symptoms or signs (e.g. haemoptysis</a:t>
              </a:r>
              <a:r>
                <a:rPr lang="en-US" altLang="en-US" sz="470" spc="-10" dirty="0" smtClean="0"/>
                <a:t>, weight </a:t>
              </a:r>
              <a:r>
                <a:rPr lang="en-US" altLang="en-US" sz="470" spc="-10" dirty="0"/>
                <a:t>loss, night sweats, fever, signs of bronchiectasis or other structural lung disease).</a:t>
              </a:r>
            </a:p>
            <a:p>
              <a:pPr eaLnBrk="1" hangingPunct="1">
                <a:lnSpc>
                  <a:spcPct val="90000"/>
                </a:lnSpc>
              </a:pPr>
              <a:r>
                <a:rPr lang="en-US" altLang="en-US" sz="470" spc="-10" dirty="0" smtClean="0"/>
                <a:t>• Few </a:t>
              </a:r>
              <a:r>
                <a:rPr lang="en-US" altLang="en-US" sz="470" spc="-10" dirty="0"/>
                <a:t>features of either asthma or COPD.</a:t>
              </a:r>
            </a:p>
            <a:p>
              <a:pPr eaLnBrk="1" hangingPunct="1">
                <a:lnSpc>
                  <a:spcPct val="90000"/>
                </a:lnSpc>
              </a:pPr>
              <a:r>
                <a:rPr lang="en-US" altLang="en-US" sz="470" spc="-10" dirty="0" smtClean="0"/>
                <a:t>• Comorbidities </a:t>
              </a:r>
              <a:r>
                <a:rPr lang="en-US" altLang="en-US" sz="470" spc="-10" dirty="0"/>
                <a:t>present.</a:t>
              </a:r>
            </a:p>
            <a:p>
              <a:pPr eaLnBrk="1" hangingPunct="1">
                <a:lnSpc>
                  <a:spcPct val="90000"/>
                </a:lnSpc>
              </a:pPr>
              <a:r>
                <a:rPr lang="en-US" altLang="en-US" sz="470" spc="-10" dirty="0" smtClean="0"/>
                <a:t>• Reasons </a:t>
              </a:r>
              <a:r>
                <a:rPr lang="en-US" altLang="en-US" sz="470" spc="-10" dirty="0"/>
                <a:t>for referral for either diagnosis as outlined in the GINA and GOLD strategy reports.</a:t>
              </a:r>
              <a:endParaRPr lang="en-US" altLang="en-US" sz="470" spc="-10" dirty="0">
                <a:solidFill>
                  <a:srgbClr val="FFFFFF"/>
                </a:solidFill>
              </a:endParaRPr>
            </a:p>
          </p:txBody>
        </p:sp>
        <p:sp>
          <p:nvSpPr>
            <p:cNvPr id="63" name="Rectangle 26"/>
            <p:cNvSpPr>
              <a:spLocks noChangeArrowheads="1"/>
            </p:cNvSpPr>
            <p:nvPr/>
          </p:nvSpPr>
          <p:spPr bwMode="auto">
            <a:xfrm>
              <a:off x="938214" y="3260725"/>
              <a:ext cx="774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500" dirty="0" smtClean="0"/>
                <a:t>Past history or family history</a:t>
              </a:r>
              <a:endParaRPr lang="en-US" altLang="en-US" sz="500" dirty="0"/>
            </a:p>
          </p:txBody>
        </p:sp>
      </p:grpSp>
      <p:grpSp>
        <p:nvGrpSpPr>
          <p:cNvPr id="64" name="Group 10"/>
          <p:cNvGrpSpPr>
            <a:grpSpLocks/>
          </p:cNvGrpSpPr>
          <p:nvPr/>
        </p:nvGrpSpPr>
        <p:grpSpPr bwMode="auto">
          <a:xfrm>
            <a:off x="5741077" y="765175"/>
            <a:ext cx="993775" cy="841375"/>
            <a:chOff x="0" y="0"/>
            <a:chExt cx="626" cy="530"/>
          </a:xfrm>
        </p:grpSpPr>
        <p:sp>
          <p:nvSpPr>
            <p:cNvPr id="65"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66" name="Rectangle 65"/>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6408144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3" descr="STEP 1.jpg"/>
          <p:cNvPicPr>
            <a:picLocks noChangeAspect="1"/>
          </p:cNvPicPr>
          <p:nvPr/>
        </p:nvPicPr>
        <p:blipFill rotWithShape="1">
          <a:blip r:embed="rId3">
            <a:extLst>
              <a:ext uri="{28A0092B-C50C-407E-A947-70E740481C1C}">
                <a14:useLocalDpi xmlns:a14="http://schemas.microsoft.com/office/drawing/2010/main" val="0"/>
              </a:ext>
            </a:extLst>
          </a:blip>
          <a:srcRect t="-4" b="66834"/>
          <a:stretch/>
        </p:blipFill>
        <p:spPr bwMode="auto">
          <a:xfrm>
            <a:off x="546100" y="2750436"/>
            <a:ext cx="81915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le 5"/>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dirty="0" smtClean="0">
                <a:ea typeface="ＭＳ Ｐゴシック" pitchFamily="34" charset="-128"/>
              </a:rPr>
              <a:t>Step 1 – Does the patient have chronic airways disease?</a:t>
            </a:r>
          </a:p>
        </p:txBody>
      </p:sp>
      <p:sp>
        <p:nvSpPr>
          <p:cNvPr id="131075" name="TextBox 6"/>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
        <p:nvSpPr>
          <p:cNvPr id="131076" name="TextBox 2"/>
          <p:cNvSpPr txBox="1">
            <a:spLocks noChangeArrowheads="1"/>
          </p:cNvSpPr>
          <p:nvPr/>
        </p:nvSpPr>
        <p:spPr bwMode="auto">
          <a:xfrm>
            <a:off x="2184400" y="3017136"/>
            <a:ext cx="5448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400" b="1" dirty="0">
                <a:solidFill>
                  <a:schemeClr val="bg1"/>
                </a:solidFill>
              </a:rPr>
              <a:t>DIAGNOSE CHRONIC AIRWAYS DISEASE</a:t>
            </a:r>
          </a:p>
          <a:p>
            <a:pPr eaLnBrk="1" hangingPunct="1"/>
            <a:r>
              <a:rPr lang="en-US" altLang="en-US" sz="1200" dirty="0">
                <a:solidFill>
                  <a:schemeClr val="bg1"/>
                </a:solidFill>
              </a:rPr>
              <a:t>Do symptoms suggest chronic airways disease?</a:t>
            </a:r>
          </a:p>
        </p:txBody>
      </p:sp>
      <p:sp>
        <p:nvSpPr>
          <p:cNvPr id="131077" name="TextBox 3"/>
          <p:cNvSpPr txBox="1">
            <a:spLocks noChangeArrowheads="1"/>
          </p:cNvSpPr>
          <p:nvPr/>
        </p:nvSpPr>
        <p:spPr bwMode="auto">
          <a:xfrm>
            <a:off x="927100" y="3017136"/>
            <a:ext cx="176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dirty="0">
                <a:solidFill>
                  <a:srgbClr val="FFFFFF"/>
                </a:solidFill>
              </a:rPr>
              <a:t>STEP 1</a:t>
            </a:r>
          </a:p>
        </p:txBody>
      </p:sp>
      <p:sp>
        <p:nvSpPr>
          <p:cNvPr id="131078" name="Rectangle 4"/>
          <p:cNvSpPr>
            <a:spLocks noChangeArrowheads="1"/>
          </p:cNvSpPr>
          <p:nvPr/>
        </p:nvSpPr>
        <p:spPr bwMode="auto">
          <a:xfrm>
            <a:off x="1825625" y="3594986"/>
            <a:ext cx="4556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Yes</a:t>
            </a:r>
          </a:p>
        </p:txBody>
      </p:sp>
      <p:sp>
        <p:nvSpPr>
          <p:cNvPr id="131079" name="Rectangle 10"/>
          <p:cNvSpPr>
            <a:spLocks noChangeArrowheads="1"/>
          </p:cNvSpPr>
          <p:nvPr/>
        </p:nvSpPr>
        <p:spPr bwMode="auto">
          <a:xfrm>
            <a:off x="4432300" y="3607686"/>
            <a:ext cx="3984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No</a:t>
            </a:r>
          </a:p>
        </p:txBody>
      </p:sp>
      <p:sp>
        <p:nvSpPr>
          <p:cNvPr id="131080" name="Rectangle 11"/>
          <p:cNvSpPr>
            <a:spLocks noChangeArrowheads="1"/>
          </p:cNvSpPr>
          <p:nvPr/>
        </p:nvSpPr>
        <p:spPr bwMode="auto">
          <a:xfrm>
            <a:off x="6086475" y="3594986"/>
            <a:ext cx="22971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dirty="0"/>
              <a:t>Consider other diseases first</a:t>
            </a:r>
          </a:p>
        </p:txBody>
      </p:sp>
    </p:spTree>
    <p:extLst>
      <p:ext uri="{BB962C8B-B14F-4D97-AF65-F5344CB8AC3E}">
        <p14:creationId xmlns:p14="http://schemas.microsoft.com/office/powerpoint/2010/main" val="4204041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Clinical history: consider chronic airways disease if</a:t>
            </a:r>
          </a:p>
          <a:p>
            <a:pPr lvl="1"/>
            <a:r>
              <a:rPr lang="en-AU" dirty="0" smtClean="0"/>
              <a:t>Chronic or recurrent cough, sputum, dyspnea or wheezing, or repeated acute lower respiratory tract infections</a:t>
            </a:r>
          </a:p>
          <a:p>
            <a:pPr lvl="1"/>
            <a:r>
              <a:rPr lang="en-AU" dirty="0" smtClean="0"/>
              <a:t>Previous doctor diagnosis of asthma and/or COPD</a:t>
            </a:r>
          </a:p>
          <a:p>
            <a:pPr lvl="1"/>
            <a:r>
              <a:rPr lang="en-AU" dirty="0" smtClean="0"/>
              <a:t>Previous treatment with inhaled medications</a:t>
            </a:r>
          </a:p>
          <a:p>
            <a:pPr lvl="1"/>
            <a:r>
              <a:rPr lang="en-AU" dirty="0" smtClean="0"/>
              <a:t>History of smoking tobacco and/or other substances</a:t>
            </a:r>
          </a:p>
          <a:p>
            <a:pPr lvl="1"/>
            <a:r>
              <a:rPr lang="en-AU" dirty="0" smtClean="0"/>
              <a:t>Exposure to environmental hazards, e.g. airborne pollutants</a:t>
            </a:r>
          </a:p>
          <a:p>
            <a:r>
              <a:rPr lang="en-AU" dirty="0" smtClean="0"/>
              <a:t>Physical examination</a:t>
            </a:r>
          </a:p>
          <a:p>
            <a:pPr lvl="1"/>
            <a:r>
              <a:rPr lang="en-AU" dirty="0" smtClean="0"/>
              <a:t>May be normal</a:t>
            </a:r>
          </a:p>
          <a:p>
            <a:pPr lvl="1"/>
            <a:r>
              <a:rPr lang="en-AU" dirty="0" smtClean="0"/>
              <a:t>Evidence of hyperinflation or respiratory insufficiency</a:t>
            </a:r>
          </a:p>
          <a:p>
            <a:pPr lvl="1"/>
            <a:r>
              <a:rPr lang="en-AU" dirty="0" smtClean="0"/>
              <a:t>Wheeze and/or crackles</a:t>
            </a:r>
          </a:p>
          <a:p>
            <a:pPr lvl="1"/>
            <a:endParaRPr lang="en-AU" dirty="0" smtClean="0"/>
          </a:p>
          <a:p>
            <a:endParaRPr lang="en-AU" dirty="0"/>
          </a:p>
        </p:txBody>
      </p:sp>
      <p:sp>
        <p:nvSpPr>
          <p:cNvPr id="2" name="Title 1"/>
          <p:cNvSpPr>
            <a:spLocks noGrp="1"/>
          </p:cNvSpPr>
          <p:nvPr>
            <p:ph type="title"/>
          </p:nvPr>
        </p:nvSpPr>
        <p:spPr/>
        <p:txBody>
          <a:bodyPr/>
          <a:lstStyle/>
          <a:p>
            <a:r>
              <a:rPr lang="en-AU" smtClean="0"/>
              <a:t>Step 1 – Does the patient have chronic airways disease?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2669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Radiology </a:t>
            </a:r>
            <a:r>
              <a:rPr lang="en-AU" sz="2000" dirty="0" smtClean="0"/>
              <a:t>(CXR or CT scan performed for other reasons)</a:t>
            </a:r>
            <a:endParaRPr lang="en-AU" dirty="0" smtClean="0"/>
          </a:p>
          <a:p>
            <a:pPr lvl="1"/>
            <a:r>
              <a:rPr lang="en-AU" dirty="0" smtClean="0"/>
              <a:t>May be normal, especially in early stages</a:t>
            </a:r>
          </a:p>
          <a:p>
            <a:pPr lvl="1"/>
            <a:r>
              <a:rPr lang="en-AU" dirty="0" smtClean="0"/>
              <a:t>Hyperinflation, airway wall thickening, </a:t>
            </a:r>
            <a:r>
              <a:rPr lang="en-AU" dirty="0" err="1" smtClean="0"/>
              <a:t>hyperlucency</a:t>
            </a:r>
            <a:r>
              <a:rPr lang="en-AU" dirty="0" smtClean="0"/>
              <a:t>,  bullae</a:t>
            </a:r>
          </a:p>
          <a:p>
            <a:pPr lvl="1"/>
            <a:r>
              <a:rPr lang="en-AU" dirty="0" smtClean="0"/>
              <a:t>May identify or suggest an alternative or additional diagnosis, e.g. bronchiectasis, tuberculosis, interstitial lung disease, cardiac failure</a:t>
            </a:r>
          </a:p>
          <a:p>
            <a:r>
              <a:rPr lang="en-AU" dirty="0" smtClean="0"/>
              <a:t>Screening questionnaires</a:t>
            </a:r>
          </a:p>
          <a:p>
            <a:pPr lvl="1"/>
            <a:r>
              <a:rPr lang="en-AU" dirty="0" smtClean="0"/>
              <a:t>Designed to assist in identification of patients at risk of chronic airways disease</a:t>
            </a:r>
          </a:p>
          <a:p>
            <a:pPr lvl="1"/>
            <a:r>
              <a:rPr lang="en-AU" dirty="0" smtClean="0"/>
              <a:t>May not be generalizable to all countries, practice settings or patients</a:t>
            </a:r>
          </a:p>
          <a:p>
            <a:pPr lvl="1"/>
            <a:r>
              <a:rPr lang="en-AU" dirty="0" smtClean="0"/>
              <a:t>See GINA and GOLD reports for examples</a:t>
            </a:r>
          </a:p>
          <a:p>
            <a:pPr lvl="1"/>
            <a:endParaRPr lang="en-AU" dirty="0" smtClean="0"/>
          </a:p>
          <a:p>
            <a:endParaRPr lang="en-AU" dirty="0"/>
          </a:p>
        </p:txBody>
      </p:sp>
      <p:sp>
        <p:nvSpPr>
          <p:cNvPr id="2" name="Title 1"/>
          <p:cNvSpPr>
            <a:spLocks noGrp="1"/>
          </p:cNvSpPr>
          <p:nvPr>
            <p:ph type="title"/>
          </p:nvPr>
        </p:nvSpPr>
        <p:spPr/>
        <p:txBody>
          <a:bodyPr>
            <a:normAutofit/>
          </a:bodyPr>
          <a:lstStyle/>
          <a:p>
            <a:r>
              <a:rPr lang="en-AU" dirty="0" smtClean="0"/>
              <a:t>Step 1 – Does the patient have chronic airways disease?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3929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Assemble the features that, </a:t>
            </a:r>
            <a:r>
              <a:rPr lang="en-AU" b="1" dirty="0" smtClean="0"/>
              <a:t>when present</a:t>
            </a:r>
            <a:r>
              <a:rPr lang="en-AU" dirty="0" smtClean="0"/>
              <a:t>, most </a:t>
            </a:r>
            <a:r>
              <a:rPr lang="en-AU" dirty="0" err="1" smtClean="0"/>
              <a:t>favor</a:t>
            </a:r>
            <a:r>
              <a:rPr lang="en-AU" dirty="0" smtClean="0"/>
              <a:t> a diagnosis of typical asthma or typical COPD</a:t>
            </a:r>
          </a:p>
          <a:p>
            <a:r>
              <a:rPr lang="en-AU" dirty="0" smtClean="0"/>
              <a:t>Compare the number of features on each side</a:t>
            </a:r>
          </a:p>
          <a:p>
            <a:pPr lvl="1"/>
            <a:r>
              <a:rPr lang="en-AU" dirty="0" smtClean="0"/>
              <a:t>If the patient has ≥3 features of either asthma or COPD, there is a strong likelihood that this is the correct diagnosis</a:t>
            </a:r>
          </a:p>
          <a:p>
            <a:r>
              <a:rPr lang="en-AU" dirty="0" smtClean="0"/>
              <a:t>Consider the level of certainty around the diagnosis</a:t>
            </a:r>
          </a:p>
          <a:p>
            <a:pPr lvl="1"/>
            <a:r>
              <a:rPr lang="en-AU" dirty="0" smtClean="0"/>
              <a:t>Diagnoses are made on the weight of evidence</a:t>
            </a:r>
          </a:p>
          <a:p>
            <a:pPr lvl="1"/>
            <a:r>
              <a:rPr lang="en-AU" dirty="0" smtClean="0"/>
              <a:t>The absence of any of these features does not rule out either diagnosis, e.g. absence of atopy does not rule out asthma</a:t>
            </a:r>
          </a:p>
          <a:p>
            <a:pPr lvl="1"/>
            <a:r>
              <a:rPr lang="en-AU" dirty="0" smtClean="0"/>
              <a:t>When a patient has a similar number of features of both asthma and COPD, consider the diagnosis </a:t>
            </a:r>
            <a:r>
              <a:rPr lang="en-AU" smtClean="0"/>
              <a:t>of asthma-COPD overlap</a:t>
            </a:r>
            <a:endParaRPr lang="en-AU" dirty="0" smtClean="0"/>
          </a:p>
          <a:p>
            <a:pPr lvl="1"/>
            <a:endParaRPr lang="en-AU" dirty="0" smtClean="0"/>
          </a:p>
          <a:p>
            <a:endParaRPr lang="en-AU" dirty="0"/>
          </a:p>
        </p:txBody>
      </p:sp>
      <p:sp>
        <p:nvSpPr>
          <p:cNvPr id="2" name="Title 1"/>
          <p:cNvSpPr>
            <a:spLocks noGrp="1"/>
          </p:cNvSpPr>
          <p:nvPr>
            <p:ph type="title"/>
          </p:nvPr>
        </p:nvSpPr>
        <p:spPr/>
        <p:txBody>
          <a:bodyPr/>
          <a:lstStyle/>
          <a:p>
            <a:r>
              <a:rPr lang="en-AU" smtClean="0"/>
              <a:t>Step 2 – Syndromic diagnosis of asthma, COPD and asthma-COPD overlap</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10"/>
          <p:cNvGrpSpPr>
            <a:grpSpLocks/>
          </p:cNvGrpSpPr>
          <p:nvPr/>
        </p:nvGrpSpPr>
        <p:grpSpPr bwMode="auto">
          <a:xfrm>
            <a:off x="7728627" y="2874281"/>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40938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STEP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01600"/>
            <a:ext cx="72009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Box 6"/>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2014</a:t>
            </a:r>
          </a:p>
        </p:txBody>
      </p:sp>
      <p:sp>
        <p:nvSpPr>
          <p:cNvPr id="8" name="Rounded Rectangle 14"/>
          <p:cNvSpPr/>
          <p:nvPr/>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136196" name="Rectangle 23"/>
          <p:cNvSpPr>
            <a:spLocks/>
          </p:cNvSpPr>
          <p:nvPr/>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sp>
        <p:nvSpPr>
          <p:cNvPr id="136197" name="TextBox 9"/>
          <p:cNvSpPr txBox="1">
            <a:spLocks noChangeArrowheads="1"/>
          </p:cNvSpPr>
          <p:nvPr/>
        </p:nvSpPr>
        <p:spPr bwMode="auto">
          <a:xfrm>
            <a:off x="312738" y="6616700"/>
            <a:ext cx="2046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 </a:t>
            </a:r>
            <a:r>
              <a:rPr lang="en-AU" altLang="en-US" sz="1200" i="1" dirty="0">
                <a:solidFill>
                  <a:schemeClr val="bg1"/>
                </a:solidFill>
              </a:rPr>
              <a:t>Box 5-4</a:t>
            </a:r>
          </a:p>
        </p:txBody>
      </p:sp>
      <p:sp>
        <p:nvSpPr>
          <p:cNvPr id="136198" name="TextBox 8"/>
          <p:cNvSpPr txBox="1">
            <a:spLocks noChangeArrowheads="1"/>
          </p:cNvSpPr>
          <p:nvPr/>
        </p:nvSpPr>
        <p:spPr bwMode="auto">
          <a:xfrm>
            <a:off x="2336800" y="304800"/>
            <a:ext cx="5448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5"/>
              </a:spcAft>
            </a:pPr>
            <a:r>
              <a:rPr lang="en-US" altLang="en-US" sz="1200" b="1">
                <a:solidFill>
                  <a:srgbClr val="FFFFFF"/>
                </a:solidFill>
              </a:rPr>
              <a:t>SYNDROMIC DIAGNOSIS IN ADULTS</a:t>
            </a:r>
          </a:p>
          <a:p>
            <a:pPr eaLnBrk="1" hangingPunct="1"/>
            <a:r>
              <a:rPr lang="en-US" altLang="en-US" sz="1000">
                <a:solidFill>
                  <a:srgbClr val="FFFFFF"/>
                </a:solidFill>
              </a:rPr>
              <a:t>(i) Assemble the features for asthma and for COPD that best describe the patient.</a:t>
            </a:r>
          </a:p>
          <a:p>
            <a:pPr eaLnBrk="1" hangingPunct="1"/>
            <a:r>
              <a:rPr lang="en-US" altLang="en-US" sz="1000">
                <a:solidFill>
                  <a:srgbClr val="FFFFFF"/>
                </a:solidFill>
              </a:rPr>
              <a:t>(ii) Compare number of features in favour of each diagnosis and select a diagnosis</a:t>
            </a:r>
          </a:p>
        </p:txBody>
      </p:sp>
      <p:sp>
        <p:nvSpPr>
          <p:cNvPr id="136199" name="TextBox 9"/>
          <p:cNvSpPr txBox="1">
            <a:spLocks noChangeArrowheads="1"/>
          </p:cNvSpPr>
          <p:nvPr/>
        </p:nvSpPr>
        <p:spPr bwMode="auto">
          <a:xfrm>
            <a:off x="1181100" y="368300"/>
            <a:ext cx="1066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700" b="1">
                <a:solidFill>
                  <a:srgbClr val="FFFFFF"/>
                </a:solidFill>
              </a:rPr>
              <a:t>STEP 2</a:t>
            </a:r>
          </a:p>
        </p:txBody>
      </p:sp>
      <p:sp>
        <p:nvSpPr>
          <p:cNvPr id="3" name="Rectangle 2"/>
          <p:cNvSpPr/>
          <p:nvPr/>
        </p:nvSpPr>
        <p:spPr>
          <a:xfrm>
            <a:off x="1212850" y="1009650"/>
            <a:ext cx="1770063" cy="238125"/>
          </a:xfrm>
          <a:prstGeom prst="rect">
            <a:avLst/>
          </a:prstGeom>
        </p:spPr>
        <p:txBody>
          <a:bodyPr wrap="none" lIns="36000">
            <a:spAutoFit/>
          </a:bodyPr>
          <a:lstStyle/>
          <a:p>
            <a:pPr>
              <a:defRPr/>
            </a:pPr>
            <a:r>
              <a:rPr lang="en-US" sz="950" dirty="0" smtClean="0">
                <a:latin typeface="Arial" charset="0"/>
                <a:ea typeface="ＭＳ Ｐゴシック" charset="0"/>
                <a:cs typeface="ＭＳ Ｐゴシック" charset="0"/>
              </a:rPr>
              <a:t>Features: </a:t>
            </a:r>
            <a:r>
              <a:rPr lang="en-US" sz="950" dirty="0">
                <a:latin typeface="Arial" charset="0"/>
                <a:ea typeface="ＭＳ Ｐゴシック" charset="0"/>
                <a:cs typeface="ＭＳ Ｐゴシック" charset="0"/>
              </a:rPr>
              <a:t>if present </a:t>
            </a:r>
            <a:r>
              <a:rPr lang="en-US" sz="950" dirty="0" smtClean="0">
                <a:latin typeface="Arial" charset="0"/>
                <a:ea typeface="ＭＳ Ｐゴシック" charset="0"/>
                <a:cs typeface="ＭＳ Ｐゴシック" charset="0"/>
              </a:rPr>
              <a:t>suggest </a:t>
            </a:r>
            <a:r>
              <a:rPr lang="en-US" sz="950" dirty="0">
                <a:latin typeface="Arial" charset="0"/>
                <a:ea typeface="ＭＳ Ｐゴシック" charset="0"/>
                <a:cs typeface="ＭＳ Ｐゴシック" charset="0"/>
              </a:rPr>
              <a:t>-</a:t>
            </a:r>
          </a:p>
        </p:txBody>
      </p:sp>
      <p:sp>
        <p:nvSpPr>
          <p:cNvPr id="4" name="Rectangle 3"/>
          <p:cNvSpPr/>
          <p:nvPr/>
        </p:nvSpPr>
        <p:spPr>
          <a:xfrm>
            <a:off x="2951163" y="1022350"/>
            <a:ext cx="668337" cy="238125"/>
          </a:xfrm>
          <a:prstGeom prst="rect">
            <a:avLst/>
          </a:prstGeom>
        </p:spPr>
        <p:txBody>
          <a:bodyPr wrap="none" lIns="36000">
            <a:spAutoFit/>
          </a:bodyPr>
          <a:lstStyle/>
          <a:p>
            <a:pPr>
              <a:defRPr/>
            </a:pPr>
            <a:r>
              <a:rPr lang="en-US" sz="950" b="1" dirty="0">
                <a:latin typeface="Arial"/>
                <a:ea typeface="ＭＳ Ｐゴシック" charset="0"/>
                <a:cs typeface="Arial"/>
              </a:rPr>
              <a:t>ASTHMA</a:t>
            </a:r>
          </a:p>
        </p:txBody>
      </p:sp>
      <p:sp>
        <p:nvSpPr>
          <p:cNvPr id="13" name="Rectangle 12"/>
          <p:cNvSpPr/>
          <p:nvPr/>
        </p:nvSpPr>
        <p:spPr>
          <a:xfrm>
            <a:off x="5440363" y="1022350"/>
            <a:ext cx="481012" cy="238125"/>
          </a:xfrm>
          <a:prstGeom prst="rect">
            <a:avLst/>
          </a:prstGeom>
        </p:spPr>
        <p:txBody>
          <a:bodyPr wrap="none" lIns="36000">
            <a:spAutoFit/>
          </a:bodyPr>
          <a:lstStyle/>
          <a:p>
            <a:pPr>
              <a:defRPr/>
            </a:pPr>
            <a:r>
              <a:rPr lang="en-US" sz="950" b="1" dirty="0">
                <a:latin typeface="Arial"/>
                <a:ea typeface="ＭＳ Ｐゴシック" charset="0"/>
                <a:cs typeface="Arial"/>
              </a:rPr>
              <a:t>COPD</a:t>
            </a:r>
          </a:p>
        </p:txBody>
      </p:sp>
      <p:sp>
        <p:nvSpPr>
          <p:cNvPr id="14" name="Rectangle 13"/>
          <p:cNvSpPr/>
          <p:nvPr/>
        </p:nvSpPr>
        <p:spPr>
          <a:xfrm>
            <a:off x="1225550" y="1212850"/>
            <a:ext cx="84931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Age of onset</a:t>
            </a:r>
            <a:endParaRPr lang="en-US" sz="950" dirty="0">
              <a:latin typeface="Arial" charset="0"/>
              <a:ea typeface="ＭＳ Ｐゴシック" charset="0"/>
              <a:cs typeface="ＭＳ Ｐゴシック" charset="0"/>
            </a:endParaRPr>
          </a:p>
        </p:txBody>
      </p:sp>
      <p:sp>
        <p:nvSpPr>
          <p:cNvPr id="16" name="Rectangle 15"/>
          <p:cNvSpPr/>
          <p:nvPr/>
        </p:nvSpPr>
        <p:spPr>
          <a:xfrm>
            <a:off x="2952750" y="1212850"/>
            <a:ext cx="1439863"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 Before age 20 years</a:t>
            </a:r>
            <a:endParaRPr lang="en-US" sz="950" dirty="0">
              <a:latin typeface="Arial" charset="0"/>
              <a:ea typeface="ＭＳ Ｐゴシック" charset="0"/>
              <a:cs typeface="ＭＳ Ｐゴシック" charset="0"/>
            </a:endParaRPr>
          </a:p>
        </p:txBody>
      </p:sp>
      <p:sp>
        <p:nvSpPr>
          <p:cNvPr id="17" name="Rectangle 16"/>
          <p:cNvSpPr/>
          <p:nvPr/>
        </p:nvSpPr>
        <p:spPr>
          <a:xfrm>
            <a:off x="5441950" y="1225550"/>
            <a:ext cx="1298575"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After age 40 years</a:t>
            </a:r>
            <a:endParaRPr lang="en-US" sz="950" dirty="0">
              <a:latin typeface="Arial" charset="0"/>
              <a:ea typeface="ＭＳ Ｐゴシック" charset="0"/>
              <a:cs typeface="ＭＳ Ｐゴシック" charset="0"/>
            </a:endParaRPr>
          </a:p>
        </p:txBody>
      </p:sp>
      <p:sp>
        <p:nvSpPr>
          <p:cNvPr id="18" name="Rectangle 17"/>
          <p:cNvSpPr/>
          <p:nvPr/>
        </p:nvSpPr>
        <p:spPr>
          <a:xfrm>
            <a:off x="1212850" y="1454150"/>
            <a:ext cx="1304925"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Pattern of symptoms</a:t>
            </a:r>
            <a:endParaRPr lang="en-US" sz="950" dirty="0">
              <a:latin typeface="Arial" charset="0"/>
              <a:ea typeface="ＭＳ Ｐゴシック" charset="0"/>
              <a:cs typeface="ＭＳ Ｐゴシック" charset="0"/>
            </a:endParaRPr>
          </a:p>
        </p:txBody>
      </p:sp>
      <p:sp>
        <p:nvSpPr>
          <p:cNvPr id="19" name="Rectangle 18"/>
          <p:cNvSpPr/>
          <p:nvPr/>
        </p:nvSpPr>
        <p:spPr>
          <a:xfrm>
            <a:off x="2965450" y="1454150"/>
            <a:ext cx="2503488" cy="1014413"/>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Variation over minutes, hours or days</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Worse during the night or early morning</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Triggered by exercise, emotions</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including laughter, dust or exposure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to allergens</a:t>
            </a:r>
            <a:endParaRPr lang="en-US" sz="950" dirty="0">
              <a:latin typeface="Arial" charset="0"/>
              <a:ea typeface="ＭＳ Ｐゴシック" charset="0"/>
              <a:cs typeface="ＭＳ Ｐゴシック" charset="0"/>
            </a:endParaRPr>
          </a:p>
        </p:txBody>
      </p:sp>
      <p:sp>
        <p:nvSpPr>
          <p:cNvPr id="20" name="Rectangle 19"/>
          <p:cNvSpPr/>
          <p:nvPr/>
        </p:nvSpPr>
        <p:spPr>
          <a:xfrm>
            <a:off x="5441950" y="1466850"/>
            <a:ext cx="2454275" cy="1014413"/>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Persistent despite treatment</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Good and bad days but always daily</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symptoms and </a:t>
            </a:r>
            <a:r>
              <a:rPr lang="en-US" sz="1000" dirty="0" err="1">
                <a:latin typeface="Arial" charset="0"/>
                <a:ea typeface="ＭＳ Ｐゴシック" charset="0"/>
                <a:cs typeface="ＭＳ Ｐゴシック" charset="0"/>
              </a:rPr>
              <a:t>exertional</a:t>
            </a:r>
            <a:r>
              <a:rPr lang="en-US" sz="1000" dirty="0">
                <a:latin typeface="Arial" charset="0"/>
                <a:ea typeface="ＭＳ Ｐゴシック" charset="0"/>
                <a:cs typeface="ＭＳ Ｐゴシック" charset="0"/>
              </a:rPr>
              <a:t> dyspnea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Chronic cough &amp; sputum preceded </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onset of dyspnea, unrelated to triggers</a:t>
            </a:r>
            <a:endParaRPr lang="en-US" sz="950" dirty="0">
              <a:latin typeface="Arial" charset="0"/>
              <a:ea typeface="ＭＳ Ｐゴシック" charset="0"/>
              <a:cs typeface="ＭＳ Ｐゴシック" charset="0"/>
            </a:endParaRPr>
          </a:p>
        </p:txBody>
      </p:sp>
      <p:sp>
        <p:nvSpPr>
          <p:cNvPr id="21" name="Rectangle 20"/>
          <p:cNvSpPr/>
          <p:nvPr/>
        </p:nvSpPr>
        <p:spPr>
          <a:xfrm>
            <a:off x="1200150" y="2533650"/>
            <a:ext cx="898525"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Lung function</a:t>
            </a:r>
            <a:endParaRPr lang="en-US" sz="950" dirty="0">
              <a:latin typeface="Arial" charset="0"/>
              <a:ea typeface="ＭＳ Ｐゴシック" charset="0"/>
              <a:cs typeface="ＭＳ Ｐゴシック" charset="0"/>
            </a:endParaRPr>
          </a:p>
        </p:txBody>
      </p:sp>
      <p:sp>
        <p:nvSpPr>
          <p:cNvPr id="22" name="Rectangle 21"/>
          <p:cNvSpPr/>
          <p:nvPr/>
        </p:nvSpPr>
        <p:spPr>
          <a:xfrm>
            <a:off x="2952750" y="2520950"/>
            <a:ext cx="2247900" cy="400050"/>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Record of variable airflow limitation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a:t>
            </a:r>
            <a:r>
              <a:rPr lang="en-US" sz="1000" dirty="0" err="1">
                <a:latin typeface="Arial" charset="0"/>
                <a:ea typeface="ＭＳ Ｐゴシック" charset="0"/>
                <a:cs typeface="ＭＳ Ｐゴシック" charset="0"/>
              </a:rPr>
              <a:t>spirometry</a:t>
            </a:r>
            <a:r>
              <a:rPr lang="en-US" sz="1000" dirty="0">
                <a:latin typeface="Arial" charset="0"/>
                <a:ea typeface="ＭＳ Ｐゴシック" charset="0"/>
                <a:cs typeface="ＭＳ Ｐゴシック" charset="0"/>
              </a:rPr>
              <a:t> or peak flow)</a:t>
            </a:r>
            <a:endParaRPr lang="en-US" sz="950" dirty="0">
              <a:latin typeface="Arial" charset="0"/>
              <a:ea typeface="ＭＳ Ｐゴシック" charset="0"/>
              <a:cs typeface="ＭＳ Ｐゴシック" charset="0"/>
            </a:endParaRPr>
          </a:p>
        </p:txBody>
      </p:sp>
      <p:sp>
        <p:nvSpPr>
          <p:cNvPr id="23" name="Rectangle 22"/>
          <p:cNvSpPr/>
          <p:nvPr/>
        </p:nvSpPr>
        <p:spPr>
          <a:xfrm>
            <a:off x="5441950" y="2508250"/>
            <a:ext cx="2349500" cy="400050"/>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Record of persistent airflow limitation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(FEV</a:t>
            </a:r>
            <a:r>
              <a:rPr lang="en-US" sz="1000" baseline="-25000" dirty="0">
                <a:latin typeface="Arial" charset="0"/>
                <a:ea typeface="ＭＳ Ｐゴシック" charset="0"/>
                <a:cs typeface="ＭＳ Ｐゴシック" charset="0"/>
              </a:rPr>
              <a:t>1</a:t>
            </a:r>
            <a:r>
              <a:rPr lang="en-US" sz="1000" dirty="0">
                <a:latin typeface="Arial" charset="0"/>
                <a:ea typeface="ＭＳ Ｐゴシック" charset="0"/>
                <a:cs typeface="ＭＳ Ｐゴシック" charset="0"/>
              </a:rPr>
              <a:t>/FVC &lt; 0.7 post-BD)</a:t>
            </a:r>
            <a:endParaRPr lang="en-US" sz="950" dirty="0">
              <a:latin typeface="Arial" charset="0"/>
              <a:ea typeface="ＭＳ Ｐゴシック" charset="0"/>
              <a:cs typeface="ＭＳ Ｐゴシック" charset="0"/>
            </a:endParaRPr>
          </a:p>
        </p:txBody>
      </p:sp>
      <p:sp>
        <p:nvSpPr>
          <p:cNvPr id="24" name="Rectangle 23"/>
          <p:cNvSpPr/>
          <p:nvPr/>
        </p:nvSpPr>
        <p:spPr>
          <a:xfrm>
            <a:off x="1212850" y="2851150"/>
            <a:ext cx="1419225" cy="400050"/>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Lung function between</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symptoms</a:t>
            </a:r>
            <a:endParaRPr lang="en-US" sz="950" dirty="0">
              <a:latin typeface="Arial" charset="0"/>
              <a:ea typeface="ＭＳ Ｐゴシック" charset="0"/>
              <a:cs typeface="ＭＳ Ｐゴシック" charset="0"/>
            </a:endParaRPr>
          </a:p>
        </p:txBody>
      </p:sp>
      <p:sp>
        <p:nvSpPr>
          <p:cNvPr id="25" name="Rectangle 24"/>
          <p:cNvSpPr/>
          <p:nvPr/>
        </p:nvSpPr>
        <p:spPr>
          <a:xfrm>
            <a:off x="2952750" y="2901950"/>
            <a:ext cx="682625"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Normal</a:t>
            </a:r>
            <a:endParaRPr lang="en-US" sz="950" dirty="0">
              <a:latin typeface="Arial" charset="0"/>
              <a:ea typeface="ＭＳ Ｐゴシック" charset="0"/>
              <a:cs typeface="ＭＳ Ｐゴシック" charset="0"/>
            </a:endParaRPr>
          </a:p>
        </p:txBody>
      </p:sp>
      <p:sp>
        <p:nvSpPr>
          <p:cNvPr id="26" name="Rectangle 25"/>
          <p:cNvSpPr/>
          <p:nvPr/>
        </p:nvSpPr>
        <p:spPr>
          <a:xfrm>
            <a:off x="5454650" y="2889250"/>
            <a:ext cx="836613" cy="246063"/>
          </a:xfrm>
          <a:prstGeom prst="rect">
            <a:avLst/>
          </a:prstGeom>
        </p:spPr>
        <p:txBody>
          <a:bodyPr wrap="none" lIns="0">
            <a:spAutoFit/>
          </a:bodyPr>
          <a:lstStyle/>
          <a:p>
            <a:pPr marL="171450" indent="-171450">
              <a:buFont typeface="Wingdings" charset="2"/>
              <a:buChar char="q"/>
              <a:defRPr/>
            </a:pPr>
            <a:r>
              <a:rPr lang="en-US" sz="1000" dirty="0">
                <a:latin typeface="Arial" charset="0"/>
                <a:ea typeface="ＭＳ Ｐゴシック" charset="0"/>
                <a:cs typeface="ＭＳ Ｐゴシック" charset="0"/>
              </a:rPr>
              <a:t>Abnormal</a:t>
            </a:r>
            <a:endParaRPr lang="en-US" sz="950" dirty="0">
              <a:latin typeface="Arial" charset="0"/>
              <a:ea typeface="ＭＳ Ｐゴシック" charset="0"/>
              <a:cs typeface="ＭＳ Ｐゴシック" charset="0"/>
            </a:endParaRPr>
          </a:p>
        </p:txBody>
      </p:sp>
      <p:sp>
        <p:nvSpPr>
          <p:cNvPr id="27" name="Rectangle 26"/>
          <p:cNvSpPr/>
          <p:nvPr/>
        </p:nvSpPr>
        <p:spPr>
          <a:xfrm>
            <a:off x="1200150" y="3244850"/>
            <a:ext cx="173196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Past history or family history</a:t>
            </a:r>
            <a:endParaRPr lang="en-US" sz="950" dirty="0">
              <a:latin typeface="Arial" charset="0"/>
              <a:ea typeface="ＭＳ Ｐゴシック" charset="0"/>
              <a:cs typeface="ＭＳ Ｐゴシック" charset="0"/>
            </a:endParaRPr>
          </a:p>
        </p:txBody>
      </p:sp>
      <p:sp>
        <p:nvSpPr>
          <p:cNvPr id="28" name="Rectangle 27"/>
          <p:cNvSpPr/>
          <p:nvPr/>
        </p:nvSpPr>
        <p:spPr>
          <a:xfrm>
            <a:off x="2965450" y="3257550"/>
            <a:ext cx="2457450" cy="784225"/>
          </a:xfrm>
          <a:prstGeom prst="rect">
            <a:avLst/>
          </a:prstGeom>
        </p:spPr>
        <p:txBody>
          <a:bodyPr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Previous doctor diagnosis of asthma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Family history of asthma, and other allergic conditions (allergic rhinitis or eczema)</a:t>
            </a:r>
            <a:endParaRPr lang="en-US" sz="950" dirty="0">
              <a:latin typeface="Arial" charset="0"/>
              <a:ea typeface="ＭＳ Ｐゴシック" charset="0"/>
              <a:cs typeface="ＭＳ Ｐゴシック" charset="0"/>
            </a:endParaRPr>
          </a:p>
        </p:txBody>
      </p:sp>
      <p:sp>
        <p:nvSpPr>
          <p:cNvPr id="29" name="Rectangle 28"/>
          <p:cNvSpPr/>
          <p:nvPr/>
        </p:nvSpPr>
        <p:spPr>
          <a:xfrm>
            <a:off x="5454650" y="3244850"/>
            <a:ext cx="2439988" cy="784225"/>
          </a:xfrm>
          <a:prstGeom prst="rect">
            <a:avLst/>
          </a:prstGeom>
        </p:spPr>
        <p:txBody>
          <a:bodyPr wrap="none" lIns="0">
            <a:spAutoFit/>
          </a:bodyPr>
          <a:lstStyle/>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Previous doctor diagnosis of COPD,</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chronic bronchitis or emphysema</a:t>
            </a:r>
          </a:p>
          <a:p>
            <a:pPr marL="171450" indent="-171450">
              <a:spcAft>
                <a:spcPts val="600"/>
              </a:spcAft>
              <a:buFont typeface="Wingdings" charset="2"/>
              <a:buChar char="q"/>
              <a:defRPr/>
            </a:pPr>
            <a:r>
              <a:rPr lang="en-US" sz="1000" dirty="0">
                <a:latin typeface="Arial" charset="0"/>
                <a:ea typeface="ＭＳ Ｐゴシック" charset="0"/>
                <a:cs typeface="ＭＳ Ｐゴシック" charset="0"/>
              </a:rPr>
              <a:t>Heavy exposure to risk factor: tobacco</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smoke, biomass fuels</a:t>
            </a:r>
            <a:endParaRPr lang="en-US" sz="950" dirty="0">
              <a:latin typeface="Arial" charset="0"/>
              <a:ea typeface="ＭＳ Ｐゴシック" charset="0"/>
              <a:cs typeface="ＭＳ Ｐゴシック" charset="0"/>
            </a:endParaRPr>
          </a:p>
        </p:txBody>
      </p:sp>
      <p:sp>
        <p:nvSpPr>
          <p:cNvPr id="30" name="Rectangle 29"/>
          <p:cNvSpPr/>
          <p:nvPr/>
        </p:nvSpPr>
        <p:spPr>
          <a:xfrm>
            <a:off x="1212850" y="4133850"/>
            <a:ext cx="830263"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Time course</a:t>
            </a:r>
            <a:endParaRPr lang="en-US" sz="950" dirty="0">
              <a:latin typeface="Arial" charset="0"/>
              <a:ea typeface="ＭＳ Ｐゴシック" charset="0"/>
              <a:cs typeface="ＭＳ Ｐゴシック" charset="0"/>
            </a:endParaRPr>
          </a:p>
        </p:txBody>
      </p:sp>
      <p:sp>
        <p:nvSpPr>
          <p:cNvPr id="31" name="Rectangle 30"/>
          <p:cNvSpPr/>
          <p:nvPr/>
        </p:nvSpPr>
        <p:spPr>
          <a:xfrm>
            <a:off x="2952750" y="4095750"/>
            <a:ext cx="2457450" cy="1001713"/>
          </a:xfrm>
          <a:prstGeom prst="rect">
            <a:avLst/>
          </a:prstGeom>
        </p:spPr>
        <p:txBody>
          <a:bodyPr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No worsening of symptoms over time.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Variation in symptoms either seasonally, or from year to year</a:t>
            </a:r>
          </a:p>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May improve spontaneously or have an immediate response to bronchodilators or to ICS over weeks</a:t>
            </a:r>
            <a:endParaRPr lang="en-US" sz="950" dirty="0">
              <a:latin typeface="Arial" charset="0"/>
              <a:ea typeface="ＭＳ Ｐゴシック" charset="0"/>
              <a:cs typeface="ＭＳ Ｐゴシック" charset="0"/>
            </a:endParaRPr>
          </a:p>
        </p:txBody>
      </p:sp>
      <p:sp>
        <p:nvSpPr>
          <p:cNvPr id="32" name="Rectangle 31"/>
          <p:cNvSpPr/>
          <p:nvPr/>
        </p:nvSpPr>
        <p:spPr>
          <a:xfrm>
            <a:off x="5454650" y="4108450"/>
            <a:ext cx="2427288" cy="725488"/>
          </a:xfrm>
          <a:prstGeom prst="rect">
            <a:avLst/>
          </a:prstGeom>
        </p:spPr>
        <p:txBody>
          <a:bodyPr wrap="none"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Symptoms slowly worsening over time</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(progressive course over years)</a:t>
            </a:r>
          </a:p>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Rapid-acting bronchodilator treatment</a:t>
            </a:r>
            <a:br>
              <a:rPr lang="en-US" sz="1000" dirty="0">
                <a:latin typeface="Arial" charset="0"/>
                <a:ea typeface="ＭＳ Ｐゴシック" charset="0"/>
                <a:cs typeface="ＭＳ Ｐゴシック" charset="0"/>
              </a:rPr>
            </a:br>
            <a:r>
              <a:rPr lang="en-US" sz="1000" dirty="0">
                <a:latin typeface="Arial" charset="0"/>
                <a:ea typeface="ＭＳ Ｐゴシック" charset="0"/>
                <a:cs typeface="ＭＳ Ｐゴシック" charset="0"/>
              </a:rPr>
              <a:t>provides only limited relief</a:t>
            </a:r>
            <a:endParaRPr lang="en-US" sz="950" dirty="0">
              <a:latin typeface="Arial" charset="0"/>
              <a:ea typeface="ＭＳ Ｐゴシック" charset="0"/>
              <a:cs typeface="ＭＳ Ｐゴシック" charset="0"/>
            </a:endParaRPr>
          </a:p>
        </p:txBody>
      </p:sp>
      <p:sp>
        <p:nvSpPr>
          <p:cNvPr id="34" name="Rectangle 33"/>
          <p:cNvSpPr/>
          <p:nvPr/>
        </p:nvSpPr>
        <p:spPr>
          <a:xfrm>
            <a:off x="1212850" y="5111750"/>
            <a:ext cx="808038" cy="246063"/>
          </a:xfrm>
          <a:prstGeom prst="rect">
            <a:avLst/>
          </a:prstGeom>
        </p:spPr>
        <p:txBody>
          <a:bodyPr wrap="none" lIns="36000">
            <a:spAutoFit/>
          </a:bodyPr>
          <a:lstStyle/>
          <a:p>
            <a:pPr>
              <a:defRPr/>
            </a:pPr>
            <a:r>
              <a:rPr lang="en-US" sz="1000" dirty="0">
                <a:latin typeface="Arial" charset="0"/>
                <a:ea typeface="ＭＳ Ｐゴシック" charset="0"/>
                <a:cs typeface="ＭＳ Ｐゴシック" charset="0"/>
              </a:rPr>
              <a:t>Chest X-ray</a:t>
            </a:r>
            <a:endParaRPr lang="en-US" sz="950" dirty="0">
              <a:latin typeface="Arial" charset="0"/>
              <a:ea typeface="ＭＳ Ｐゴシック" charset="0"/>
              <a:cs typeface="ＭＳ Ｐゴシック" charset="0"/>
            </a:endParaRPr>
          </a:p>
        </p:txBody>
      </p:sp>
      <p:sp>
        <p:nvSpPr>
          <p:cNvPr id="35" name="Rectangle 34"/>
          <p:cNvSpPr/>
          <p:nvPr/>
        </p:nvSpPr>
        <p:spPr>
          <a:xfrm>
            <a:off x="2965450" y="5124450"/>
            <a:ext cx="2457450" cy="233363"/>
          </a:xfrm>
          <a:prstGeom prst="rect">
            <a:avLst/>
          </a:prstGeom>
        </p:spPr>
        <p:txBody>
          <a:bodyPr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Normal</a:t>
            </a:r>
            <a:endParaRPr lang="en-US" sz="950" dirty="0">
              <a:latin typeface="Arial" charset="0"/>
              <a:ea typeface="ＭＳ Ｐゴシック" charset="0"/>
              <a:cs typeface="ＭＳ Ｐゴシック" charset="0"/>
            </a:endParaRPr>
          </a:p>
        </p:txBody>
      </p:sp>
      <p:sp>
        <p:nvSpPr>
          <p:cNvPr id="36" name="Rectangle 35"/>
          <p:cNvSpPr/>
          <p:nvPr/>
        </p:nvSpPr>
        <p:spPr>
          <a:xfrm>
            <a:off x="5480050" y="5124450"/>
            <a:ext cx="1465263" cy="233363"/>
          </a:xfrm>
          <a:prstGeom prst="rect">
            <a:avLst/>
          </a:prstGeom>
        </p:spPr>
        <p:txBody>
          <a:bodyPr wrap="none" lIns="0">
            <a:spAutoFit/>
          </a:bodyPr>
          <a:lstStyle/>
          <a:p>
            <a:pPr marL="171450" indent="-171450">
              <a:lnSpc>
                <a:spcPct val="90000"/>
              </a:lnSpc>
              <a:spcAft>
                <a:spcPts val="600"/>
              </a:spcAft>
              <a:buFont typeface="Wingdings" charset="2"/>
              <a:buChar char="q"/>
              <a:defRPr/>
            </a:pPr>
            <a:r>
              <a:rPr lang="en-US" sz="1000" dirty="0">
                <a:latin typeface="Arial" charset="0"/>
                <a:ea typeface="ＭＳ Ｐゴシック" charset="0"/>
                <a:cs typeface="ＭＳ Ｐゴシック" charset="0"/>
              </a:rPr>
              <a:t>Severe hyperinflation</a:t>
            </a:r>
            <a:endParaRPr lang="en-US" sz="950" dirty="0">
              <a:latin typeface="Arial" charset="0"/>
              <a:ea typeface="ＭＳ Ｐゴシック" charset="0"/>
              <a:cs typeface="ＭＳ Ｐゴシック" charset="0"/>
            </a:endParaRPr>
          </a:p>
        </p:txBody>
      </p:sp>
      <p:sp>
        <p:nvSpPr>
          <p:cNvPr id="37" name="Rectangle 36"/>
          <p:cNvSpPr/>
          <p:nvPr/>
        </p:nvSpPr>
        <p:spPr>
          <a:xfrm>
            <a:off x="1211263" y="5822950"/>
            <a:ext cx="847725" cy="246063"/>
          </a:xfrm>
          <a:prstGeom prst="rect">
            <a:avLst/>
          </a:prstGeom>
        </p:spPr>
        <p:txBody>
          <a:bodyPr wrap="none" lIns="36000">
            <a:spAutoFit/>
          </a:bodyPr>
          <a:lstStyle/>
          <a:p>
            <a:pPr>
              <a:defRPr/>
            </a:pPr>
            <a:r>
              <a:rPr lang="en-US" sz="1000" b="1" dirty="0">
                <a:latin typeface="Arial" charset="0"/>
                <a:ea typeface="ＭＳ Ｐゴシック" charset="0"/>
                <a:cs typeface="ＭＳ Ｐゴシック" charset="0"/>
              </a:rPr>
              <a:t>DIAGNOSIS</a:t>
            </a:r>
            <a:endParaRPr lang="en-US" sz="950" b="1" dirty="0">
              <a:latin typeface="Arial"/>
              <a:ea typeface="ＭＳ Ｐゴシック" charset="0"/>
              <a:cs typeface="Arial"/>
            </a:endParaRPr>
          </a:p>
        </p:txBody>
      </p:sp>
      <p:sp>
        <p:nvSpPr>
          <p:cNvPr id="38" name="Rectangle 37"/>
          <p:cNvSpPr/>
          <p:nvPr/>
        </p:nvSpPr>
        <p:spPr>
          <a:xfrm>
            <a:off x="1223963" y="6089650"/>
            <a:ext cx="1139825" cy="400050"/>
          </a:xfrm>
          <a:prstGeom prst="rect">
            <a:avLst/>
          </a:prstGeom>
        </p:spPr>
        <p:txBody>
          <a:bodyPr wrap="none" lIns="36000">
            <a:spAutoFit/>
          </a:bodyPr>
          <a:lstStyle/>
          <a:p>
            <a:pPr>
              <a:defRPr/>
            </a:pPr>
            <a:r>
              <a:rPr lang="en-US" sz="1000" b="1" dirty="0">
                <a:latin typeface="Arial" charset="0"/>
                <a:ea typeface="ＭＳ Ｐゴシック" charset="0"/>
                <a:cs typeface="ＭＳ Ｐゴシック" charset="0"/>
              </a:rPr>
              <a:t>CONFIDENCE IN</a:t>
            </a:r>
          </a:p>
          <a:p>
            <a:pPr>
              <a:defRPr/>
            </a:pPr>
            <a:r>
              <a:rPr lang="en-US" sz="1000" b="1" dirty="0">
                <a:latin typeface="Arial" charset="0"/>
                <a:ea typeface="ＭＳ Ｐゴシック" charset="0"/>
                <a:cs typeface="ＭＳ Ｐゴシック" charset="0"/>
              </a:rPr>
              <a:t>DIAGNOSIS</a:t>
            </a:r>
            <a:endParaRPr lang="en-US" sz="950" b="1" dirty="0">
              <a:latin typeface="Arial"/>
              <a:ea typeface="ＭＳ Ｐゴシック" charset="0"/>
              <a:cs typeface="Arial"/>
            </a:endParaRPr>
          </a:p>
        </p:txBody>
      </p:sp>
      <p:sp>
        <p:nvSpPr>
          <p:cNvPr id="39" name="Rectangle 38"/>
          <p:cNvSpPr/>
          <p:nvPr/>
        </p:nvSpPr>
        <p:spPr>
          <a:xfrm>
            <a:off x="2927350" y="5810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0" name="Rectangle 39"/>
          <p:cNvSpPr/>
          <p:nvPr/>
        </p:nvSpPr>
        <p:spPr>
          <a:xfrm>
            <a:off x="2927350" y="61658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2" name="Rectangle 41"/>
          <p:cNvSpPr/>
          <p:nvPr/>
        </p:nvSpPr>
        <p:spPr>
          <a:xfrm>
            <a:off x="3930650" y="5734050"/>
            <a:ext cx="996950" cy="400050"/>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Some features</a:t>
            </a:r>
          </a:p>
          <a:p>
            <a:pPr algn="ctr">
              <a:defRPr/>
            </a:pPr>
            <a:r>
              <a:rPr lang="en-US" sz="1000" dirty="0">
                <a:latin typeface="Arial" charset="0"/>
                <a:ea typeface="ＭＳ Ｐゴシック" charset="0"/>
                <a:cs typeface="ＭＳ Ｐゴシック" charset="0"/>
              </a:rPr>
              <a:t>of asthma</a:t>
            </a:r>
            <a:endParaRPr lang="en-US" sz="950" dirty="0">
              <a:latin typeface="Arial" charset="0"/>
              <a:ea typeface="ＭＳ Ｐゴシック" charset="0"/>
              <a:cs typeface="ＭＳ Ｐゴシック" charset="0"/>
            </a:endParaRPr>
          </a:p>
        </p:txBody>
      </p:sp>
      <p:sp>
        <p:nvSpPr>
          <p:cNvPr id="43" name="Rectangle 42"/>
          <p:cNvSpPr/>
          <p:nvPr/>
        </p:nvSpPr>
        <p:spPr>
          <a:xfrm>
            <a:off x="3905250" y="61658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Asthma</a:t>
            </a:r>
            <a:endParaRPr lang="en-US" sz="950" dirty="0">
              <a:latin typeface="Arial" charset="0"/>
              <a:ea typeface="ＭＳ Ｐゴシック" charset="0"/>
              <a:cs typeface="ＭＳ Ｐゴシック" charset="0"/>
            </a:endParaRPr>
          </a:p>
        </p:txBody>
      </p:sp>
      <p:sp>
        <p:nvSpPr>
          <p:cNvPr id="45" name="Rectangle 44"/>
          <p:cNvSpPr/>
          <p:nvPr/>
        </p:nvSpPr>
        <p:spPr>
          <a:xfrm>
            <a:off x="4933950" y="5759450"/>
            <a:ext cx="996950" cy="371475"/>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Features of both</a:t>
            </a:r>
            <a:endParaRPr lang="en-US" sz="950" dirty="0">
              <a:latin typeface="Arial" charset="0"/>
              <a:ea typeface="ＭＳ Ｐゴシック" charset="0"/>
              <a:cs typeface="ＭＳ Ｐゴシック" charset="0"/>
            </a:endParaRPr>
          </a:p>
        </p:txBody>
      </p:sp>
      <p:sp>
        <p:nvSpPr>
          <p:cNvPr id="46" name="Rectangle 45"/>
          <p:cNvSpPr/>
          <p:nvPr/>
        </p:nvSpPr>
        <p:spPr>
          <a:xfrm>
            <a:off x="49466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Could </a:t>
            </a:r>
            <a:r>
              <a:rPr lang="en-US" sz="1000">
                <a:latin typeface="Arial" charset="0"/>
                <a:ea typeface="ＭＳ Ｐゴシック" charset="0"/>
                <a:cs typeface="ＭＳ Ｐゴシック" charset="0"/>
              </a:rPr>
              <a:t>be </a:t>
            </a:r>
            <a:r>
              <a:rPr lang="en-US" sz="1000" smtClean="0">
                <a:latin typeface="Arial" charset="0"/>
                <a:ea typeface="ＭＳ Ｐゴシック" charset="0"/>
                <a:cs typeface="ＭＳ Ｐゴシック" charset="0"/>
              </a:rPr>
              <a:t>ACO</a:t>
            </a:r>
            <a:endParaRPr lang="en-US" sz="950" dirty="0">
              <a:latin typeface="Arial" charset="0"/>
              <a:ea typeface="ＭＳ Ｐゴシック" charset="0"/>
              <a:cs typeface="ＭＳ Ｐゴシック" charset="0"/>
            </a:endParaRPr>
          </a:p>
        </p:txBody>
      </p:sp>
      <p:sp>
        <p:nvSpPr>
          <p:cNvPr id="47" name="Rectangle 46"/>
          <p:cNvSpPr/>
          <p:nvPr/>
        </p:nvSpPr>
        <p:spPr>
          <a:xfrm>
            <a:off x="5975350" y="5734050"/>
            <a:ext cx="996950" cy="400050"/>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Some features</a:t>
            </a:r>
          </a:p>
          <a:p>
            <a:pPr algn="ctr">
              <a:defRPr/>
            </a:pPr>
            <a:r>
              <a:rPr lang="en-US" sz="1000" dirty="0">
                <a:latin typeface="Arial" charset="0"/>
                <a:ea typeface="ＭＳ Ｐゴシック" charset="0"/>
                <a:cs typeface="ＭＳ Ｐゴシック" charset="0"/>
              </a:rPr>
              <a:t>of COPD</a:t>
            </a:r>
            <a:endParaRPr lang="en-US" sz="950" dirty="0">
              <a:latin typeface="Arial" charset="0"/>
              <a:ea typeface="ＭＳ Ｐゴシック" charset="0"/>
              <a:cs typeface="ＭＳ Ｐゴシック" charset="0"/>
            </a:endParaRPr>
          </a:p>
        </p:txBody>
      </p:sp>
      <p:sp>
        <p:nvSpPr>
          <p:cNvPr id="48" name="Rectangle 47"/>
          <p:cNvSpPr/>
          <p:nvPr/>
        </p:nvSpPr>
        <p:spPr>
          <a:xfrm>
            <a:off x="59753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Possibly COPD</a:t>
            </a:r>
            <a:endParaRPr lang="en-US" sz="950" dirty="0">
              <a:latin typeface="Arial" charset="0"/>
              <a:ea typeface="ＭＳ Ｐゴシック" charset="0"/>
              <a:cs typeface="ＭＳ Ｐゴシック" charset="0"/>
            </a:endParaRPr>
          </a:p>
        </p:txBody>
      </p:sp>
      <p:sp>
        <p:nvSpPr>
          <p:cNvPr id="49" name="Rectangle 48"/>
          <p:cNvSpPr/>
          <p:nvPr/>
        </p:nvSpPr>
        <p:spPr>
          <a:xfrm>
            <a:off x="6902450" y="5810250"/>
            <a:ext cx="996950" cy="246063"/>
          </a:xfrm>
          <a:prstGeom prst="rect">
            <a:avLst/>
          </a:prstGeom>
        </p:spPr>
        <p:txBody>
          <a:bodyPr lIns="0">
            <a:spAutoFit/>
          </a:bodyPr>
          <a:lstStyle/>
          <a:p>
            <a:pPr algn="ctr">
              <a:defRPr/>
            </a:pPr>
            <a:r>
              <a:rPr lang="en-US" sz="1000" dirty="0">
                <a:latin typeface="Arial" charset="0"/>
                <a:ea typeface="ＭＳ Ｐゴシック" charset="0"/>
                <a:cs typeface="ＭＳ Ｐゴシック" charset="0"/>
              </a:rPr>
              <a:t>COPD</a:t>
            </a:r>
            <a:endParaRPr lang="en-US" sz="950" dirty="0">
              <a:latin typeface="Arial" charset="0"/>
              <a:ea typeface="ＭＳ Ｐゴシック" charset="0"/>
              <a:cs typeface="ＭＳ Ｐゴシック" charset="0"/>
            </a:endParaRPr>
          </a:p>
        </p:txBody>
      </p:sp>
      <p:sp>
        <p:nvSpPr>
          <p:cNvPr id="50" name="Rectangle 49"/>
          <p:cNvSpPr/>
          <p:nvPr/>
        </p:nvSpPr>
        <p:spPr>
          <a:xfrm>
            <a:off x="6902450" y="6191250"/>
            <a:ext cx="996950" cy="233363"/>
          </a:xfrm>
          <a:prstGeom prst="rect">
            <a:avLst/>
          </a:prstGeom>
        </p:spPr>
        <p:txBody>
          <a:bodyPr lIns="0">
            <a:spAutoFit/>
          </a:bodyPr>
          <a:lstStyle/>
          <a:p>
            <a:pPr algn="ctr">
              <a:lnSpc>
                <a:spcPct val="90000"/>
              </a:lnSpc>
              <a:spcAft>
                <a:spcPts val="600"/>
              </a:spcAft>
              <a:defRPr/>
            </a:pPr>
            <a:r>
              <a:rPr lang="en-US" sz="1000" dirty="0">
                <a:latin typeface="Arial" charset="0"/>
                <a:ea typeface="ＭＳ Ｐゴシック" charset="0"/>
                <a:cs typeface="ＭＳ Ｐゴシック" charset="0"/>
              </a:rPr>
              <a:t>COPD</a:t>
            </a:r>
            <a:endParaRPr lang="en-US" sz="950" dirty="0">
              <a:latin typeface="Arial" charset="0"/>
              <a:ea typeface="ＭＳ Ｐゴシック" charset="0"/>
              <a:cs typeface="ＭＳ Ｐゴシック" charset="0"/>
            </a:endParaRPr>
          </a:p>
        </p:txBody>
      </p:sp>
      <p:sp>
        <p:nvSpPr>
          <p:cNvPr id="136236" name="TextBox 11"/>
          <p:cNvSpPr txBox="1">
            <a:spLocks noChangeArrowheads="1"/>
          </p:cNvSpPr>
          <p:nvPr/>
        </p:nvSpPr>
        <p:spPr bwMode="auto">
          <a:xfrm>
            <a:off x="1181100" y="5384800"/>
            <a:ext cx="670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NOTE: • These features best distinguish between asthma and COPD. • Several positive features (3 or more) for either asthma or COPD suggest</a:t>
            </a:r>
          </a:p>
          <a:p>
            <a:pPr eaLnBrk="1" hangingPunct="1"/>
            <a:r>
              <a:rPr lang="en-US" altLang="en-US" sz="800"/>
              <a:t>that diagnosis. • If there are a similar number for both asthma and COPD, consider diagnosis of </a:t>
            </a:r>
            <a:r>
              <a:rPr lang="en-US" altLang="en-US" sz="800" smtClean="0"/>
              <a:t>ACO</a:t>
            </a:r>
            <a:endParaRPr lang="en-US" altLang="en-US" sz="800"/>
          </a:p>
        </p:txBody>
      </p:sp>
      <p:grpSp>
        <p:nvGrpSpPr>
          <p:cNvPr id="51" name="Group 10"/>
          <p:cNvGrpSpPr>
            <a:grpSpLocks/>
          </p:cNvGrpSpPr>
          <p:nvPr/>
        </p:nvGrpSpPr>
        <p:grpSpPr bwMode="auto">
          <a:xfrm>
            <a:off x="8079465" y="5402262"/>
            <a:ext cx="993775" cy="841375"/>
            <a:chOff x="0" y="0"/>
            <a:chExt cx="626" cy="530"/>
          </a:xfrm>
        </p:grpSpPr>
        <p:sp>
          <p:nvSpPr>
            <p:cNvPr id="52"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53" name="Rectangle 52"/>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0642571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Step 3-5.jpg"/>
          <p:cNvPicPr>
            <a:picLocks noChangeAspect="1"/>
          </p:cNvPicPr>
          <p:nvPr/>
        </p:nvPicPr>
        <p:blipFill rotWithShape="1">
          <a:blip r:embed="rId2">
            <a:extLst>
              <a:ext uri="{28A0092B-C50C-407E-A947-70E740481C1C}">
                <a14:useLocalDpi xmlns:a14="http://schemas.microsoft.com/office/drawing/2010/main" val="0"/>
              </a:ext>
            </a:extLst>
          </a:blip>
          <a:srcRect t="25073" b="54631"/>
          <a:stretch/>
        </p:blipFill>
        <p:spPr bwMode="auto">
          <a:xfrm>
            <a:off x="393700" y="2812108"/>
            <a:ext cx="8242300"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pic>
        <p:nvPicPr>
          <p:cNvPr id="1372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6"/>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5" name="TextBox 36"/>
          <p:cNvSpPr txBox="1">
            <a:spLocks noChangeArrowheads="1"/>
          </p:cNvSpPr>
          <p:nvPr/>
        </p:nvSpPr>
        <p:spPr bwMode="auto">
          <a:xfrm>
            <a:off x="2768600" y="3042550"/>
            <a:ext cx="5448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dirty="0"/>
              <a:t>Marked</a:t>
            </a:r>
          </a:p>
          <a:p>
            <a:pPr eaLnBrk="1" hangingPunct="1"/>
            <a:r>
              <a:rPr lang="en-US" altLang="en-US" sz="1100" dirty="0"/>
              <a:t>reversible airflow limitation</a:t>
            </a:r>
          </a:p>
          <a:p>
            <a:pPr eaLnBrk="1" hangingPunct="1"/>
            <a:r>
              <a:rPr lang="en-US" altLang="en-US" sz="1100" dirty="0"/>
              <a:t>(pre-post bronchodilator) or other</a:t>
            </a:r>
          </a:p>
          <a:p>
            <a:pPr eaLnBrk="1" hangingPunct="1"/>
            <a:r>
              <a:rPr lang="en-US" altLang="en-US" sz="1100" dirty="0"/>
              <a:t>proof of variable airflow limitation</a:t>
            </a:r>
            <a:endParaRPr lang="en-US" altLang="en-US" sz="1100" dirty="0">
              <a:solidFill>
                <a:srgbClr val="FFFFFF"/>
              </a:solidFill>
            </a:endParaRPr>
          </a:p>
        </p:txBody>
      </p:sp>
      <p:sp>
        <p:nvSpPr>
          <p:cNvPr id="137236" name="TextBox 37"/>
          <p:cNvSpPr txBox="1">
            <a:spLocks noChangeArrowheads="1"/>
          </p:cNvSpPr>
          <p:nvPr/>
        </p:nvSpPr>
        <p:spPr bwMode="auto">
          <a:xfrm>
            <a:off x="787400" y="3017150"/>
            <a:ext cx="162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3</a:t>
            </a:r>
          </a:p>
          <a:p>
            <a:pPr eaLnBrk="1" hangingPunct="1"/>
            <a:r>
              <a:rPr lang="en-US" altLang="en-US" sz="1300">
                <a:solidFill>
                  <a:schemeClr val="bg1"/>
                </a:solidFill>
              </a:rPr>
              <a:t>PERFORM</a:t>
            </a:r>
          </a:p>
          <a:p>
            <a:pPr eaLnBrk="1" hangingPunct="1"/>
            <a:r>
              <a:rPr lang="en-US" altLang="en-US" sz="1300">
                <a:solidFill>
                  <a:schemeClr val="bg1"/>
                </a:solidFill>
              </a:rPr>
              <a:t>SPIROMETRY</a:t>
            </a:r>
            <a:endParaRPr lang="en-US" altLang="en-US" sz="1300" b="1">
              <a:solidFill>
                <a:schemeClr val="bg1"/>
              </a:solidFill>
            </a:endParaRPr>
          </a:p>
        </p:txBody>
      </p:sp>
      <p:sp>
        <p:nvSpPr>
          <p:cNvPr id="137237" name="Rectangle 3"/>
          <p:cNvSpPr>
            <a:spLocks noChangeArrowheads="1"/>
          </p:cNvSpPr>
          <p:nvPr/>
        </p:nvSpPr>
        <p:spPr bwMode="auto">
          <a:xfrm>
            <a:off x="3556000" y="321400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100" dirty="0"/>
              <a:t>FEV</a:t>
            </a:r>
            <a:r>
              <a:rPr lang="en-US" altLang="en-US" sz="1100" baseline="-25000" dirty="0"/>
              <a:t>1</a:t>
            </a:r>
            <a:r>
              <a:rPr lang="en-US" altLang="en-US" sz="1100" dirty="0"/>
              <a:t>/FVC &lt; 0.7</a:t>
            </a:r>
          </a:p>
          <a:p>
            <a:pPr algn="r" eaLnBrk="1" hangingPunct="1"/>
            <a:r>
              <a:rPr lang="en-US" altLang="en-US" sz="1100" dirty="0"/>
              <a:t>post-BD</a:t>
            </a:r>
          </a:p>
        </p:txBody>
      </p:sp>
    </p:spTree>
    <p:extLst>
      <p:ext uri="{BB962C8B-B14F-4D97-AF65-F5344CB8AC3E}">
        <p14:creationId xmlns:p14="http://schemas.microsoft.com/office/powerpoint/2010/main" val="236190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smtClean="0"/>
              <a:t>Members serve in a voluntary capacity</a:t>
            </a:r>
          </a:p>
          <a:p>
            <a:r>
              <a:rPr lang="en-AU" smtClean="0"/>
              <a:t>Twice-yearly meetings before ATS and ERS conferences</a:t>
            </a:r>
          </a:p>
          <a:p>
            <a:pPr lvl="1"/>
            <a:r>
              <a:rPr lang="en-AU" smtClean="0"/>
              <a:t>Routine review of new scientific literature about asthma, including clinical trials, pragmatic studies and observational studies, together with reviews/meta-analyses</a:t>
            </a:r>
          </a:p>
          <a:p>
            <a:pPr lvl="1"/>
            <a:r>
              <a:rPr lang="en-AU" smtClean="0"/>
              <a:t>Other peer-reviewed material that has been submitted for review</a:t>
            </a:r>
          </a:p>
          <a:p>
            <a:pPr lvl="1"/>
            <a:r>
              <a:rPr lang="en-AU" smtClean="0"/>
              <a:t>Discussion of any paper considered to impact on the GINA report</a:t>
            </a:r>
          </a:p>
          <a:p>
            <a:pPr lvl="1"/>
            <a:r>
              <a:rPr lang="en-AU" smtClean="0"/>
              <a:t>Recommendations about therapies for which at least two good quality clinical trials are available, and that have been approved for asthma by a major regulator</a:t>
            </a:r>
          </a:p>
          <a:p>
            <a:r>
              <a:rPr lang="en-AU" smtClean="0"/>
              <a:t>Annual update of GINA report, appendix and Pocket Guides</a:t>
            </a:r>
          </a:p>
          <a:p>
            <a:endParaRPr lang="en-AU" dirty="0"/>
          </a:p>
        </p:txBody>
      </p:sp>
      <p:sp>
        <p:nvSpPr>
          <p:cNvPr id="2" name="Title 1"/>
          <p:cNvSpPr>
            <a:spLocks noGrp="1"/>
          </p:cNvSpPr>
          <p:nvPr>
            <p:ph type="title"/>
          </p:nvPr>
        </p:nvSpPr>
        <p:spPr/>
        <p:txBody>
          <a:bodyPr/>
          <a:lstStyle/>
          <a:p>
            <a:r>
              <a:rPr lang="en-AU" smtClean="0"/>
              <a:t>GINA Science Committee </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09099345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AU" altLang="en-US" smtClean="0">
                <a:ea typeface="ＭＳ Ｐゴシック" pitchFamily="34" charset="-128"/>
              </a:rPr>
              <a:t>Essential if chronic airways disease is suspected</a:t>
            </a:r>
          </a:p>
          <a:p>
            <a:pPr lvl="1" eaLnBrk="1" hangingPunct="1"/>
            <a:r>
              <a:rPr lang="en-AU" altLang="en-US" smtClean="0">
                <a:ea typeface="ＭＳ Ｐゴシック" pitchFamily="34" charset="-128"/>
              </a:rPr>
              <a:t>Confirms chronic airflow limitation</a:t>
            </a:r>
          </a:p>
          <a:p>
            <a:pPr lvl="1" eaLnBrk="1" hangingPunct="1"/>
            <a:r>
              <a:rPr lang="en-AU" altLang="en-US" smtClean="0">
                <a:ea typeface="ＭＳ Ｐゴシック" pitchFamily="34" charset="-128"/>
              </a:rPr>
              <a:t>More limited value in distinguishing between asthma with fixed airflow limitation, COPD and asthma-COPD overlap</a:t>
            </a:r>
          </a:p>
          <a:p>
            <a:pPr eaLnBrk="1" hangingPunct="1"/>
            <a:r>
              <a:rPr lang="en-AU" altLang="en-US" smtClean="0">
                <a:ea typeface="ＭＳ Ｐゴシック" pitchFamily="34" charset="-128"/>
              </a:rPr>
              <a:t>Measure at the initial visit or subsequent visit</a:t>
            </a:r>
          </a:p>
          <a:p>
            <a:pPr lvl="1" eaLnBrk="1" hangingPunct="1"/>
            <a:r>
              <a:rPr lang="en-AU" altLang="en-US" smtClean="0">
                <a:ea typeface="ＭＳ Ｐゴシック" pitchFamily="34" charset="-128"/>
              </a:rPr>
              <a:t>If possible measure before and after a trial of treatment</a:t>
            </a:r>
          </a:p>
          <a:p>
            <a:pPr lvl="1" eaLnBrk="1" hangingPunct="1"/>
            <a:r>
              <a:rPr lang="en-AU" altLang="en-US" smtClean="0">
                <a:ea typeface="ＭＳ Ｐゴシック" pitchFamily="34" charset="-128"/>
              </a:rPr>
              <a:t>Medications taken before testing may influence results</a:t>
            </a:r>
          </a:p>
          <a:p>
            <a:pPr eaLnBrk="1" hangingPunct="1"/>
            <a:r>
              <a:rPr lang="en-AU" altLang="en-US" smtClean="0">
                <a:ea typeface="ＭＳ Ｐゴシック" pitchFamily="34" charset="-128"/>
              </a:rPr>
              <a:t>Peak expiratory flow (PEF) </a:t>
            </a:r>
          </a:p>
          <a:p>
            <a:pPr lvl="1" eaLnBrk="1" hangingPunct="1"/>
            <a:r>
              <a:rPr lang="en-AU" altLang="en-US" smtClean="0">
                <a:ea typeface="ＭＳ Ｐゴシック" pitchFamily="34" charset="-128"/>
              </a:rPr>
              <a:t>Not a substitute for spirometry</a:t>
            </a:r>
          </a:p>
          <a:p>
            <a:pPr lvl="1" eaLnBrk="1" hangingPunct="1"/>
            <a:r>
              <a:rPr lang="en-AU" altLang="en-US" smtClean="0">
                <a:ea typeface="ＭＳ Ｐゴシック" pitchFamily="34" charset="-128"/>
              </a:rPr>
              <a:t>Normal PEF does not rule out asthma or COPD</a:t>
            </a:r>
          </a:p>
          <a:p>
            <a:pPr lvl="1" eaLnBrk="1" hangingPunct="1"/>
            <a:r>
              <a:rPr lang="en-AU" altLang="en-US" smtClean="0">
                <a:ea typeface="ＭＳ Ｐゴシック" pitchFamily="34" charset="-128"/>
              </a:rPr>
              <a:t>Repeated measurement may confirm excessive variability, found in asthma or in some patients with asthma-COPD overlap</a:t>
            </a:r>
          </a:p>
          <a:p>
            <a:pPr eaLnBrk="1" hangingPunct="1"/>
            <a:endParaRPr lang="en-AU" altLang="en-US" smtClean="0">
              <a:ea typeface="ＭＳ Ｐゴシック" pitchFamily="34" charset="-128"/>
            </a:endParaRPr>
          </a:p>
        </p:txBody>
      </p:sp>
      <p:sp>
        <p:nvSpPr>
          <p:cNvPr id="138242" name="Title 1"/>
          <p:cNvSpPr>
            <a:spLocks noGrp="1"/>
          </p:cNvSpPr>
          <p:nvPr>
            <p:ph type="title"/>
          </p:nvPr>
        </p:nvSpPr>
        <p:spPr/>
        <p:txBody>
          <a:bodyPr/>
          <a:lstStyle/>
          <a:p>
            <a:pPr eaLnBrk="1" hangingPunct="1"/>
            <a:r>
              <a:rPr lang="en-AU" altLang="en-US" smtClean="0">
                <a:ea typeface="ＭＳ Ｐゴシック" pitchFamily="34" charset="-128"/>
              </a:rPr>
              <a:t>Step 3 - Spirometry</a:t>
            </a:r>
          </a:p>
        </p:txBody>
      </p:sp>
      <p:sp>
        <p:nvSpPr>
          <p:cNvPr id="13824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 </a:t>
            </a:r>
            <a:r>
              <a:rPr lang="en-AU" altLang="en-US" sz="1200" i="1" dirty="0">
                <a:solidFill>
                  <a:schemeClr val="bg1"/>
                </a:solidFill>
              </a:rPr>
              <a:t>Box 5-3</a:t>
            </a:r>
          </a:p>
        </p:txBody>
      </p:sp>
    </p:spTree>
    <p:extLst>
      <p:ext uri="{BB962C8B-B14F-4D97-AF65-F5344CB8AC3E}">
        <p14:creationId xmlns:p14="http://schemas.microsoft.com/office/powerpoint/2010/main" val="257528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4"/>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 Spirometry</a:t>
            </a:r>
          </a:p>
        </p:txBody>
      </p:sp>
      <p:sp>
        <p:nvSpPr>
          <p:cNvPr id="139266" name="AutoShape 4"/>
          <p:cNvSpPr>
            <a:spLocks noChangeAspect="1" noChangeArrowheads="1" noTextEdit="1"/>
          </p:cNvSpPr>
          <p:nvPr/>
        </p:nvSpPr>
        <p:spPr bwMode="auto">
          <a:xfrm>
            <a:off x="0" y="927100"/>
            <a:ext cx="9144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grpSp>
        <p:nvGrpSpPr>
          <p:cNvPr id="139267" name="Group 26"/>
          <p:cNvGrpSpPr>
            <a:grpSpLocks/>
          </p:cNvGrpSpPr>
          <p:nvPr/>
        </p:nvGrpSpPr>
        <p:grpSpPr bwMode="auto">
          <a:xfrm>
            <a:off x="161925" y="1157288"/>
            <a:ext cx="8827792" cy="5432427"/>
            <a:chOff x="-3175" y="1157511"/>
            <a:chExt cx="9183878" cy="5431753"/>
          </a:xfrm>
        </p:grpSpPr>
        <p:sp>
          <p:nvSpPr>
            <p:cNvPr id="139271" name="Rectangle 6"/>
            <p:cNvSpPr>
              <a:spLocks noChangeArrowheads="1"/>
            </p:cNvSpPr>
            <p:nvPr/>
          </p:nvSpPr>
          <p:spPr bwMode="auto">
            <a:xfrm>
              <a:off x="0" y="1160686"/>
              <a:ext cx="2286000" cy="48260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2" name="Rectangle 7"/>
            <p:cNvSpPr>
              <a:spLocks noChangeArrowheads="1"/>
            </p:cNvSpPr>
            <p:nvPr/>
          </p:nvSpPr>
          <p:spPr bwMode="auto">
            <a:xfrm>
              <a:off x="2286000" y="1160686"/>
              <a:ext cx="2286000" cy="48260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3" name="Rectangle 8"/>
            <p:cNvSpPr>
              <a:spLocks noChangeArrowheads="1"/>
            </p:cNvSpPr>
            <p:nvPr/>
          </p:nvSpPr>
          <p:spPr bwMode="auto">
            <a:xfrm>
              <a:off x="4571999" y="1160686"/>
              <a:ext cx="2286000" cy="48260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4" name="Rectangle 9"/>
            <p:cNvSpPr>
              <a:spLocks noChangeArrowheads="1"/>
            </p:cNvSpPr>
            <p:nvPr/>
          </p:nvSpPr>
          <p:spPr bwMode="auto">
            <a:xfrm>
              <a:off x="6858000" y="1160686"/>
              <a:ext cx="2286000" cy="482600"/>
            </a:xfrm>
            <a:prstGeom prst="rect">
              <a:avLst/>
            </a:prstGeom>
            <a:solidFill>
              <a:srgbClr val="F9B4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275" name="Line 38"/>
            <p:cNvSpPr>
              <a:spLocks noChangeShapeType="1"/>
            </p:cNvSpPr>
            <p:nvPr/>
          </p:nvSpPr>
          <p:spPr bwMode="auto">
            <a:xfrm>
              <a:off x="0" y="1157511"/>
              <a:ext cx="0" cy="484188"/>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6" name="Line 40"/>
            <p:cNvSpPr>
              <a:spLocks noChangeShapeType="1"/>
            </p:cNvSpPr>
            <p:nvPr/>
          </p:nvSpPr>
          <p:spPr bwMode="auto">
            <a:xfrm>
              <a:off x="9144000" y="1157511"/>
              <a:ext cx="0" cy="484188"/>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7" name="Line 42"/>
            <p:cNvSpPr>
              <a:spLocks noChangeShapeType="1"/>
            </p:cNvSpPr>
            <p:nvPr/>
          </p:nvSpPr>
          <p:spPr bwMode="auto">
            <a:xfrm>
              <a:off x="-1588" y="1160686"/>
              <a:ext cx="9147175" cy="0"/>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78" name="Rectangle 44"/>
            <p:cNvSpPr>
              <a:spLocks noChangeArrowheads="1"/>
            </p:cNvSpPr>
            <p:nvPr/>
          </p:nvSpPr>
          <p:spPr bwMode="auto">
            <a:xfrm>
              <a:off x="169863" y="1243237"/>
              <a:ext cx="2218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Spirometric variable</a:t>
              </a:r>
              <a:endParaRPr lang="en-US" altLang="en-US" sz="2000">
                <a:solidFill>
                  <a:srgbClr val="134679"/>
                </a:solidFill>
                <a:cs typeface="Arial" pitchFamily="34" charset="0"/>
              </a:endParaRPr>
            </a:p>
          </p:txBody>
        </p:sp>
        <p:sp>
          <p:nvSpPr>
            <p:cNvPr id="139279" name="Rectangle 45"/>
            <p:cNvSpPr>
              <a:spLocks noChangeArrowheads="1"/>
            </p:cNvSpPr>
            <p:nvPr/>
          </p:nvSpPr>
          <p:spPr bwMode="auto">
            <a:xfrm>
              <a:off x="3060700" y="1243237"/>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Asthma</a:t>
              </a:r>
              <a:endParaRPr lang="en-US" altLang="en-US" sz="2000">
                <a:solidFill>
                  <a:srgbClr val="134679"/>
                </a:solidFill>
                <a:cs typeface="Arial" pitchFamily="34" charset="0"/>
              </a:endParaRPr>
            </a:p>
          </p:txBody>
        </p:sp>
        <p:sp>
          <p:nvSpPr>
            <p:cNvPr id="139280" name="Rectangle 46"/>
            <p:cNvSpPr>
              <a:spLocks noChangeArrowheads="1"/>
            </p:cNvSpPr>
            <p:nvPr/>
          </p:nvSpPr>
          <p:spPr bwMode="auto">
            <a:xfrm>
              <a:off x="5422899" y="1243237"/>
              <a:ext cx="666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COPD</a:t>
              </a:r>
              <a:endParaRPr lang="en-US" altLang="en-US" sz="2000">
                <a:solidFill>
                  <a:srgbClr val="134679"/>
                </a:solidFill>
                <a:cs typeface="Arial" pitchFamily="34" charset="0"/>
              </a:endParaRPr>
            </a:p>
          </p:txBody>
        </p:sp>
        <p:sp>
          <p:nvSpPr>
            <p:cNvPr id="139281" name="Rectangle 47"/>
            <p:cNvSpPr>
              <a:spLocks noChangeArrowheads="1"/>
            </p:cNvSpPr>
            <p:nvPr/>
          </p:nvSpPr>
          <p:spPr bwMode="auto">
            <a:xfrm>
              <a:off x="7464873" y="1243237"/>
              <a:ext cx="8938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solidFill>
                    <a:srgbClr val="134679"/>
                  </a:solidFill>
                  <a:cs typeface="Arial" pitchFamily="34" charset="0"/>
                </a:rPr>
                <a:t>O</a:t>
              </a:r>
              <a:r>
                <a:rPr lang="en-US" altLang="en-US" sz="1800" b="1" smtClean="0">
                  <a:solidFill>
                    <a:srgbClr val="134679"/>
                  </a:solidFill>
                  <a:cs typeface="Arial" pitchFamily="34" charset="0"/>
                </a:rPr>
                <a:t>verlap</a:t>
              </a:r>
              <a:endParaRPr lang="en-US" altLang="en-US" sz="2000">
                <a:solidFill>
                  <a:srgbClr val="134679"/>
                </a:solidFill>
                <a:cs typeface="Arial" pitchFamily="34" charset="0"/>
              </a:endParaRPr>
            </a:p>
          </p:txBody>
        </p:sp>
        <p:grpSp>
          <p:nvGrpSpPr>
            <p:cNvPr id="139282" name="Group 4222"/>
            <p:cNvGrpSpPr>
              <a:grpSpLocks/>
            </p:cNvGrpSpPr>
            <p:nvPr/>
          </p:nvGrpSpPr>
          <p:grpSpPr bwMode="auto">
            <a:xfrm>
              <a:off x="-3175" y="1643287"/>
              <a:ext cx="9173872" cy="790575"/>
              <a:chOff x="-3175" y="1411062"/>
              <a:chExt cx="9173872" cy="790575"/>
            </a:xfrm>
          </p:grpSpPr>
          <p:sp>
            <p:nvSpPr>
              <p:cNvPr id="139378" name="Rectangle 10"/>
              <p:cNvSpPr>
                <a:spLocks noChangeArrowheads="1"/>
              </p:cNvSpPr>
              <p:nvPr/>
            </p:nvSpPr>
            <p:spPr bwMode="auto">
              <a:xfrm>
                <a:off x="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79" name="Rectangle 11"/>
              <p:cNvSpPr>
                <a:spLocks noChangeArrowheads="1"/>
              </p:cNvSpPr>
              <p:nvPr/>
            </p:nvSpPr>
            <p:spPr bwMode="auto">
              <a:xfrm>
                <a:off x="2286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0" name="Rectangle 12"/>
              <p:cNvSpPr>
                <a:spLocks noChangeArrowheads="1"/>
              </p:cNvSpPr>
              <p:nvPr/>
            </p:nvSpPr>
            <p:spPr bwMode="auto">
              <a:xfrm>
                <a:off x="4572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1" name="Rectangle 13"/>
              <p:cNvSpPr>
                <a:spLocks noChangeArrowheads="1"/>
              </p:cNvSpPr>
              <p:nvPr/>
            </p:nvSpPr>
            <p:spPr bwMode="auto">
              <a:xfrm>
                <a:off x="6858000" y="1411062"/>
                <a:ext cx="2286000" cy="790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82" name="Line 32"/>
              <p:cNvSpPr>
                <a:spLocks noChangeShapeType="1"/>
              </p:cNvSpPr>
              <p:nvPr/>
            </p:nvSpPr>
            <p:spPr bwMode="auto">
              <a:xfrm>
                <a:off x="-3175" y="1411062"/>
                <a:ext cx="9150350" cy="0"/>
              </a:xfrm>
              <a:prstGeom prst="line">
                <a:avLst/>
              </a:prstGeom>
              <a:noFill/>
              <a:ln w="3175">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83" name="Line 33"/>
              <p:cNvSpPr>
                <a:spLocks noChangeShapeType="1"/>
              </p:cNvSpPr>
              <p:nvPr/>
            </p:nvSpPr>
            <p:spPr bwMode="auto">
              <a:xfrm>
                <a:off x="-3175" y="2201637"/>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84" name="Rectangle 48"/>
              <p:cNvSpPr>
                <a:spLocks noChangeArrowheads="1"/>
              </p:cNvSpPr>
              <p:nvPr/>
            </p:nvSpPr>
            <p:spPr bwMode="auto">
              <a:xfrm>
                <a:off x="73024" y="1461862"/>
                <a:ext cx="1657658"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Normal </a:t>
                </a: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pre- or post-BD</a:t>
                </a:r>
                <a:endParaRPr lang="en-US" altLang="en-US" sz="1800" dirty="0">
                  <a:solidFill>
                    <a:srgbClr val="000000"/>
                  </a:solidFill>
                  <a:cs typeface="Arial" pitchFamily="34" charset="0"/>
                </a:endParaRPr>
              </a:p>
            </p:txBody>
          </p:sp>
          <p:sp>
            <p:nvSpPr>
              <p:cNvPr id="139388" name="Rectangle 52"/>
              <p:cNvSpPr>
                <a:spLocks noChangeArrowheads="1"/>
              </p:cNvSpPr>
              <p:nvPr/>
            </p:nvSpPr>
            <p:spPr bwMode="auto">
              <a:xfrm>
                <a:off x="350838" y="169046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92" name="Rectangle 56"/>
              <p:cNvSpPr>
                <a:spLocks noChangeArrowheads="1"/>
              </p:cNvSpPr>
              <p:nvPr/>
            </p:nvSpPr>
            <p:spPr bwMode="auto">
              <a:xfrm>
                <a:off x="2359025" y="1461862"/>
                <a:ext cx="21240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asthma</a:t>
                </a:r>
                <a:endParaRPr lang="en-US" altLang="en-US" sz="1800" dirty="0">
                  <a:solidFill>
                    <a:srgbClr val="000000"/>
                  </a:solidFill>
                  <a:cs typeface="Arial" pitchFamily="34" charset="0"/>
                </a:endParaRPr>
              </a:p>
            </p:txBody>
          </p:sp>
          <p:sp>
            <p:nvSpPr>
              <p:cNvPr id="139393" name="Rectangle 57"/>
              <p:cNvSpPr>
                <a:spLocks noChangeArrowheads="1"/>
              </p:cNvSpPr>
              <p:nvPr/>
            </p:nvSpPr>
            <p:spPr bwMode="auto">
              <a:xfrm>
                <a:off x="4645025" y="1461862"/>
                <a:ext cx="1749380"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Not compatible </a:t>
                </a:r>
                <a:r>
                  <a:rPr lang="en-US" altLang="en-US" sz="1500" dirty="0" smtClean="0">
                    <a:solidFill>
                      <a:srgbClr val="134679"/>
                    </a:solidFill>
                    <a:cs typeface="Arial" pitchFamily="34" charset="0"/>
                  </a:rPr>
                  <a:t>with</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diagnosis (GOLD) </a:t>
                </a:r>
                <a:endParaRPr lang="en-US" altLang="en-US" sz="1800" dirty="0">
                  <a:solidFill>
                    <a:srgbClr val="000000"/>
                  </a:solidFill>
                  <a:cs typeface="Arial" pitchFamily="34" charset="0"/>
                </a:endParaRPr>
              </a:p>
            </p:txBody>
          </p:sp>
          <p:sp>
            <p:nvSpPr>
              <p:cNvPr id="139395" name="Rectangle 59"/>
              <p:cNvSpPr>
                <a:spLocks noChangeArrowheads="1"/>
              </p:cNvSpPr>
              <p:nvPr/>
            </p:nvSpPr>
            <p:spPr bwMode="auto">
              <a:xfrm>
                <a:off x="6931025" y="1461862"/>
                <a:ext cx="2239672"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Not compatible </a:t>
                </a:r>
                <a:r>
                  <a:rPr lang="en-US" altLang="en-US" sz="1500" dirty="0" smtClean="0">
                    <a:solidFill>
                      <a:srgbClr val="134679"/>
                    </a:solidFill>
                    <a:cs typeface="Arial" pitchFamily="34" charset="0"/>
                  </a:rPr>
                  <a:t>unless</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other evidence of chronic</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 </a:t>
                </a:r>
                <a:endParaRPr lang="en-US" altLang="en-US" sz="1800" dirty="0">
                  <a:solidFill>
                    <a:srgbClr val="000000"/>
                  </a:solidFill>
                  <a:cs typeface="Arial" pitchFamily="34" charset="0"/>
                </a:endParaRPr>
              </a:p>
            </p:txBody>
          </p:sp>
        </p:grpSp>
        <p:grpSp>
          <p:nvGrpSpPr>
            <p:cNvPr id="139283" name="Group 4224"/>
            <p:cNvGrpSpPr>
              <a:grpSpLocks/>
            </p:cNvGrpSpPr>
            <p:nvPr/>
          </p:nvGrpSpPr>
          <p:grpSpPr bwMode="auto">
            <a:xfrm>
              <a:off x="-3175" y="2964088"/>
              <a:ext cx="9150350" cy="889741"/>
              <a:chOff x="-3175" y="2731862"/>
              <a:chExt cx="9150350" cy="889740"/>
            </a:xfrm>
          </p:grpSpPr>
          <p:sp>
            <p:nvSpPr>
              <p:cNvPr id="139357" name="Rectangle 14"/>
              <p:cNvSpPr>
                <a:spLocks noChangeArrowheads="1"/>
              </p:cNvSpPr>
              <p:nvPr/>
            </p:nvSpPr>
            <p:spPr bwMode="auto">
              <a:xfrm>
                <a:off x="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58" name="Rectangle 15"/>
              <p:cNvSpPr>
                <a:spLocks noChangeArrowheads="1"/>
              </p:cNvSpPr>
              <p:nvPr/>
            </p:nvSpPr>
            <p:spPr bwMode="auto">
              <a:xfrm>
                <a:off x="2286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59" name="Rectangle 16"/>
              <p:cNvSpPr>
                <a:spLocks noChangeArrowheads="1"/>
              </p:cNvSpPr>
              <p:nvPr/>
            </p:nvSpPr>
            <p:spPr bwMode="auto">
              <a:xfrm>
                <a:off x="4572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60" name="Rectangle 17"/>
              <p:cNvSpPr>
                <a:spLocks noChangeArrowheads="1"/>
              </p:cNvSpPr>
              <p:nvPr/>
            </p:nvSpPr>
            <p:spPr bwMode="auto">
              <a:xfrm>
                <a:off x="6858000" y="2731862"/>
                <a:ext cx="2286000" cy="820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61" name="Line 35"/>
              <p:cNvSpPr>
                <a:spLocks noChangeShapeType="1"/>
              </p:cNvSpPr>
              <p:nvPr/>
            </p:nvSpPr>
            <p:spPr bwMode="auto">
              <a:xfrm>
                <a:off x="-3175" y="3552599"/>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62" name="Rectangle 75"/>
              <p:cNvSpPr>
                <a:spLocks noChangeArrowheads="1"/>
              </p:cNvSpPr>
              <p:nvPr/>
            </p:nvSpPr>
            <p:spPr bwMode="auto">
              <a:xfrm>
                <a:off x="73024" y="2782662"/>
                <a:ext cx="1964507"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≥80% predicted</a:t>
                </a:r>
                <a:endParaRPr lang="en-US" altLang="en-US" sz="1800" dirty="0">
                  <a:solidFill>
                    <a:srgbClr val="000000"/>
                  </a:solidFill>
                  <a:cs typeface="Arial" pitchFamily="34" charset="0"/>
                </a:endParaRPr>
              </a:p>
            </p:txBody>
          </p:sp>
          <p:sp>
            <p:nvSpPr>
              <p:cNvPr id="139363" name="Rectangle 76"/>
              <p:cNvSpPr>
                <a:spLocks noChangeArrowheads="1"/>
              </p:cNvSpPr>
              <p:nvPr/>
            </p:nvSpPr>
            <p:spPr bwMode="auto">
              <a:xfrm>
                <a:off x="441325" y="2887437"/>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65" name="Rectangle 78"/>
              <p:cNvSpPr>
                <a:spLocks noChangeArrowheads="1"/>
              </p:cNvSpPr>
              <p:nvPr/>
            </p:nvSpPr>
            <p:spPr bwMode="auto">
              <a:xfrm>
                <a:off x="2359025" y="2782662"/>
                <a:ext cx="2161292"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t>
                </a:r>
                <a:r>
                  <a:rPr lang="en-US" altLang="en-US" sz="1500" dirty="0" smtClean="0">
                    <a:solidFill>
                      <a:srgbClr val="134679"/>
                    </a:solidFill>
                    <a:cs typeface="Arial" pitchFamily="34" charset="0"/>
                  </a:rPr>
                  <a:t>asthma</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(good control, or interval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between symptoms) </a:t>
                </a:r>
                <a:endParaRPr lang="en-US" altLang="en-US" sz="1800" dirty="0">
                  <a:solidFill>
                    <a:srgbClr val="000000"/>
                  </a:solidFill>
                  <a:cs typeface="Arial" pitchFamily="34" charset="0"/>
                </a:endParaRPr>
              </a:p>
            </p:txBody>
          </p:sp>
          <p:sp>
            <p:nvSpPr>
              <p:cNvPr id="139368" name="Rectangle 81"/>
              <p:cNvSpPr>
                <a:spLocks noChangeArrowheads="1"/>
              </p:cNvSpPr>
              <p:nvPr/>
            </p:nvSpPr>
            <p:spPr bwMode="auto">
              <a:xfrm>
                <a:off x="4645025" y="2782662"/>
                <a:ext cx="2206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C</a:t>
                </a:r>
                <a:endParaRPr lang="en-US" altLang="en-US" sz="1800">
                  <a:solidFill>
                    <a:srgbClr val="000000"/>
                  </a:solidFill>
                  <a:cs typeface="Arial" pitchFamily="34" charset="0"/>
                </a:endParaRPr>
              </a:p>
            </p:txBody>
          </p:sp>
          <p:sp>
            <p:nvSpPr>
              <p:cNvPr id="139369" name="Rectangle 82"/>
              <p:cNvSpPr>
                <a:spLocks noChangeArrowheads="1"/>
              </p:cNvSpPr>
              <p:nvPr/>
            </p:nvSpPr>
            <p:spPr bwMode="auto">
              <a:xfrm>
                <a:off x="4781550" y="2782662"/>
                <a:ext cx="2000729"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err="1">
                    <a:solidFill>
                      <a:srgbClr val="134679"/>
                    </a:solidFill>
                    <a:cs typeface="Arial" pitchFamily="34" charset="0"/>
                  </a:rPr>
                  <a:t>ompatible</a:t>
                </a:r>
                <a:r>
                  <a:rPr lang="en-US" altLang="en-US" sz="1500" dirty="0">
                    <a:solidFill>
                      <a:srgbClr val="134679"/>
                    </a:solidFill>
                    <a:cs typeface="Arial" pitchFamily="34" charset="0"/>
                  </a:rPr>
                  <a:t> with </a:t>
                </a:r>
                <a:r>
                  <a:rPr lang="en-US" altLang="en-US" sz="1500" dirty="0" smtClean="0">
                    <a:solidFill>
                      <a:srgbClr val="134679"/>
                    </a:solidFill>
                    <a:cs typeface="Arial" pitchFamily="34" charset="0"/>
                  </a:rPr>
                  <a:t>GOLD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category A or B if post-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BD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 &lt;0.7 </a:t>
                </a:r>
                <a:endParaRPr lang="en-US" altLang="en-US" sz="1800" dirty="0">
                  <a:solidFill>
                    <a:srgbClr val="000000"/>
                  </a:solidFill>
                  <a:cs typeface="Arial" pitchFamily="34" charset="0"/>
                </a:endParaRPr>
              </a:p>
            </p:txBody>
          </p:sp>
          <p:sp>
            <p:nvSpPr>
              <p:cNvPr id="139371" name="Rectangle 84"/>
              <p:cNvSpPr>
                <a:spLocks noChangeArrowheads="1"/>
              </p:cNvSpPr>
              <p:nvPr/>
            </p:nvSpPr>
            <p:spPr bwMode="auto">
              <a:xfrm>
                <a:off x="6499225" y="3011262"/>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74" name="Rectangle 87"/>
              <p:cNvSpPr>
                <a:spLocks noChangeArrowheads="1"/>
              </p:cNvSpPr>
              <p:nvPr/>
            </p:nvSpPr>
            <p:spPr bwMode="auto">
              <a:xfrm>
                <a:off x="5330825" y="3344637"/>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76" name="Rectangle 89"/>
              <p:cNvSpPr>
                <a:spLocks noChangeArrowheads="1"/>
              </p:cNvSpPr>
              <p:nvPr/>
            </p:nvSpPr>
            <p:spPr bwMode="auto">
              <a:xfrm>
                <a:off x="6931025" y="2782662"/>
                <a:ext cx="1851106"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t>
                </a:r>
                <a:r>
                  <a:rPr lang="en-US" altLang="en-US" sz="1500" dirty="0" smtClean="0">
                    <a:solidFill>
                      <a:srgbClr val="134679"/>
                    </a:solidFill>
                    <a:cs typeface="Arial" pitchFamily="34" charset="0"/>
                  </a:rPr>
                  <a:t>mild</a:t>
                </a:r>
                <a:r>
                  <a:rPr lang="en-US" altLang="en-US" sz="1500" smtClean="0">
                    <a:solidFill>
                      <a:srgbClr val="134679"/>
                    </a:solidFill>
                    <a:cs typeface="Arial" pitchFamily="34" charset="0"/>
                  </a:rPr>
                  <a:t/>
                </a:r>
                <a:br>
                  <a:rPr lang="en-US" altLang="en-US" sz="1500" smtClean="0">
                    <a:solidFill>
                      <a:srgbClr val="134679"/>
                    </a:solidFill>
                    <a:cs typeface="Arial" pitchFamily="34" charset="0"/>
                  </a:rPr>
                </a:br>
                <a:r>
                  <a:rPr lang="en-US" altLang="en-US" sz="1500" smtClean="0">
                    <a:solidFill>
                      <a:srgbClr val="134679"/>
                    </a:solidFill>
                    <a:cs typeface="Arial" pitchFamily="34" charset="0"/>
                  </a:rPr>
                  <a:t>ACO </a:t>
                </a:r>
                <a:endParaRPr lang="en-US" altLang="en-US" sz="1800" dirty="0">
                  <a:solidFill>
                    <a:srgbClr val="000000"/>
                  </a:solidFill>
                  <a:cs typeface="Arial" pitchFamily="34" charset="0"/>
                </a:endParaRPr>
              </a:p>
            </p:txBody>
          </p:sp>
        </p:grpSp>
        <p:grpSp>
          <p:nvGrpSpPr>
            <p:cNvPr id="139284" name="Group 1"/>
            <p:cNvGrpSpPr>
              <a:grpSpLocks/>
            </p:cNvGrpSpPr>
            <p:nvPr/>
          </p:nvGrpSpPr>
          <p:grpSpPr bwMode="auto">
            <a:xfrm>
              <a:off x="-3175" y="5853339"/>
              <a:ext cx="9150350" cy="735925"/>
              <a:chOff x="-3175" y="5896878"/>
              <a:chExt cx="9150350" cy="735924"/>
            </a:xfrm>
          </p:grpSpPr>
          <p:sp>
            <p:nvSpPr>
              <p:cNvPr id="139344" name="Line 43"/>
              <p:cNvSpPr>
                <a:spLocks noChangeShapeType="1"/>
              </p:cNvSpPr>
              <p:nvPr/>
            </p:nvSpPr>
            <p:spPr bwMode="auto">
              <a:xfrm>
                <a:off x="-3175" y="663280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45" name="Rectangle 127"/>
              <p:cNvSpPr>
                <a:spLocks noChangeArrowheads="1"/>
              </p:cNvSpPr>
              <p:nvPr/>
            </p:nvSpPr>
            <p:spPr bwMode="auto">
              <a:xfrm>
                <a:off x="73024" y="5896878"/>
                <a:ext cx="2077909" cy="69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increase in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&gt;12% and 400mL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from baseline</a:t>
                </a:r>
                <a:endParaRPr lang="en-US" altLang="en-US" sz="1800" dirty="0">
                  <a:solidFill>
                    <a:srgbClr val="000000"/>
                  </a:solidFill>
                  <a:cs typeface="Arial" pitchFamily="34" charset="0"/>
                </a:endParaRPr>
              </a:p>
            </p:txBody>
          </p:sp>
          <p:sp>
            <p:nvSpPr>
              <p:cNvPr id="139346" name="Rectangle 128"/>
              <p:cNvSpPr>
                <a:spLocks noChangeArrowheads="1"/>
              </p:cNvSpPr>
              <p:nvPr/>
            </p:nvSpPr>
            <p:spPr bwMode="auto">
              <a:xfrm>
                <a:off x="455613" y="5896878"/>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49" name="Rectangle 131"/>
              <p:cNvSpPr>
                <a:spLocks noChangeArrowheads="1"/>
              </p:cNvSpPr>
              <p:nvPr/>
            </p:nvSpPr>
            <p:spPr bwMode="auto">
              <a:xfrm>
                <a:off x="441325" y="6230253"/>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52" name="Rectangle 135"/>
              <p:cNvSpPr>
                <a:spLocks noChangeArrowheads="1"/>
              </p:cNvSpPr>
              <p:nvPr/>
            </p:nvSpPr>
            <p:spPr bwMode="auto">
              <a:xfrm>
                <a:off x="2359025" y="5896878"/>
                <a:ext cx="1543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High probability of</a:t>
                </a:r>
                <a:br>
                  <a:rPr lang="en-US" altLang="en-US" sz="1500" dirty="0">
                    <a:solidFill>
                      <a:srgbClr val="134679"/>
                    </a:solidFill>
                    <a:cs typeface="Arial" pitchFamily="34" charset="0"/>
                  </a:rPr>
                </a:br>
                <a:r>
                  <a:rPr lang="en-US" altLang="en-US" sz="1500" dirty="0">
                    <a:solidFill>
                      <a:srgbClr val="134679"/>
                    </a:solidFill>
                    <a:cs typeface="Arial" pitchFamily="34" charset="0"/>
                  </a:rPr>
                  <a:t>asthma </a:t>
                </a:r>
                <a:endParaRPr lang="en-US" altLang="en-US" sz="1800" dirty="0">
                  <a:solidFill>
                    <a:srgbClr val="000000"/>
                  </a:solidFill>
                  <a:cs typeface="Arial" pitchFamily="34" charset="0"/>
                </a:endParaRPr>
              </a:p>
            </p:txBody>
          </p:sp>
          <p:sp>
            <p:nvSpPr>
              <p:cNvPr id="139353" name="Rectangle 137"/>
              <p:cNvSpPr>
                <a:spLocks noChangeArrowheads="1"/>
              </p:cNvSpPr>
              <p:nvPr/>
            </p:nvSpPr>
            <p:spPr bwMode="auto">
              <a:xfrm>
                <a:off x="4645025" y="5896878"/>
                <a:ext cx="1637646"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Unusual in </a:t>
                </a:r>
                <a:r>
                  <a:rPr lang="en-US" altLang="en-US" sz="1500" dirty="0" smtClean="0">
                    <a:solidFill>
                      <a:srgbClr val="134679"/>
                    </a:solidFill>
                    <a:cs typeface="Arial" pitchFamily="34" charset="0"/>
                  </a:rPr>
                  <a:t>COPD.</a:t>
                </a:r>
                <a:br>
                  <a:rPr lang="en-US" altLang="en-US" sz="1500" dirty="0" smtClean="0">
                    <a:solidFill>
                      <a:srgbClr val="134679"/>
                    </a:solidFill>
                    <a:cs typeface="Arial" pitchFamily="34" charset="0"/>
                  </a:rPr>
                </a:br>
                <a:r>
                  <a:rPr lang="en-US" altLang="en-US" sz="1500" smtClean="0">
                    <a:solidFill>
                      <a:srgbClr val="134679"/>
                    </a:solidFill>
                    <a:cs typeface="Arial" pitchFamily="34" charset="0"/>
                  </a:rPr>
                  <a:t>Consider ACO </a:t>
                </a:r>
                <a:endParaRPr lang="en-US" altLang="en-US" sz="1800" dirty="0">
                  <a:solidFill>
                    <a:srgbClr val="000000"/>
                  </a:solidFill>
                  <a:cs typeface="Arial" pitchFamily="34" charset="0"/>
                </a:endParaRPr>
              </a:p>
            </p:txBody>
          </p:sp>
          <p:sp>
            <p:nvSpPr>
              <p:cNvPr id="139355" name="Rectangle 139"/>
              <p:cNvSpPr>
                <a:spLocks noChangeArrowheads="1"/>
              </p:cNvSpPr>
              <p:nvPr/>
            </p:nvSpPr>
            <p:spPr bwMode="auto">
              <a:xfrm>
                <a:off x="6931025" y="5896878"/>
                <a:ext cx="1603225"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a:t>
                </a:r>
                <a:r>
                  <a:rPr lang="en-US" altLang="en-US" sz="1500" dirty="0" smtClean="0">
                    <a:solidFill>
                      <a:srgbClr val="134679"/>
                    </a:solidFill>
                    <a:cs typeface="Arial" pitchFamily="34" charset="0"/>
                  </a:rPr>
                  <a:t>with</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diagnosis </a:t>
                </a:r>
                <a:r>
                  <a:rPr lang="en-US" altLang="en-US" sz="1500" smtClean="0">
                    <a:solidFill>
                      <a:srgbClr val="134679"/>
                    </a:solidFill>
                    <a:cs typeface="Arial" pitchFamily="34" charset="0"/>
                  </a:rPr>
                  <a:t>of ACO </a:t>
                </a:r>
                <a:endParaRPr lang="en-US" altLang="en-US" sz="1800" dirty="0">
                  <a:solidFill>
                    <a:srgbClr val="000000"/>
                  </a:solidFill>
                  <a:cs typeface="Arial" pitchFamily="34" charset="0"/>
                </a:endParaRPr>
              </a:p>
            </p:txBody>
          </p:sp>
        </p:grpSp>
        <p:grpSp>
          <p:nvGrpSpPr>
            <p:cNvPr id="139285" name="Group 4223"/>
            <p:cNvGrpSpPr>
              <a:grpSpLocks/>
            </p:cNvGrpSpPr>
            <p:nvPr/>
          </p:nvGrpSpPr>
          <p:grpSpPr bwMode="auto">
            <a:xfrm>
              <a:off x="-3175" y="2486248"/>
              <a:ext cx="9150350" cy="477838"/>
              <a:chOff x="-3175" y="2254024"/>
              <a:chExt cx="9150350" cy="477838"/>
            </a:xfrm>
          </p:grpSpPr>
          <p:sp>
            <p:nvSpPr>
              <p:cNvPr id="139330" name="Line 34"/>
              <p:cNvSpPr>
                <a:spLocks noChangeShapeType="1"/>
              </p:cNvSpPr>
              <p:nvPr/>
            </p:nvSpPr>
            <p:spPr bwMode="auto">
              <a:xfrm>
                <a:off x="-3175" y="273186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31" name="Rectangle 62"/>
              <p:cNvSpPr>
                <a:spLocks noChangeArrowheads="1"/>
              </p:cNvSpPr>
              <p:nvPr/>
            </p:nvSpPr>
            <p:spPr bwMode="auto">
              <a:xfrm>
                <a:off x="73024" y="2254024"/>
                <a:ext cx="2206319"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/FVC &lt;0.7</a:t>
                </a:r>
                <a:endParaRPr lang="en-US" altLang="en-US" sz="1800" dirty="0">
                  <a:solidFill>
                    <a:srgbClr val="000000"/>
                  </a:solidFill>
                  <a:cs typeface="Arial" pitchFamily="34" charset="0"/>
                </a:endParaRPr>
              </a:p>
            </p:txBody>
          </p:sp>
          <p:sp>
            <p:nvSpPr>
              <p:cNvPr id="139332" name="Rectangle 63"/>
              <p:cNvSpPr>
                <a:spLocks noChangeArrowheads="1"/>
              </p:cNvSpPr>
              <p:nvPr/>
            </p:nvSpPr>
            <p:spPr bwMode="auto">
              <a:xfrm>
                <a:off x="455613" y="2254024"/>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37" name="Rectangle 68"/>
              <p:cNvSpPr>
                <a:spLocks noChangeArrowheads="1"/>
              </p:cNvSpPr>
              <p:nvPr/>
            </p:nvSpPr>
            <p:spPr bwMode="auto">
              <a:xfrm>
                <a:off x="2359025" y="2254024"/>
                <a:ext cx="2049559"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Indicates airflow</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limitation; may improve</a:t>
                </a:r>
                <a:endParaRPr lang="en-US" altLang="en-US" sz="1800" dirty="0">
                  <a:solidFill>
                    <a:srgbClr val="000000"/>
                  </a:solidFill>
                  <a:cs typeface="Arial" pitchFamily="34" charset="0"/>
                </a:endParaRPr>
              </a:p>
            </p:txBody>
          </p:sp>
          <p:sp>
            <p:nvSpPr>
              <p:cNvPr id="139340" name="Rectangle 71"/>
              <p:cNvSpPr>
                <a:spLocks noChangeArrowheads="1"/>
              </p:cNvSpPr>
              <p:nvPr/>
            </p:nvSpPr>
            <p:spPr bwMode="auto">
              <a:xfrm>
                <a:off x="4645025" y="2254024"/>
                <a:ext cx="2007867" cy="4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Required for </a:t>
                </a:r>
                <a:r>
                  <a:rPr lang="en-US" altLang="en-US" sz="1500" dirty="0" smtClean="0">
                    <a:solidFill>
                      <a:srgbClr val="134679"/>
                    </a:solidFill>
                    <a:cs typeface="Arial" pitchFamily="34" charset="0"/>
                  </a:rPr>
                  <a:t>diagnosis</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by GOLD criteria </a:t>
                </a:r>
                <a:endParaRPr lang="en-US" altLang="en-US" sz="1800" dirty="0">
                  <a:solidFill>
                    <a:srgbClr val="000000"/>
                  </a:solidFill>
                  <a:cs typeface="Arial" pitchFamily="34" charset="0"/>
                </a:endParaRPr>
              </a:p>
            </p:txBody>
          </p:sp>
          <p:sp>
            <p:nvSpPr>
              <p:cNvPr id="139343" name="Rectangle 74"/>
              <p:cNvSpPr>
                <a:spLocks noChangeArrowheads="1"/>
              </p:cNvSpPr>
              <p:nvPr/>
            </p:nvSpPr>
            <p:spPr bwMode="auto">
              <a:xfrm>
                <a:off x="6931025" y="2254024"/>
                <a:ext cx="2062889" cy="4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Usual </a:t>
                </a:r>
                <a:r>
                  <a:rPr lang="en-US" altLang="en-US" sz="1500">
                    <a:solidFill>
                      <a:srgbClr val="134679"/>
                    </a:solidFill>
                    <a:cs typeface="Arial" pitchFamily="34" charset="0"/>
                  </a:rPr>
                  <a:t>in </a:t>
                </a:r>
                <a:r>
                  <a:rPr lang="en-US" altLang="en-US" sz="1500" smtClean="0">
                    <a:solidFill>
                      <a:srgbClr val="134679"/>
                    </a:solidFill>
                    <a:cs typeface="Arial" pitchFamily="34" charset="0"/>
                  </a:rPr>
                  <a:t>asthma-COPD overlap (ACO)</a:t>
                </a:r>
                <a:endParaRPr lang="en-US" altLang="en-US" sz="1800" dirty="0">
                  <a:solidFill>
                    <a:srgbClr val="000000"/>
                  </a:solidFill>
                  <a:cs typeface="Arial" pitchFamily="34" charset="0"/>
                </a:endParaRPr>
              </a:p>
            </p:txBody>
          </p:sp>
        </p:grpSp>
        <p:grpSp>
          <p:nvGrpSpPr>
            <p:cNvPr id="139286" name="Group 4226"/>
            <p:cNvGrpSpPr>
              <a:grpSpLocks/>
            </p:cNvGrpSpPr>
            <p:nvPr/>
          </p:nvGrpSpPr>
          <p:grpSpPr bwMode="auto">
            <a:xfrm>
              <a:off x="-3175" y="4770663"/>
              <a:ext cx="9183878" cy="1031875"/>
              <a:chOff x="-3175" y="4538437"/>
              <a:chExt cx="9183878" cy="1031875"/>
            </a:xfrm>
          </p:grpSpPr>
          <p:sp>
            <p:nvSpPr>
              <p:cNvPr id="139303" name="Rectangle 18"/>
              <p:cNvSpPr>
                <a:spLocks noChangeArrowheads="1"/>
              </p:cNvSpPr>
              <p:nvPr/>
            </p:nvSpPr>
            <p:spPr bwMode="auto">
              <a:xfrm>
                <a:off x="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4" name="Rectangle 19"/>
              <p:cNvSpPr>
                <a:spLocks noChangeArrowheads="1"/>
              </p:cNvSpPr>
              <p:nvPr/>
            </p:nvSpPr>
            <p:spPr bwMode="auto">
              <a:xfrm>
                <a:off x="2286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5" name="Rectangle 20"/>
              <p:cNvSpPr>
                <a:spLocks noChangeArrowheads="1"/>
              </p:cNvSpPr>
              <p:nvPr/>
            </p:nvSpPr>
            <p:spPr bwMode="auto">
              <a:xfrm>
                <a:off x="4572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6" name="Rectangle 21"/>
              <p:cNvSpPr>
                <a:spLocks noChangeArrowheads="1"/>
              </p:cNvSpPr>
              <p:nvPr/>
            </p:nvSpPr>
            <p:spPr bwMode="auto">
              <a:xfrm>
                <a:off x="6858000" y="4538437"/>
                <a:ext cx="2286000" cy="1031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AU" altLang="en-US" sz="1800">
                  <a:solidFill>
                    <a:srgbClr val="000000"/>
                  </a:solidFill>
                </a:endParaRPr>
              </a:p>
            </p:txBody>
          </p:sp>
          <p:sp>
            <p:nvSpPr>
              <p:cNvPr id="139307" name="Line 37"/>
              <p:cNvSpPr>
                <a:spLocks noChangeShapeType="1"/>
              </p:cNvSpPr>
              <p:nvPr/>
            </p:nvSpPr>
            <p:spPr bwMode="auto">
              <a:xfrm>
                <a:off x="-3175" y="5570312"/>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308" name="Rectangle 105"/>
              <p:cNvSpPr>
                <a:spLocks noChangeArrowheads="1"/>
              </p:cNvSpPr>
              <p:nvPr/>
            </p:nvSpPr>
            <p:spPr bwMode="auto">
              <a:xfrm>
                <a:off x="73024" y="4589237"/>
                <a:ext cx="2196313"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Post-BD increase in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&gt;12% and 200mL</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from baseline (reversible</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a:t>
                </a:r>
                <a:endParaRPr lang="en-US" altLang="en-US" sz="1800" dirty="0">
                  <a:solidFill>
                    <a:srgbClr val="000000"/>
                  </a:solidFill>
                  <a:cs typeface="Arial" pitchFamily="34" charset="0"/>
                </a:endParaRPr>
              </a:p>
            </p:txBody>
          </p:sp>
          <p:sp>
            <p:nvSpPr>
              <p:cNvPr id="139309" name="Rectangle 106"/>
              <p:cNvSpPr>
                <a:spLocks noChangeArrowheads="1"/>
              </p:cNvSpPr>
              <p:nvPr/>
            </p:nvSpPr>
            <p:spPr bwMode="auto">
              <a:xfrm>
                <a:off x="455613" y="4589237"/>
                <a:ext cx="1476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139312" name="Rectangle 109"/>
              <p:cNvSpPr>
                <a:spLocks noChangeArrowheads="1"/>
              </p:cNvSpPr>
              <p:nvPr/>
            </p:nvSpPr>
            <p:spPr bwMode="auto">
              <a:xfrm>
                <a:off x="441325"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16" name="Rectangle 113"/>
              <p:cNvSpPr>
                <a:spLocks noChangeArrowheads="1"/>
              </p:cNvSpPr>
              <p:nvPr/>
            </p:nvSpPr>
            <p:spPr bwMode="auto">
              <a:xfrm>
                <a:off x="2359025" y="4589237"/>
                <a:ext cx="1926152"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Usual at some time </a:t>
                </a:r>
                <a:r>
                  <a:rPr lang="en-US" altLang="en-US" sz="1500" dirty="0" smtClean="0">
                    <a:solidFill>
                      <a:srgbClr val="134679"/>
                    </a:solidFill>
                    <a:cs typeface="Arial" pitchFamily="34" charset="0"/>
                  </a:rPr>
                  <a:t>in</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course of asthma; not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always present </a:t>
                </a:r>
                <a:endParaRPr lang="en-US" altLang="en-US" sz="1800" dirty="0">
                  <a:solidFill>
                    <a:srgbClr val="000000"/>
                  </a:solidFill>
                  <a:cs typeface="Arial" pitchFamily="34" charset="0"/>
                </a:endParaRPr>
              </a:p>
            </p:txBody>
          </p:sp>
          <p:sp>
            <p:nvSpPr>
              <p:cNvPr id="139320" name="Rectangle 117"/>
              <p:cNvSpPr>
                <a:spLocks noChangeArrowheads="1"/>
              </p:cNvSpPr>
              <p:nvPr/>
            </p:nvSpPr>
            <p:spPr bwMode="auto">
              <a:xfrm>
                <a:off x="4645025" y="4589237"/>
                <a:ext cx="2066235"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Common in COPD </a:t>
                </a:r>
                <a:r>
                  <a:rPr lang="en-US" altLang="en-US" sz="1500" dirty="0" smtClean="0">
                    <a:solidFill>
                      <a:srgbClr val="134679"/>
                    </a:solidFill>
                    <a:cs typeface="Arial" pitchFamily="34" charset="0"/>
                  </a:rPr>
                  <a:t>and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more likely when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is low</a:t>
                </a:r>
                <a:endParaRPr lang="en-US" altLang="en-US" sz="1800" dirty="0">
                  <a:solidFill>
                    <a:srgbClr val="000000"/>
                  </a:solidFill>
                  <a:cs typeface="Arial" pitchFamily="34" charset="0"/>
                </a:endParaRPr>
              </a:p>
            </p:txBody>
          </p:sp>
          <p:sp>
            <p:nvSpPr>
              <p:cNvPr id="139322" name="Rectangle 119"/>
              <p:cNvSpPr>
                <a:spLocks noChangeArrowheads="1"/>
              </p:cNvSpPr>
              <p:nvPr/>
            </p:nvSpPr>
            <p:spPr bwMode="auto">
              <a:xfrm>
                <a:off x="6489700"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325" name="Rectangle 122"/>
              <p:cNvSpPr>
                <a:spLocks noChangeArrowheads="1"/>
              </p:cNvSpPr>
              <p:nvPr/>
            </p:nvSpPr>
            <p:spPr bwMode="auto">
              <a:xfrm>
                <a:off x="6931025" y="4589237"/>
                <a:ext cx="2249678"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Common </a:t>
                </a:r>
                <a:r>
                  <a:rPr lang="en-US" altLang="en-US" sz="1500" smtClean="0">
                    <a:solidFill>
                      <a:srgbClr val="134679"/>
                    </a:solidFill>
                    <a:cs typeface="Arial" pitchFamily="34" charset="0"/>
                  </a:rPr>
                  <a:t>in ACO, </a:t>
                </a:r>
                <a:r>
                  <a:rPr lang="en-US" altLang="en-US" sz="1500" dirty="0" smtClean="0">
                    <a:solidFill>
                      <a:srgbClr val="134679"/>
                    </a:solidFill>
                    <a:cs typeface="Arial" pitchFamily="34" charset="0"/>
                  </a:rPr>
                  <a:t>and</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more likely when 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 is</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low </a:t>
                </a:r>
                <a:endParaRPr lang="en-US" altLang="en-US" sz="1800" dirty="0">
                  <a:solidFill>
                    <a:srgbClr val="000000"/>
                  </a:solidFill>
                  <a:cs typeface="Arial" pitchFamily="34" charset="0"/>
                </a:endParaRPr>
              </a:p>
            </p:txBody>
          </p:sp>
          <p:sp>
            <p:nvSpPr>
              <p:cNvPr id="139327" name="Rectangle 124"/>
              <p:cNvSpPr>
                <a:spLocks noChangeArrowheads="1"/>
              </p:cNvSpPr>
              <p:nvPr/>
            </p:nvSpPr>
            <p:spPr bwMode="auto">
              <a:xfrm>
                <a:off x="8775700" y="4922612"/>
                <a:ext cx="68"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grpSp>
        <p:grpSp>
          <p:nvGrpSpPr>
            <p:cNvPr id="139287" name="Group 4225"/>
            <p:cNvGrpSpPr>
              <a:grpSpLocks/>
            </p:cNvGrpSpPr>
            <p:nvPr/>
          </p:nvGrpSpPr>
          <p:grpSpPr bwMode="auto">
            <a:xfrm>
              <a:off x="-3175" y="3835623"/>
              <a:ext cx="9150350" cy="935038"/>
              <a:chOff x="-3175" y="3603399"/>
              <a:chExt cx="9150350" cy="935038"/>
            </a:xfrm>
          </p:grpSpPr>
          <p:sp>
            <p:nvSpPr>
              <p:cNvPr id="139288" name="Line 36"/>
              <p:cNvSpPr>
                <a:spLocks noChangeShapeType="1"/>
              </p:cNvSpPr>
              <p:nvPr/>
            </p:nvSpPr>
            <p:spPr bwMode="auto">
              <a:xfrm>
                <a:off x="-3175" y="4538437"/>
                <a:ext cx="9150350" cy="0"/>
              </a:xfrm>
              <a:prstGeom prst="line">
                <a:avLst/>
              </a:prstGeom>
              <a:noFill/>
              <a:ln w="6350">
                <a:solidFill>
                  <a:srgbClr val="F79646"/>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9289" name="Rectangle 91"/>
              <p:cNvSpPr>
                <a:spLocks noChangeArrowheads="1"/>
              </p:cNvSpPr>
              <p:nvPr/>
            </p:nvSpPr>
            <p:spPr bwMode="auto">
              <a:xfrm>
                <a:off x="73024" y="3603399"/>
                <a:ext cx="1899469" cy="2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smtClean="0">
                    <a:solidFill>
                      <a:srgbClr val="134679"/>
                    </a:solidFill>
                    <a:cs typeface="Arial" pitchFamily="34" charset="0"/>
                  </a:rPr>
                  <a:t>FEV</a:t>
                </a:r>
                <a:r>
                  <a:rPr lang="en-US" altLang="en-US" sz="1500" baseline="-25000" dirty="0" smtClean="0">
                    <a:solidFill>
                      <a:srgbClr val="134679"/>
                    </a:solidFill>
                    <a:cs typeface="Arial" pitchFamily="34" charset="0"/>
                  </a:rPr>
                  <a:t>1</a:t>
                </a:r>
                <a:r>
                  <a:rPr lang="en-US" altLang="en-US" sz="1500" dirty="0" smtClean="0">
                    <a:solidFill>
                      <a:srgbClr val="134679"/>
                    </a:solidFill>
                    <a:cs typeface="Arial" pitchFamily="34" charset="0"/>
                  </a:rPr>
                  <a:t>&lt;80% predicted</a:t>
                </a:r>
                <a:endParaRPr lang="en-US" altLang="en-US" sz="1800" dirty="0">
                  <a:solidFill>
                    <a:srgbClr val="000000"/>
                  </a:solidFill>
                  <a:cs typeface="Arial" pitchFamily="34" charset="0"/>
                </a:endParaRPr>
              </a:p>
            </p:txBody>
          </p:sp>
          <p:sp>
            <p:nvSpPr>
              <p:cNvPr id="139290" name="Rectangle 92"/>
              <p:cNvSpPr>
                <a:spLocks noChangeArrowheads="1"/>
              </p:cNvSpPr>
              <p:nvPr/>
            </p:nvSpPr>
            <p:spPr bwMode="auto">
              <a:xfrm>
                <a:off x="441325" y="3708174"/>
                <a:ext cx="68"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dirty="0">
                  <a:solidFill>
                    <a:srgbClr val="000000"/>
                  </a:solidFill>
                  <a:cs typeface="Arial" pitchFamily="34" charset="0"/>
                </a:endParaRPr>
              </a:p>
            </p:txBody>
          </p:sp>
          <p:sp>
            <p:nvSpPr>
              <p:cNvPr id="139292" name="Rectangle 94"/>
              <p:cNvSpPr>
                <a:spLocks noChangeArrowheads="1"/>
              </p:cNvSpPr>
              <p:nvPr/>
            </p:nvSpPr>
            <p:spPr bwMode="auto">
              <a:xfrm>
                <a:off x="2359025" y="3603399"/>
                <a:ext cx="2194645" cy="6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Compatible with asthma</a:t>
                </a:r>
                <a:r>
                  <a:rPr lang="en-US" altLang="en-US" sz="1500" dirty="0" smtClean="0">
                    <a:solidFill>
                      <a:srgbClr val="134679"/>
                    </a:solidFill>
                    <a:cs typeface="Arial" pitchFamily="34" charset="0"/>
                  </a:rPr>
                  <a:t>.</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 risk factor for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exacerbations </a:t>
                </a:r>
                <a:endParaRPr lang="en-US" altLang="en-US" sz="1800" dirty="0">
                  <a:solidFill>
                    <a:srgbClr val="000000"/>
                  </a:solidFill>
                  <a:cs typeface="Arial" pitchFamily="34" charset="0"/>
                </a:endParaRPr>
              </a:p>
            </p:txBody>
          </p:sp>
          <p:sp>
            <p:nvSpPr>
              <p:cNvPr id="139295" name="Rectangle 97"/>
              <p:cNvSpPr>
                <a:spLocks noChangeArrowheads="1"/>
              </p:cNvSpPr>
              <p:nvPr/>
            </p:nvSpPr>
            <p:spPr bwMode="auto">
              <a:xfrm>
                <a:off x="4645025" y="3603399"/>
                <a:ext cx="2184639"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Indicates severity </a:t>
                </a:r>
                <a:r>
                  <a:rPr lang="en-US" altLang="en-US" sz="1500" dirty="0" smtClean="0">
                    <a:solidFill>
                      <a:srgbClr val="134679"/>
                    </a:solidFill>
                    <a:cs typeface="Arial" pitchFamily="34" charset="0"/>
                  </a:rPr>
                  <a:t>of</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 and risk</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of exacerbations and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mortality </a:t>
                </a:r>
                <a:endParaRPr lang="en-US" altLang="en-US" sz="1800" dirty="0">
                  <a:solidFill>
                    <a:srgbClr val="000000"/>
                  </a:solidFill>
                  <a:cs typeface="Arial" pitchFamily="34" charset="0"/>
                </a:endParaRPr>
              </a:p>
            </p:txBody>
          </p:sp>
          <p:sp>
            <p:nvSpPr>
              <p:cNvPr id="139299" name="Rectangle 101"/>
              <p:cNvSpPr>
                <a:spLocks noChangeArrowheads="1"/>
              </p:cNvSpPr>
              <p:nvPr/>
            </p:nvSpPr>
            <p:spPr bwMode="auto">
              <a:xfrm>
                <a:off x="6931025" y="3603399"/>
                <a:ext cx="2184639"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500" dirty="0">
                    <a:solidFill>
                      <a:srgbClr val="134679"/>
                    </a:solidFill>
                    <a:cs typeface="Arial" pitchFamily="34" charset="0"/>
                  </a:rPr>
                  <a:t>Indicates severity </a:t>
                </a:r>
                <a:r>
                  <a:rPr lang="en-US" altLang="en-US" sz="1500" dirty="0" smtClean="0">
                    <a:solidFill>
                      <a:srgbClr val="134679"/>
                    </a:solidFill>
                    <a:cs typeface="Arial" pitchFamily="34" charset="0"/>
                  </a:rPr>
                  <a:t>of</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airflow limitation and risk</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of exacerbations and </a:t>
                </a:r>
                <a:br>
                  <a:rPr lang="en-US" altLang="en-US" sz="1500" dirty="0" smtClean="0">
                    <a:solidFill>
                      <a:srgbClr val="134679"/>
                    </a:solidFill>
                    <a:cs typeface="Arial" pitchFamily="34" charset="0"/>
                  </a:rPr>
                </a:br>
                <a:r>
                  <a:rPr lang="en-US" altLang="en-US" sz="1500" dirty="0" smtClean="0">
                    <a:solidFill>
                      <a:srgbClr val="134679"/>
                    </a:solidFill>
                    <a:cs typeface="Arial" pitchFamily="34" charset="0"/>
                  </a:rPr>
                  <a:t>mortality </a:t>
                </a:r>
                <a:endParaRPr lang="en-US" altLang="en-US" sz="1800" dirty="0">
                  <a:solidFill>
                    <a:srgbClr val="000000"/>
                  </a:solidFill>
                  <a:cs typeface="Arial" pitchFamily="34" charset="0"/>
                </a:endParaRPr>
              </a:p>
            </p:txBody>
          </p:sp>
        </p:grpSp>
      </p:grpSp>
      <p:sp>
        <p:nvSpPr>
          <p:cNvPr id="139268" name="TextBox 142"/>
          <p:cNvSpPr txBox="1">
            <a:spLocks noChangeArrowheads="1"/>
          </p:cNvSpPr>
          <p:nvPr/>
        </p:nvSpPr>
        <p:spPr bwMode="auto">
          <a:xfrm>
            <a:off x="161925" y="6624638"/>
            <a:ext cx="2305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cs typeface="Arial" pitchFamily="34" charset="0"/>
              </a:rPr>
              <a:t>GINA </a:t>
            </a:r>
            <a:r>
              <a:rPr lang="en-AU" altLang="en-US" sz="1200" i="1" smtClean="0">
                <a:solidFill>
                  <a:schemeClr val="bg1"/>
                </a:solidFill>
                <a:cs typeface="Arial" pitchFamily="34" charset="0"/>
              </a:rPr>
              <a:t>2017, </a:t>
            </a:r>
            <a:r>
              <a:rPr lang="en-AU" altLang="en-US" sz="1200" i="1" dirty="0">
                <a:solidFill>
                  <a:schemeClr val="bg1"/>
                </a:solidFill>
                <a:cs typeface="Arial" pitchFamily="34" charset="0"/>
              </a:rPr>
              <a:t>Box 5-3</a:t>
            </a:r>
          </a:p>
        </p:txBody>
      </p:sp>
      <p:cxnSp>
        <p:nvCxnSpPr>
          <p:cNvPr id="29" name="Straight Connector 28"/>
          <p:cNvCxnSpPr>
            <a:endCxn id="139344" idx="0"/>
          </p:cNvCxnSpPr>
          <p:nvPr/>
        </p:nvCxnSpPr>
        <p:spPr>
          <a:xfrm>
            <a:off x="161925" y="1157288"/>
            <a:ext cx="0" cy="5432425"/>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39277" idx="1"/>
          </p:cNvCxnSpPr>
          <p:nvPr/>
        </p:nvCxnSpPr>
        <p:spPr>
          <a:xfrm>
            <a:off x="8956675" y="1160463"/>
            <a:ext cx="9525" cy="542925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grpSp>
        <p:nvGrpSpPr>
          <p:cNvPr id="81" name="Group 10"/>
          <p:cNvGrpSpPr>
            <a:grpSpLocks/>
          </p:cNvGrpSpPr>
          <p:nvPr/>
        </p:nvGrpSpPr>
        <p:grpSpPr bwMode="auto">
          <a:xfrm>
            <a:off x="5814564" y="217487"/>
            <a:ext cx="993775" cy="841375"/>
            <a:chOff x="0" y="0"/>
            <a:chExt cx="626" cy="530"/>
          </a:xfrm>
        </p:grpSpPr>
        <p:sp>
          <p:nvSpPr>
            <p:cNvPr id="82"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3" name="Rectangle 82"/>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83276823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pic>
        <p:nvPicPr>
          <p:cNvPr id="140290" name="Picture 5" descr="Step 3-5.jpg"/>
          <p:cNvPicPr>
            <a:picLocks noChangeAspect="1"/>
          </p:cNvPicPr>
          <p:nvPr/>
        </p:nvPicPr>
        <p:blipFill rotWithShape="1">
          <a:blip r:embed="rId2">
            <a:extLst>
              <a:ext uri="{28A0092B-C50C-407E-A947-70E740481C1C}">
                <a14:useLocalDpi xmlns:a14="http://schemas.microsoft.com/office/drawing/2010/main" val="0"/>
              </a:ext>
            </a:extLst>
          </a:blip>
          <a:srcRect t="46000" b="31164"/>
          <a:stretch/>
        </p:blipFill>
        <p:spPr bwMode="auto">
          <a:xfrm>
            <a:off x="393700" y="2848398"/>
            <a:ext cx="8242300"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26"/>
          <p:cNvSpPr txBox="1">
            <a:spLocks noChangeArrowheads="1"/>
          </p:cNvSpPr>
          <p:nvPr/>
        </p:nvSpPr>
        <p:spPr bwMode="auto">
          <a:xfrm>
            <a:off x="27051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Asthma drugs</a:t>
            </a:r>
          </a:p>
          <a:p>
            <a:pPr algn="ctr" eaLnBrk="1" hangingPunct="1"/>
            <a:r>
              <a:rPr lang="en-US" altLang="en-US" sz="1100"/>
              <a:t>No LABA</a:t>
            </a:r>
          </a:p>
          <a:p>
            <a:pPr algn="ctr" eaLnBrk="1" hangingPunct="1"/>
            <a:r>
              <a:rPr lang="en-US" altLang="en-US" sz="1100"/>
              <a:t>monotherapy</a:t>
            </a:r>
            <a:endParaRPr lang="en-US" altLang="en-US" sz="1100">
              <a:solidFill>
                <a:srgbClr val="FFFFFF"/>
              </a:solidFill>
            </a:endParaRPr>
          </a:p>
        </p:txBody>
      </p:sp>
      <p:sp>
        <p:nvSpPr>
          <p:cNvPr id="140295" name="TextBox 27"/>
          <p:cNvSpPr txBox="1">
            <a:spLocks noChangeArrowheads="1"/>
          </p:cNvSpPr>
          <p:nvPr/>
        </p:nvSpPr>
        <p:spPr bwMode="auto">
          <a:xfrm>
            <a:off x="723900" y="3013524"/>
            <a:ext cx="162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4</a:t>
            </a:r>
          </a:p>
          <a:p>
            <a:pPr eaLnBrk="1" hangingPunct="1"/>
            <a:r>
              <a:rPr lang="en-US" altLang="en-US" sz="1300">
                <a:solidFill>
                  <a:schemeClr val="bg1"/>
                </a:solidFill>
              </a:rPr>
              <a:t>INITIAL</a:t>
            </a:r>
          </a:p>
          <a:p>
            <a:pPr eaLnBrk="1" hangingPunct="1"/>
            <a:r>
              <a:rPr lang="en-US" altLang="en-US" sz="1300">
                <a:solidFill>
                  <a:schemeClr val="bg1"/>
                </a:solidFill>
              </a:rPr>
              <a:t>TREATMENT*</a:t>
            </a:r>
            <a:endParaRPr lang="en-US" altLang="en-US" sz="1300" b="1">
              <a:solidFill>
                <a:schemeClr val="bg1"/>
              </a:solidFill>
            </a:endParaRPr>
          </a:p>
        </p:txBody>
      </p:sp>
      <p:sp>
        <p:nvSpPr>
          <p:cNvPr id="140296" name="Rectangle 28"/>
          <p:cNvSpPr>
            <a:spLocks noChangeArrowheads="1"/>
          </p:cNvSpPr>
          <p:nvPr/>
        </p:nvSpPr>
        <p:spPr bwMode="auto">
          <a:xfrm>
            <a:off x="6134100" y="3272287"/>
            <a:ext cx="110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COPD drugs</a:t>
            </a:r>
          </a:p>
        </p:txBody>
      </p:sp>
      <p:sp>
        <p:nvSpPr>
          <p:cNvPr id="140297" name="TextBox 29"/>
          <p:cNvSpPr txBox="1">
            <a:spLocks noChangeArrowheads="1"/>
          </p:cNvSpPr>
          <p:nvPr/>
        </p:nvSpPr>
        <p:spPr bwMode="auto">
          <a:xfrm>
            <a:off x="38227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Asthma drugs</a:t>
            </a:r>
          </a:p>
          <a:p>
            <a:pPr algn="ctr" eaLnBrk="1" hangingPunct="1"/>
            <a:r>
              <a:rPr lang="en-US" altLang="en-US" sz="1100"/>
              <a:t>No LABA</a:t>
            </a:r>
          </a:p>
          <a:p>
            <a:pPr algn="ctr" eaLnBrk="1" hangingPunct="1"/>
            <a:r>
              <a:rPr lang="en-US" altLang="en-US" sz="1100"/>
              <a:t>monotherapy</a:t>
            </a:r>
            <a:endParaRPr lang="en-US" altLang="en-US" sz="1100">
              <a:solidFill>
                <a:srgbClr val="FFFFFF"/>
              </a:solidFill>
            </a:endParaRPr>
          </a:p>
        </p:txBody>
      </p:sp>
      <p:sp>
        <p:nvSpPr>
          <p:cNvPr id="140298" name="TextBox 30"/>
          <p:cNvSpPr txBox="1">
            <a:spLocks noChangeArrowheads="1"/>
          </p:cNvSpPr>
          <p:nvPr/>
        </p:nvSpPr>
        <p:spPr bwMode="auto">
          <a:xfrm>
            <a:off x="4978400" y="3102424"/>
            <a:ext cx="1130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ICS and</a:t>
            </a:r>
          </a:p>
          <a:p>
            <a:pPr algn="ctr" eaLnBrk="1" hangingPunct="1"/>
            <a:r>
              <a:rPr lang="en-US" altLang="en-US" sz="1100"/>
              <a:t>consider LABA</a:t>
            </a:r>
          </a:p>
          <a:p>
            <a:pPr algn="ctr" eaLnBrk="1" hangingPunct="1"/>
            <a:r>
              <a:rPr lang="en-US" altLang="en-US" sz="1100"/>
              <a:t>+/or LAMA</a:t>
            </a:r>
            <a:endParaRPr lang="en-US" altLang="en-US" sz="1100">
              <a:solidFill>
                <a:srgbClr val="FFFFFF"/>
              </a:solidFill>
            </a:endParaRPr>
          </a:p>
        </p:txBody>
      </p:sp>
      <p:sp>
        <p:nvSpPr>
          <p:cNvPr id="140299" name="Rectangle 31"/>
          <p:cNvSpPr>
            <a:spLocks noChangeArrowheads="1"/>
          </p:cNvSpPr>
          <p:nvPr/>
        </p:nvSpPr>
        <p:spPr bwMode="auto">
          <a:xfrm>
            <a:off x="7226300" y="3272287"/>
            <a:ext cx="110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100"/>
              <a:t>COPD drugs</a:t>
            </a:r>
          </a:p>
        </p:txBody>
      </p:sp>
      <p:sp>
        <p:nvSpPr>
          <p:cNvPr id="140300" name="Rectangle 32"/>
          <p:cNvSpPr>
            <a:spLocks noChangeArrowheads="1"/>
          </p:cNvSpPr>
          <p:nvPr/>
        </p:nvSpPr>
        <p:spPr bwMode="auto">
          <a:xfrm>
            <a:off x="2603500" y="3819974"/>
            <a:ext cx="457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*Consult GINA and GOLD documents for recommended treatments.</a:t>
            </a:r>
          </a:p>
        </p:txBody>
      </p:sp>
    </p:spTree>
    <p:extLst>
      <p:ext uri="{BB962C8B-B14F-4D97-AF65-F5344CB8AC3E}">
        <p14:creationId xmlns:p14="http://schemas.microsoft.com/office/powerpoint/2010/main" val="17733920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AU" dirty="0" smtClean="0"/>
              <a:t>Initial pharmacotherapy choices are based on both efficacy and safety</a:t>
            </a:r>
          </a:p>
          <a:p>
            <a:r>
              <a:rPr lang="en-AU" dirty="0" smtClean="0"/>
              <a:t>If syndromic assessment suggests asthma as single diagnosis</a:t>
            </a:r>
          </a:p>
          <a:p>
            <a:pPr lvl="1"/>
            <a:r>
              <a:rPr lang="en-AU" dirty="0" smtClean="0"/>
              <a:t>Start with low-dose ICS</a:t>
            </a:r>
          </a:p>
          <a:p>
            <a:pPr lvl="1"/>
            <a:r>
              <a:rPr lang="en-AU" dirty="0" smtClean="0"/>
              <a:t>Add LABA and/or LAMA if needed for poor control despite good adherence and correct technique</a:t>
            </a:r>
          </a:p>
          <a:p>
            <a:pPr lvl="1"/>
            <a:r>
              <a:rPr lang="en-AU" dirty="0" smtClean="0"/>
              <a:t>Do not give LABA alone without ICS</a:t>
            </a:r>
          </a:p>
          <a:p>
            <a:r>
              <a:rPr lang="en-AU" dirty="0" smtClean="0"/>
              <a:t>If syndromic assessment suggests COPD as single diagnosis</a:t>
            </a:r>
          </a:p>
          <a:p>
            <a:pPr lvl="1"/>
            <a:r>
              <a:rPr lang="en-AU" dirty="0" smtClean="0"/>
              <a:t>Start with bronchodilators or combination therapy</a:t>
            </a:r>
          </a:p>
          <a:p>
            <a:pPr lvl="1"/>
            <a:r>
              <a:rPr lang="en-AU" dirty="0" smtClean="0"/>
              <a:t>Do not give ICS alone without LABA and/or LAMA</a:t>
            </a:r>
          </a:p>
          <a:p>
            <a:r>
              <a:rPr lang="en-AU" dirty="0" smtClean="0"/>
              <a:t>If differential diagnosis is equally balanced between asthma and COPD, i.e</a:t>
            </a:r>
            <a:r>
              <a:rPr lang="en-AU" smtClean="0"/>
              <a:t>. asthma-COPD overlap</a:t>
            </a:r>
            <a:endParaRPr lang="en-AU" dirty="0" smtClean="0"/>
          </a:p>
          <a:p>
            <a:pPr lvl="1"/>
            <a:r>
              <a:rPr lang="en-AU" dirty="0" smtClean="0"/>
              <a:t>Start treatment as for asthma, pending further investigations</a:t>
            </a:r>
          </a:p>
          <a:p>
            <a:pPr lvl="1"/>
            <a:r>
              <a:rPr lang="en-AU" dirty="0" smtClean="0"/>
              <a:t>Start with ICS at low or moderate dose</a:t>
            </a:r>
          </a:p>
          <a:p>
            <a:pPr lvl="1"/>
            <a:r>
              <a:rPr lang="en-AU" dirty="0" smtClean="0"/>
              <a:t>Usually also add LABA and/or LAMA, or continue if already prescribed</a:t>
            </a:r>
            <a:endParaRPr lang="en-AU" dirty="0"/>
          </a:p>
        </p:txBody>
      </p:sp>
      <p:sp>
        <p:nvSpPr>
          <p:cNvPr id="6" name="Title 1"/>
          <p:cNvSpPr>
            <a:spLocks noGrp="1"/>
          </p:cNvSpPr>
          <p:nvPr>
            <p:ph type="title"/>
          </p:nvPr>
        </p:nvSpPr>
        <p:spPr>
          <a:xfrm>
            <a:off x="172279" y="251382"/>
            <a:ext cx="6480000" cy="936000"/>
          </a:xfrm>
        </p:spPr>
        <p:txBody>
          <a:bodyPr anchor="t"/>
          <a:lstStyle/>
          <a:p>
            <a:r>
              <a:rPr lang="en-AU" altLang="en-US" dirty="0">
                <a:ea typeface="ＭＳ Ｐゴシック" pitchFamily="34" charset="-128"/>
              </a:rPr>
              <a:t>Step 4 – Commence initial therapy</a:t>
            </a:r>
            <a:endParaRPr lang="en-AU" dirty="0"/>
          </a:p>
        </p:txBody>
      </p:sp>
      <p:sp>
        <p:nvSpPr>
          <p:cNvPr id="7"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grpSp>
        <p:nvGrpSpPr>
          <p:cNvPr id="8" name="Group 10"/>
          <p:cNvGrpSpPr>
            <a:grpSpLocks/>
          </p:cNvGrpSpPr>
          <p:nvPr/>
        </p:nvGrpSpPr>
        <p:grpSpPr bwMode="auto">
          <a:xfrm>
            <a:off x="5559195" y="334281"/>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771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For all patients with chronic airflow limitation</a:t>
            </a:r>
            <a:r>
              <a:rPr lang="en-US" dirty="0" smtClean="0"/>
              <a:t>:  </a:t>
            </a:r>
            <a:endParaRPr lang="en-AU" dirty="0"/>
          </a:p>
          <a:p>
            <a:pPr lvl="1"/>
            <a:r>
              <a:rPr lang="en-US" dirty="0" smtClean="0"/>
              <a:t>Treat </a:t>
            </a:r>
            <a:r>
              <a:rPr lang="en-US" dirty="0"/>
              <a:t>modifiable risk factors including advice about smoking cessation</a:t>
            </a:r>
            <a:endParaRPr lang="en-AU" dirty="0"/>
          </a:p>
          <a:p>
            <a:pPr lvl="1"/>
            <a:r>
              <a:rPr lang="en-US" dirty="0" smtClean="0"/>
              <a:t>Treat </a:t>
            </a:r>
            <a:r>
              <a:rPr lang="en-US" dirty="0"/>
              <a:t>comorbidities</a:t>
            </a:r>
            <a:endParaRPr lang="en-AU" dirty="0"/>
          </a:p>
          <a:p>
            <a:pPr lvl="1"/>
            <a:r>
              <a:rPr lang="en-US" dirty="0" smtClean="0"/>
              <a:t>Advise about non-pharmacological </a:t>
            </a:r>
            <a:r>
              <a:rPr lang="en-US" dirty="0"/>
              <a:t>strategies including physical activity, and, </a:t>
            </a:r>
            <a:r>
              <a:rPr lang="en-US" dirty="0" smtClean="0"/>
              <a:t>for </a:t>
            </a:r>
            <a:r>
              <a:rPr lang="en-US" dirty="0"/>
              <a:t>COPD </a:t>
            </a:r>
            <a:r>
              <a:rPr lang="en-US"/>
              <a:t>or </a:t>
            </a:r>
            <a:r>
              <a:rPr lang="en-US" smtClean="0"/>
              <a:t>asthma-COPD overlap, </a:t>
            </a:r>
            <a:r>
              <a:rPr lang="en-US" dirty="0"/>
              <a:t>pulmonary rehabilitation and vaccinations</a:t>
            </a:r>
            <a:endParaRPr lang="en-AU" dirty="0"/>
          </a:p>
          <a:p>
            <a:pPr lvl="1"/>
            <a:r>
              <a:rPr lang="en-US" dirty="0" smtClean="0"/>
              <a:t>Provide appropriate </a:t>
            </a:r>
            <a:r>
              <a:rPr lang="en-US" dirty="0"/>
              <a:t>self-management strategies</a:t>
            </a:r>
            <a:endParaRPr lang="en-AU" dirty="0"/>
          </a:p>
          <a:p>
            <a:pPr lvl="1"/>
            <a:r>
              <a:rPr lang="en-US" dirty="0" smtClean="0"/>
              <a:t>Arrange regular follow-up</a:t>
            </a:r>
          </a:p>
          <a:p>
            <a:r>
              <a:rPr lang="en-US" dirty="0" smtClean="0"/>
              <a:t>See GINA and GOLD reports for details</a:t>
            </a:r>
            <a:endParaRPr lang="en-AU" dirty="0"/>
          </a:p>
          <a:p>
            <a:pPr lvl="1"/>
            <a:endParaRPr lang="en-AU" dirty="0"/>
          </a:p>
        </p:txBody>
      </p:sp>
      <p:sp>
        <p:nvSpPr>
          <p:cNvPr id="2" name="Title 1"/>
          <p:cNvSpPr>
            <a:spLocks noGrp="1"/>
          </p:cNvSpPr>
          <p:nvPr>
            <p:ph type="title"/>
          </p:nvPr>
        </p:nvSpPr>
        <p:spPr/>
        <p:txBody>
          <a:bodyPr/>
          <a:lstStyle/>
          <a:p>
            <a:r>
              <a:rPr lang="en-AU" altLang="en-US" dirty="0">
                <a:ea typeface="ＭＳ Ｐゴシック" pitchFamily="34" charset="-128"/>
              </a:rPr>
              <a:t>Step 4 – Commence initial therapy</a:t>
            </a:r>
            <a:endParaRPr lang="en-AU" dirty="0"/>
          </a:p>
        </p:txBody>
      </p:sp>
      <p:sp>
        <p:nvSpPr>
          <p:cNvPr id="4"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grpSp>
        <p:nvGrpSpPr>
          <p:cNvPr id="5" name="Group 10"/>
          <p:cNvGrpSpPr>
            <a:grpSpLocks/>
          </p:cNvGrpSpPr>
          <p:nvPr/>
        </p:nvGrpSpPr>
        <p:grpSpPr bwMode="auto">
          <a:xfrm>
            <a:off x="7954052" y="1684110"/>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8164451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Step 3-5.jpg"/>
          <p:cNvPicPr>
            <a:picLocks noChangeAspect="1"/>
          </p:cNvPicPr>
          <p:nvPr/>
        </p:nvPicPr>
        <p:blipFill rotWithShape="1">
          <a:blip r:embed="rId2">
            <a:extLst>
              <a:ext uri="{28A0092B-C50C-407E-A947-70E740481C1C}">
                <a14:useLocalDpi xmlns:a14="http://schemas.microsoft.com/office/drawing/2010/main" val="0"/>
              </a:ext>
            </a:extLst>
          </a:blip>
          <a:srcRect t="69473" b="1348"/>
          <a:stretch/>
        </p:blipFill>
        <p:spPr bwMode="auto">
          <a:xfrm>
            <a:off x="393700" y="2610734"/>
            <a:ext cx="8242300"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Box 7"/>
          <p:cNvSpPr txBox="1">
            <a:spLocks noChangeArrowheads="1"/>
          </p:cNvSpPr>
          <p:nvPr/>
        </p:nvSpPr>
        <p:spPr bwMode="auto">
          <a:xfrm>
            <a:off x="787400" y="406400"/>
            <a:ext cx="162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3</a:t>
            </a:r>
          </a:p>
          <a:p>
            <a:pPr eaLnBrk="1" hangingPunct="1"/>
            <a:r>
              <a:rPr lang="en-US" altLang="en-US" sz="1300">
                <a:solidFill>
                  <a:schemeClr val="bg1"/>
                </a:solidFill>
              </a:rPr>
              <a:t>PERFORM</a:t>
            </a:r>
          </a:p>
          <a:p>
            <a:pPr eaLnBrk="1" hangingPunct="1"/>
            <a:r>
              <a:rPr lang="en-US" altLang="en-US" sz="1300">
                <a:solidFill>
                  <a:schemeClr val="bg1"/>
                </a:solidFill>
              </a:rPr>
              <a:t>SPIROMETRY</a:t>
            </a:r>
            <a:endParaRPr lang="en-US" altLang="en-US" sz="1300" b="1">
              <a:solidFill>
                <a:schemeClr val="bg1"/>
              </a:solidFill>
            </a:endParaRPr>
          </a:p>
        </p:txBody>
      </p:sp>
      <p:sp>
        <p:nvSpPr>
          <p:cNvPr id="142346" name="TextBox 16"/>
          <p:cNvSpPr txBox="1">
            <a:spLocks noChangeArrowheads="1"/>
          </p:cNvSpPr>
          <p:nvPr/>
        </p:nvSpPr>
        <p:spPr bwMode="auto">
          <a:xfrm>
            <a:off x="711200" y="2846616"/>
            <a:ext cx="1778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STEP 5</a:t>
            </a:r>
          </a:p>
          <a:p>
            <a:pPr eaLnBrk="1" hangingPunct="1"/>
            <a:r>
              <a:rPr lang="en-US" altLang="en-US" sz="1400">
                <a:solidFill>
                  <a:srgbClr val="FFFFFF"/>
                </a:solidFill>
              </a:rPr>
              <a:t>SPECIALISED</a:t>
            </a:r>
          </a:p>
          <a:p>
            <a:pPr eaLnBrk="1" hangingPunct="1"/>
            <a:r>
              <a:rPr lang="en-US" altLang="en-US" sz="1400">
                <a:solidFill>
                  <a:srgbClr val="FFFFFF"/>
                </a:solidFill>
              </a:rPr>
              <a:t>INVESTIGATIONS</a:t>
            </a:r>
          </a:p>
          <a:p>
            <a:pPr eaLnBrk="1" hangingPunct="1"/>
            <a:r>
              <a:rPr lang="en-US" altLang="en-US" sz="1400">
                <a:solidFill>
                  <a:srgbClr val="FFFFFF"/>
                </a:solidFill>
              </a:rPr>
              <a:t>or REFER IF:</a:t>
            </a:r>
            <a:endParaRPr lang="en-US" altLang="en-US" sz="1300" b="1">
              <a:solidFill>
                <a:srgbClr val="FFFFFF"/>
              </a:solidFill>
            </a:endParaRPr>
          </a:p>
        </p:txBody>
      </p:sp>
      <p:sp>
        <p:nvSpPr>
          <p:cNvPr id="18" name="TextBox 17"/>
          <p:cNvSpPr txBox="1"/>
          <p:nvPr/>
        </p:nvSpPr>
        <p:spPr>
          <a:xfrm>
            <a:off x="2628900" y="2795816"/>
            <a:ext cx="5905500" cy="1384300"/>
          </a:xfrm>
          <a:prstGeom prst="rect">
            <a:avLst/>
          </a:prstGeom>
          <a:noFill/>
        </p:spPr>
        <p:txBody>
          <a:bodyPr>
            <a:spAutoFit/>
          </a:bodyPr>
          <a:lstStyle/>
          <a:p>
            <a:pPr marL="171450" indent="-171450">
              <a:buFont typeface="Arial"/>
              <a:buChar char="•"/>
              <a:defRPr/>
            </a:pPr>
            <a:r>
              <a:rPr lang="en-US" sz="1050" dirty="0">
                <a:latin typeface="Arial" charset="0"/>
                <a:ea typeface="ＭＳ Ｐゴシック" charset="0"/>
                <a:cs typeface="ＭＳ Ｐゴシック" charset="0"/>
              </a:rPr>
              <a:t>Persistent symptoms and/or exacerbations despite treatment.</a:t>
            </a:r>
          </a:p>
          <a:p>
            <a:pPr marL="171450" indent="-171450">
              <a:buFont typeface="Arial"/>
              <a:buChar char="•"/>
              <a:defRPr/>
            </a:pPr>
            <a:r>
              <a:rPr lang="en-US" sz="1050" dirty="0">
                <a:latin typeface="Arial" charset="0"/>
                <a:ea typeface="ＭＳ Ｐゴシック" charset="0"/>
                <a:cs typeface="ＭＳ Ｐゴシック" charset="0"/>
              </a:rPr>
              <a:t>Diagnostic uncertainty (e.g. suspected pulmonary hypertension, cardiovascular diseases and other causes of respiratory symptoms).</a:t>
            </a:r>
          </a:p>
          <a:p>
            <a:pPr marL="171450" indent="-171450">
              <a:buFont typeface="Arial"/>
              <a:buChar char="•"/>
              <a:defRPr/>
            </a:pPr>
            <a:r>
              <a:rPr lang="en-US" sz="1050" dirty="0">
                <a:latin typeface="Arial" charset="0"/>
                <a:ea typeface="ＭＳ Ｐゴシック" charset="0"/>
                <a:cs typeface="ＭＳ Ｐゴシック" charset="0"/>
              </a:rPr>
              <a:t>Suspected asthma or COPD with atypical or additional symptoms or signs (e.g. haemoptysis,</a:t>
            </a:r>
          </a:p>
          <a:p>
            <a:pPr marL="171450" indent="-171450">
              <a:buFont typeface="Arial"/>
              <a:buChar char="•"/>
              <a:defRPr/>
            </a:pPr>
            <a:r>
              <a:rPr lang="en-US" sz="1050" dirty="0">
                <a:latin typeface="Arial" charset="0"/>
                <a:ea typeface="ＭＳ Ｐゴシック" charset="0"/>
                <a:cs typeface="ＭＳ Ｐゴシック" charset="0"/>
              </a:rPr>
              <a:t>weight loss, night sweats, fever, signs of bronchiectasis or other structural lung disease).</a:t>
            </a:r>
          </a:p>
          <a:p>
            <a:pPr marL="171450" indent="-171450">
              <a:buFont typeface="Arial"/>
              <a:buChar char="•"/>
              <a:defRPr/>
            </a:pPr>
            <a:r>
              <a:rPr lang="en-US" sz="1050" dirty="0">
                <a:latin typeface="Arial" charset="0"/>
                <a:ea typeface="ＭＳ Ｐゴシック" charset="0"/>
                <a:cs typeface="ＭＳ Ｐゴシック" charset="0"/>
              </a:rPr>
              <a:t>Few features of either asthma or COPD.</a:t>
            </a:r>
          </a:p>
          <a:p>
            <a:pPr marL="171450" indent="-171450">
              <a:buFont typeface="Arial"/>
              <a:buChar char="•"/>
              <a:defRPr/>
            </a:pPr>
            <a:r>
              <a:rPr lang="en-US" sz="1050" dirty="0">
                <a:latin typeface="Arial" charset="0"/>
                <a:ea typeface="ＭＳ Ｐゴシック" charset="0"/>
                <a:cs typeface="ＭＳ Ｐゴシック" charset="0"/>
              </a:rPr>
              <a:t>Comorbidities present.</a:t>
            </a:r>
          </a:p>
          <a:p>
            <a:pPr marL="171450" indent="-171450">
              <a:buFont typeface="Arial"/>
              <a:buChar char="•"/>
              <a:defRPr/>
            </a:pPr>
            <a:r>
              <a:rPr lang="en-US" sz="1050" dirty="0">
                <a:latin typeface="Arial" charset="0"/>
                <a:ea typeface="ＭＳ Ｐゴシック" charset="0"/>
                <a:cs typeface="ＭＳ Ｐゴシック" charset="0"/>
              </a:rPr>
              <a:t>Reasons for referral for either diagnosis as outlined in the GINA and GOLD strategy reports.</a:t>
            </a:r>
            <a:endParaRPr lang="en-US" sz="1050" dirty="0">
              <a:solidFill>
                <a:srgbClr val="FFFFFF"/>
              </a:solidFill>
              <a:latin typeface="Arial" charset="0"/>
              <a:ea typeface="ＭＳ Ｐゴシック" charset="0"/>
              <a:cs typeface="ＭＳ Ｐゴシック" charset="0"/>
            </a:endParaRPr>
          </a:p>
        </p:txBody>
      </p:sp>
      <p:sp>
        <p:nvSpPr>
          <p:cNvPr id="142349"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Tree>
    <p:extLst>
      <p:ext uri="{BB962C8B-B14F-4D97-AF65-F5344CB8AC3E}">
        <p14:creationId xmlns:p14="http://schemas.microsoft.com/office/powerpoint/2010/main" val="48030883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213"/>
            <a:ext cx="8528050" cy="5208587"/>
          </a:xfrm>
        </p:spPr>
        <p:txBody>
          <a:bodyPr/>
          <a:lstStyle/>
          <a:p>
            <a:pPr eaLnBrk="1" hangingPunct="1">
              <a:lnSpc>
                <a:spcPct val="110000"/>
              </a:lnSpc>
            </a:pPr>
            <a:r>
              <a:rPr lang="en-AU" altLang="en-US" smtClean="0">
                <a:ea typeface="ＭＳ Ｐゴシック" pitchFamily="34" charset="-128"/>
              </a:rPr>
              <a:t>Refer for expert advice and extra investigations if patient has:</a:t>
            </a:r>
          </a:p>
          <a:p>
            <a:pPr lvl="1" eaLnBrk="1" hangingPunct="1">
              <a:lnSpc>
                <a:spcPct val="110000"/>
              </a:lnSpc>
            </a:pPr>
            <a:r>
              <a:rPr lang="en-AU" altLang="en-US" smtClean="0">
                <a:ea typeface="ＭＳ Ｐゴシック" pitchFamily="34" charset="-128"/>
              </a:rPr>
              <a:t>Persistent symptoms and/or exacerbations despite treatment</a:t>
            </a:r>
          </a:p>
          <a:p>
            <a:pPr lvl="1" eaLnBrk="1" hangingPunct="1">
              <a:lnSpc>
                <a:spcPct val="110000"/>
              </a:lnSpc>
            </a:pPr>
            <a:r>
              <a:rPr lang="en-AU" altLang="en-US" smtClean="0">
                <a:ea typeface="ＭＳ Ｐゴシック" pitchFamily="34" charset="-128"/>
              </a:rPr>
              <a:t>Diagnostic uncertainty, especially if alternative diagnosis </a:t>
            </a:r>
            <a:br>
              <a:rPr lang="en-AU" altLang="en-US" smtClean="0">
                <a:ea typeface="ＭＳ Ｐゴシック" pitchFamily="34" charset="-128"/>
              </a:rPr>
            </a:br>
            <a:r>
              <a:rPr lang="en-AU" altLang="en-US" smtClean="0">
                <a:ea typeface="ＭＳ Ｐゴシック" pitchFamily="34" charset="-128"/>
              </a:rPr>
              <a:t>(e.g. TB, cardiovascular disease) needs to be excluded</a:t>
            </a:r>
          </a:p>
          <a:p>
            <a:pPr lvl="1" eaLnBrk="1" hangingPunct="1">
              <a:lnSpc>
                <a:spcPct val="110000"/>
              </a:lnSpc>
            </a:pPr>
            <a:r>
              <a:rPr lang="en-AU" altLang="en-US" smtClean="0">
                <a:ea typeface="ＭＳ Ｐゴシック" pitchFamily="34" charset="-128"/>
              </a:rPr>
              <a:t>Suspected airways disease with atypical or additional symptoms or signs (e.g. hemoptysis, weight loss, night sweats, fever, chronic purulent sputum). Do not wait for a treatment trial before referring</a:t>
            </a:r>
          </a:p>
          <a:p>
            <a:pPr lvl="1" eaLnBrk="1" hangingPunct="1">
              <a:lnSpc>
                <a:spcPct val="110000"/>
              </a:lnSpc>
            </a:pPr>
            <a:r>
              <a:rPr lang="en-AU" altLang="en-US" smtClean="0">
                <a:ea typeface="ＭＳ Ｐゴシック" pitchFamily="34" charset="-128"/>
              </a:rPr>
              <a:t>Suspected chronic airways disease but few features of asthma, COPD or asthma-COPD overlap</a:t>
            </a:r>
          </a:p>
          <a:p>
            <a:pPr lvl="1" eaLnBrk="1" hangingPunct="1">
              <a:lnSpc>
                <a:spcPct val="110000"/>
              </a:lnSpc>
            </a:pPr>
            <a:r>
              <a:rPr lang="en-AU" altLang="en-US" smtClean="0">
                <a:ea typeface="ＭＳ Ｐゴシック" pitchFamily="34" charset="-128"/>
              </a:rPr>
              <a:t>Comorbidities that may interfere with their management</a:t>
            </a:r>
          </a:p>
          <a:p>
            <a:pPr lvl="1" eaLnBrk="1" hangingPunct="1">
              <a:lnSpc>
                <a:spcPct val="110000"/>
              </a:lnSpc>
            </a:pPr>
            <a:r>
              <a:rPr lang="en-AU" altLang="en-US" smtClean="0">
                <a:ea typeface="ＭＳ Ｐゴシック" pitchFamily="34" charset="-128"/>
              </a:rPr>
              <a:t>Issues arising during on-going management of asthma, COPD or asthma-COPD overlap</a:t>
            </a:r>
          </a:p>
        </p:txBody>
      </p:sp>
      <p:sp>
        <p:nvSpPr>
          <p:cNvPr id="143362" name="Title 1"/>
          <p:cNvSpPr>
            <a:spLocks noGrp="1"/>
          </p:cNvSpPr>
          <p:nvPr>
            <p:ph type="title"/>
          </p:nvPr>
        </p:nvSpPr>
        <p:spPr>
          <a:xfrm>
            <a:off x="173038" y="250825"/>
            <a:ext cx="6478587" cy="936625"/>
          </a:xfrm>
        </p:spPr>
        <p:txBody>
          <a:bodyPr/>
          <a:lstStyle/>
          <a:p>
            <a:pPr eaLnBrk="1" hangingPunct="1"/>
            <a:r>
              <a:rPr lang="en-AU" altLang="en-US" smtClean="0">
                <a:ea typeface="ＭＳ Ｐゴシック" pitchFamily="34" charset="-128"/>
              </a:rPr>
              <a:t>Step 5 – Refer for specialized investigations if needed</a:t>
            </a:r>
          </a:p>
        </p:txBody>
      </p:sp>
      <p:sp>
        <p:nvSpPr>
          <p:cNvPr id="14336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pic>
        <p:nvPicPr>
          <p:cNvPr id="5" name="Picture 4"/>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215549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extLst>
              <p:ext uri="{D42A27DB-BD31-4B8C-83A1-F6EECF244321}">
                <p14:modId xmlns:p14="http://schemas.microsoft.com/office/powerpoint/2010/main" val="1577703953"/>
              </p:ext>
            </p:extLst>
          </p:nvPr>
        </p:nvGraphicFramePr>
        <p:xfrm>
          <a:off x="276225" y="1390650"/>
          <a:ext cx="8520113" cy="5108583"/>
        </p:xfrm>
        <a:graphic>
          <a:graphicData uri="http://schemas.openxmlformats.org/drawingml/2006/table">
            <a:tbl>
              <a:tblPr/>
              <a:tblGrid>
                <a:gridCol w="2147888"/>
                <a:gridCol w="2882900"/>
                <a:gridCol w="3489325"/>
              </a:tblGrid>
              <a:tr h="4840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dirty="0">
                          <a:ln>
                            <a:noFill/>
                          </a:ln>
                          <a:solidFill>
                            <a:srgbClr val="134679"/>
                          </a:solidFill>
                          <a:effectLst/>
                          <a:latin typeface="Arial" charset="0"/>
                          <a:ea typeface="ＭＳ Ｐゴシック" charset="0"/>
                          <a:cs typeface="Arial" charset="0"/>
                        </a:rPr>
                        <a:t>Investigation</a:t>
                      </a:r>
                    </a:p>
                  </a:txBody>
                  <a:tcPr marL="90000" marR="90000" marT="71984" marB="71984" horzOverflow="overflow">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a:ln>
                            <a:noFill/>
                          </a:ln>
                          <a:solidFill>
                            <a:srgbClr val="134679"/>
                          </a:solidFill>
                          <a:effectLst/>
                          <a:latin typeface="Arial" charset="0"/>
                          <a:ea typeface="ＭＳ Ｐゴシック" charset="0"/>
                          <a:cs typeface="Arial" charset="0"/>
                        </a:rPr>
                        <a:t>Asthma</a:t>
                      </a:r>
                    </a:p>
                  </a:txBody>
                  <a:tcPr marL="90000" marR="90000" marT="71984" marB="71984" horzOverflow="overflow">
                    <a:lnL>
                      <a:noFill/>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a:ln>
                            <a:noFill/>
                          </a:ln>
                          <a:solidFill>
                            <a:srgbClr val="134679"/>
                          </a:solidFill>
                          <a:effectLst/>
                          <a:latin typeface="Arial" charset="0"/>
                          <a:ea typeface="ＭＳ Ｐゴシック" charset="0"/>
                          <a:cs typeface="Arial" charset="0"/>
                        </a:rPr>
                        <a:t>COPD</a:t>
                      </a:r>
                    </a:p>
                  </a:txBody>
                  <a:tcPr marL="90000" marR="90000" marT="71984" marB="71984" horzOverflow="overflow">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r>
              <a:tr h="31900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DLCO</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Normal or slightly elevated</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Often reduced</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r>
              <a:tr h="559660">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Arterial blood gases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Normal between exacerbations</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In severe COPD, may be abnormal between exacerbations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623735">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Airway </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hyperresponsiveness</a:t>
                      </a:r>
                      <a:endParaRPr kumimoji="0" lang="en-AU" sz="1600" b="0" i="0" u="none" strike="noStrike" cap="none" normalizeH="0" baseline="0" dirty="0">
                        <a:ln>
                          <a:noFill/>
                        </a:ln>
                        <a:solidFill>
                          <a:srgbClr val="134679"/>
                        </a:solidFill>
                        <a:effectLst/>
                        <a:latin typeface="Arial" charset="0"/>
                        <a:ea typeface="ＭＳ Ｐゴシック" charset="0"/>
                        <a:cs typeface="Arial" charset="0"/>
                      </a:endParaRP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Not useful on its own in distinguishing asthma and COPD. </a:t>
                      </a:r>
                    </a:p>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Higher </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levels </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favor</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asthma</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80349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High resolution CT scan</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Usually normal; may show air trapping and increased airway wall thickness</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Air trapping or emphysema; may show bronchial wall thickening and features of pulmonary hypertension</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803499">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Tests for </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atopy</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t>
                      </a: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
                      </a:r>
                      <a:b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br>
                      <a:r>
                        <a:rPr kumimoji="0" lang="en-AU" sz="1600" b="0" i="0" u="none" strike="noStrike" cap="none" normalizeH="0" baseline="0" dirty="0" smtClean="0">
                          <a:ln>
                            <a:noFill/>
                          </a:ln>
                          <a:solidFill>
                            <a:srgbClr val="134679"/>
                          </a:solidFill>
                          <a:effectLst/>
                          <a:latin typeface="Arial" charset="0"/>
                          <a:ea typeface="ＭＳ Ｐゴシック" charset="0"/>
                          <a:cs typeface="Arial" charset="0"/>
                        </a:rPr>
                        <a:t>(</a:t>
                      </a:r>
                      <a:r>
                        <a:rPr kumimoji="0" lang="en-AU" sz="1600" b="0" i="0" u="none" strike="noStrike" cap="none" normalizeH="0" baseline="0" dirty="0" err="1">
                          <a:ln>
                            <a:noFill/>
                          </a:ln>
                          <a:solidFill>
                            <a:srgbClr val="134679"/>
                          </a:solidFill>
                          <a:effectLst/>
                          <a:latin typeface="Arial" charset="0"/>
                          <a:ea typeface="ＭＳ Ｐゴシック" charset="0"/>
                          <a:cs typeface="Arial" charset="0"/>
                        </a:rPr>
                        <a:t>sIgE</a:t>
                      </a:r>
                      <a:r>
                        <a:rPr kumimoji="0" lang="en-AU" sz="1600" b="0" i="0" u="none" strike="noStrike" cap="none" normalizeH="0" baseline="0" dirty="0">
                          <a:ln>
                            <a:noFill/>
                          </a:ln>
                          <a:solidFill>
                            <a:srgbClr val="134679"/>
                          </a:solidFill>
                          <a:effectLst/>
                          <a:latin typeface="Arial" charset="0"/>
                          <a:ea typeface="ＭＳ Ｐゴシック" charset="0"/>
                          <a:cs typeface="Arial" charset="0"/>
                        </a:rPr>
                        <a:t> and/or skin prick tests)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Not essential for diagnosis; increases probability of asthma</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Conforms to background prevalence; does not rule out COPD</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559660">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FENO</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If high (&gt;50ppb) supports eosinophilic inflammation</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Usually normal. Low in current smokers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387256">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Blood eosinophilia</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Supports asthma diagnosis</a:t>
                      </a:r>
                    </a:p>
                  </a:txBody>
                  <a:tcPr marL="72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May be found during exacerbations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r h="568186">
                <a:tc>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a:ln>
                            <a:noFill/>
                          </a:ln>
                          <a:solidFill>
                            <a:srgbClr val="134679"/>
                          </a:solidFill>
                          <a:effectLst/>
                          <a:latin typeface="Arial" charset="0"/>
                          <a:ea typeface="ＭＳ Ｐゴシック" charset="0"/>
                          <a:cs typeface="Arial" charset="0"/>
                        </a:rPr>
                        <a:t>Sputum inflammatory cell analysis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ts val="300"/>
                        </a:spcBef>
                        <a:spcAft>
                          <a:spcPct val="0"/>
                        </a:spcAft>
                        <a:buClrTx/>
                        <a:buSzTx/>
                        <a:buFont typeface="Arial" charset="0"/>
                        <a:buNone/>
                        <a:tabLst/>
                      </a:pPr>
                      <a:r>
                        <a:rPr kumimoji="0" lang="en-AU" sz="1600" b="0" i="0" u="none" strike="noStrike" cap="none" normalizeH="0" baseline="0" dirty="0">
                          <a:ln>
                            <a:noFill/>
                          </a:ln>
                          <a:solidFill>
                            <a:srgbClr val="134679"/>
                          </a:solidFill>
                          <a:effectLst/>
                          <a:latin typeface="Arial" charset="0"/>
                          <a:ea typeface="ＭＳ Ｐゴシック" charset="0"/>
                          <a:cs typeface="Arial" charset="0"/>
                        </a:rPr>
                        <a:t>Role in differential diagnosis not established in large populations</a:t>
                      </a:r>
                    </a:p>
                  </a:txBody>
                  <a:tcPr marL="108000" marR="72000" marT="35991" marB="3599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bl>
          </a:graphicData>
        </a:graphic>
      </p:graphicFrame>
      <p:sp>
        <p:nvSpPr>
          <p:cNvPr id="144426" name="Title 4"/>
          <p:cNvSpPr>
            <a:spLocks noGrp="1"/>
          </p:cNvSpPr>
          <p:nvPr>
            <p:ph type="title"/>
          </p:nvPr>
        </p:nvSpPr>
        <p:spPr bwMode="auto">
          <a:xfrm>
            <a:off x="173038" y="250825"/>
            <a:ext cx="6478587"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5 – Refer for specialized investigations if needed</a:t>
            </a:r>
          </a:p>
        </p:txBody>
      </p:sp>
      <p:sp>
        <p:nvSpPr>
          <p:cNvPr id="144427" name="TextBox 5"/>
          <p:cNvSpPr txBox="1">
            <a:spLocks noChangeArrowheads="1"/>
          </p:cNvSpPr>
          <p:nvPr/>
        </p:nvSpPr>
        <p:spPr bwMode="auto">
          <a:xfrm>
            <a:off x="161925" y="6673850"/>
            <a:ext cx="1827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cs typeface="Arial" pitchFamily="34" charset="0"/>
              </a:rPr>
              <a:t>GINA </a:t>
            </a:r>
            <a:r>
              <a:rPr lang="en-AU" altLang="en-US" sz="1200" i="1" smtClean="0">
                <a:solidFill>
                  <a:schemeClr val="bg1"/>
                </a:solidFill>
                <a:cs typeface="Arial" pitchFamily="34" charset="0"/>
              </a:rPr>
              <a:t>2017, </a:t>
            </a:r>
            <a:r>
              <a:rPr lang="en-AU" altLang="en-US" sz="1200" i="1" dirty="0">
                <a:solidFill>
                  <a:schemeClr val="bg1"/>
                </a:solidFill>
                <a:cs typeface="Arial" pitchFamily="34" charset="0"/>
              </a:rPr>
              <a:t>Box 5-5</a:t>
            </a:r>
          </a:p>
        </p:txBody>
      </p:sp>
    </p:spTree>
    <p:extLst>
      <p:ext uri="{BB962C8B-B14F-4D97-AF65-F5344CB8AC3E}">
        <p14:creationId xmlns:p14="http://schemas.microsoft.com/office/powerpoint/2010/main" val="5818523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smtClean="0"/>
              <a:t>Diagnosis and management </a:t>
            </a:r>
            <a:br>
              <a:rPr lang="en-AU" smtClean="0"/>
            </a:br>
            <a:r>
              <a:rPr lang="en-AU" smtClean="0"/>
              <a:t>of asthma in children </a:t>
            </a:r>
            <a:br>
              <a:rPr lang="en-AU" smtClean="0"/>
            </a:br>
            <a:r>
              <a:rPr lang="en-AU" smtClean="0"/>
              <a:t>5 years and younger</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a:t>
            </a:r>
            <a:endParaRPr lang="en-AU" sz="1200" i="1" dirty="0">
              <a:solidFill>
                <a:prstClr val="white"/>
              </a:solidFill>
            </a:endParaRPr>
          </a:p>
        </p:txBody>
      </p:sp>
    </p:spTree>
    <p:extLst>
      <p:ext uri="{BB962C8B-B14F-4D97-AF65-F5344CB8AC3E}">
        <p14:creationId xmlns:p14="http://schemas.microsoft.com/office/powerpoint/2010/main" val="26980423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87" t="3948" r="1085" b="3619"/>
          <a:stretch/>
        </p:blipFill>
        <p:spPr>
          <a:xfrm>
            <a:off x="2113578" y="1364342"/>
            <a:ext cx="4867791" cy="5254331"/>
          </a:xfrm>
          <a:prstGeom prst="rect">
            <a:avLst/>
          </a:prstGeom>
        </p:spPr>
      </p:pic>
      <p:sp>
        <p:nvSpPr>
          <p:cNvPr id="7" name="Title 6"/>
          <p:cNvSpPr>
            <a:spLocks noGrp="1"/>
          </p:cNvSpPr>
          <p:nvPr>
            <p:ph type="title"/>
          </p:nvPr>
        </p:nvSpPr>
        <p:spPr/>
        <p:txBody>
          <a:bodyPr>
            <a:normAutofit/>
          </a:bodyPr>
          <a:lstStyle/>
          <a:p>
            <a:r>
              <a:rPr lang="en-AU" dirty="0" smtClean="0"/>
              <a:t>Probability of asthma diagnosis or response to asthma treatment in children ≤5 years</a:t>
            </a:r>
            <a:endParaRPr lang="en-AU" dirty="0"/>
          </a:p>
        </p:txBody>
      </p:sp>
      <p:sp>
        <p:nvSpPr>
          <p:cNvPr id="6" name="TextBox 5"/>
          <p:cNvSpPr txBox="1"/>
          <p:nvPr/>
        </p:nvSpPr>
        <p:spPr>
          <a:xfrm>
            <a:off x="170551" y="6659041"/>
            <a:ext cx="22097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2017, </a:t>
            </a:r>
            <a:r>
              <a:rPr lang="en-AU" sz="1200" i="1" dirty="0">
                <a:solidFill>
                  <a:prstClr val="white"/>
                </a:solidFill>
                <a:cs typeface="Arial" panose="020B0604020202020204" pitchFamily="34" charset="0"/>
              </a:rPr>
              <a:t>Box 6-1 (1/2)</a:t>
            </a:r>
          </a:p>
        </p:txBody>
      </p:sp>
    </p:spTree>
    <p:extLst>
      <p:ext uri="{BB962C8B-B14F-4D97-AF65-F5344CB8AC3E}">
        <p14:creationId xmlns:p14="http://schemas.microsoft.com/office/powerpoint/2010/main" val="1471626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network of individuals participating in the dissemination and implementation of asthma management programs at the local, national and regional level</a:t>
            </a:r>
          </a:p>
          <a:p>
            <a:r>
              <a:rPr lang="en-US" dirty="0"/>
              <a:t>GINA Assembly members are invited to meet with the GINA Executive Committee during the ATS and ERS </a:t>
            </a:r>
            <a:r>
              <a:rPr lang="en-US" dirty="0" smtClean="0"/>
              <a:t>meetings</a:t>
            </a:r>
          </a:p>
          <a:p>
            <a:r>
              <a:rPr lang="en-US" dirty="0" smtClean="0"/>
              <a:t>45 countries are currently represented in the GINA Assembly</a:t>
            </a:r>
            <a:endParaRPr lang="en-AU" dirty="0"/>
          </a:p>
        </p:txBody>
      </p:sp>
      <p:sp>
        <p:nvSpPr>
          <p:cNvPr id="2" name="Title 1"/>
          <p:cNvSpPr>
            <a:spLocks noGrp="1"/>
          </p:cNvSpPr>
          <p:nvPr>
            <p:ph type="title"/>
          </p:nvPr>
        </p:nvSpPr>
        <p:spPr/>
        <p:txBody>
          <a:bodyPr/>
          <a:lstStyle/>
          <a:p>
            <a:r>
              <a:rPr lang="en-AU" dirty="0" smtClean="0"/>
              <a:t>GINA Assembly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7211583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Symptom patterns in children ≤5 years </a:t>
            </a:r>
            <a:endParaRPr lang="en-AU"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25" y="1509241"/>
            <a:ext cx="7886926" cy="4912839"/>
          </a:xfrm>
          <a:prstGeom prst="rect">
            <a:avLst/>
          </a:prstGeom>
        </p:spPr>
      </p:pic>
      <p:sp>
        <p:nvSpPr>
          <p:cNvPr id="4" name="TextBox 3"/>
          <p:cNvSpPr txBox="1"/>
          <p:nvPr/>
        </p:nvSpPr>
        <p:spPr>
          <a:xfrm>
            <a:off x="170551" y="6659041"/>
            <a:ext cx="22097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2017, </a:t>
            </a:r>
            <a:r>
              <a:rPr lang="en-AU" sz="1200" i="1" dirty="0">
                <a:solidFill>
                  <a:prstClr val="white"/>
                </a:solidFill>
                <a:cs typeface="Arial" panose="020B0604020202020204" pitchFamily="34" charset="0"/>
              </a:rPr>
              <a:t>Box 6-1 (2/2)</a:t>
            </a:r>
          </a:p>
        </p:txBody>
      </p:sp>
    </p:spTree>
    <p:extLst>
      <p:ext uri="{BB962C8B-B14F-4D97-AF65-F5344CB8AC3E}">
        <p14:creationId xmlns:p14="http://schemas.microsoft.com/office/powerpoint/2010/main" val="34435514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Features suggesting asthma in children ≤5 years</a:t>
            </a:r>
            <a:endParaRPr lang="en-AU" dirty="0"/>
          </a:p>
        </p:txBody>
      </p:sp>
      <p:graphicFrame>
        <p:nvGraphicFramePr>
          <p:cNvPr id="3" name="Content Placeholder 3"/>
          <p:cNvGraphicFramePr>
            <a:graphicFrameLocks/>
          </p:cNvGraphicFramePr>
          <p:nvPr>
            <p:extLst>
              <p:ext uri="{D42A27DB-BD31-4B8C-83A1-F6EECF244321}">
                <p14:modId xmlns:p14="http://schemas.microsoft.com/office/powerpoint/2010/main" val="3059410563"/>
              </p:ext>
            </p:extLst>
          </p:nvPr>
        </p:nvGraphicFramePr>
        <p:xfrm>
          <a:off x="268518" y="1183594"/>
          <a:ext cx="8586002" cy="5485263"/>
        </p:xfrm>
        <a:graphic>
          <a:graphicData uri="http://schemas.openxmlformats.org/drawingml/2006/table">
            <a:tbl>
              <a:tblPr firstRow="1" bandRow="1">
                <a:tableStyleId>{7E9639D4-E3E2-4D34-9284-5A2195B3D0D7}</a:tableStyleId>
              </a:tblPr>
              <a:tblGrid>
                <a:gridCol w="2060345"/>
                <a:gridCol w="6525657"/>
              </a:tblGrid>
              <a:tr h="420303">
                <a:tc>
                  <a:txBody>
                    <a:bodyPr/>
                    <a:lstStyle/>
                    <a:p>
                      <a:pPr algn="ctr"/>
                      <a:r>
                        <a:rPr lang="en-AU" sz="1800" baseline="0" dirty="0" smtClean="0">
                          <a:solidFill>
                            <a:srgbClr val="134679"/>
                          </a:solidFill>
                          <a:latin typeface="Arial" panose="020B0604020202020204" pitchFamily="34" charset="0"/>
                          <a:cs typeface="Arial" panose="020B0604020202020204" pitchFamily="34" charset="0"/>
                        </a:rPr>
                        <a:t>Feature</a:t>
                      </a:r>
                      <a:endParaRPr lang="en-AU" sz="1800" baseline="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baseline="0" dirty="0" smtClean="0">
                          <a:solidFill>
                            <a:srgbClr val="134679"/>
                          </a:solidFill>
                          <a:latin typeface="Arial" panose="020B0604020202020204" pitchFamily="34" charset="0"/>
                          <a:cs typeface="Arial" panose="020B0604020202020204" pitchFamily="34" charset="0"/>
                        </a:rPr>
                        <a:t>Characteristics suggesting asthma</a:t>
                      </a:r>
                      <a:endParaRPr lang="en-AU" sz="1800" baseline="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Cough</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kern="1200" baseline="0" dirty="0" smtClean="0">
                          <a:solidFill>
                            <a:srgbClr val="134679"/>
                          </a:solidFill>
                          <a:effectLst/>
                          <a:latin typeface="Arial" panose="020B0604020202020204" pitchFamily="34" charset="0"/>
                          <a:ea typeface="+mn-ea"/>
                          <a:cs typeface="Arial" panose="020B0604020202020204" pitchFamily="34" charset="0"/>
                        </a:rPr>
                        <a:t>Recurrent or persistent non-productive cough that may be worse at night  or accompanied by some wheezing and breathing difficulties.</a:t>
                      </a:r>
                    </a:p>
                    <a:p>
                      <a:pPr marL="87313" indent="-87313"/>
                      <a:r>
                        <a:rPr lang="en-US" sz="1600" kern="1200" baseline="0" dirty="0" smtClean="0">
                          <a:solidFill>
                            <a:srgbClr val="134679"/>
                          </a:solidFill>
                          <a:effectLst/>
                          <a:latin typeface="Arial" panose="020B0604020202020204" pitchFamily="34" charset="0"/>
                          <a:ea typeface="+mn-ea"/>
                          <a:cs typeface="Arial" panose="020B0604020202020204" pitchFamily="34" charset="0"/>
                        </a:rPr>
                        <a:t>Cough occurring with exercise, laughing, crying or exposure to tobacco smoke in the absence of an apparent </a:t>
                      </a:r>
                      <a:r>
                        <a:rPr lang="en-US" sz="1600" kern="1200" baseline="0" smtClean="0">
                          <a:solidFill>
                            <a:srgbClr val="134679"/>
                          </a:solidFill>
                          <a:effectLst/>
                          <a:latin typeface="Arial" panose="020B0604020202020204" pitchFamily="34" charset="0"/>
                          <a:ea typeface="+mn-ea"/>
                          <a:cs typeface="Arial" panose="020B0604020202020204" pitchFamily="34" charset="0"/>
                        </a:rPr>
                        <a:t>respiratory infection</a:t>
                      </a:r>
                    </a:p>
                    <a:p>
                      <a:pPr marL="87313" indent="-87313"/>
                      <a:r>
                        <a:rPr lang="en-AU" sz="1600" kern="1200" baseline="0" smtClean="0">
                          <a:solidFill>
                            <a:srgbClr val="134679"/>
                          </a:solidFill>
                          <a:effectLst/>
                          <a:latin typeface="Arial" panose="020B0604020202020204" pitchFamily="34" charset="0"/>
                          <a:ea typeface="+mn-ea"/>
                          <a:cs typeface="Arial" panose="020B0604020202020204" pitchFamily="34" charset="0"/>
                        </a:rPr>
                        <a:t>Prolonged cough in infancy, and cough without cold symptoms, are associated with later parent-reported physician-diagnosed asthma, independent of infant wheeze</a:t>
                      </a:r>
                      <a:endParaRPr lang="en-US" sz="1600" kern="1200" baseline="0" dirty="0" smtClean="0">
                        <a:solidFill>
                          <a:srgbClr val="134679"/>
                        </a:solidFill>
                        <a:effectLst/>
                        <a:latin typeface="Arial" panose="020B0604020202020204" pitchFamily="34" charset="0"/>
                        <a:ea typeface="+mn-ea"/>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Wheezing</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baseline="0" dirty="0" smtClean="0">
                          <a:solidFill>
                            <a:srgbClr val="134679"/>
                          </a:solidFill>
                          <a:latin typeface="Arial" panose="020B0604020202020204" pitchFamily="34" charset="0"/>
                          <a:cs typeface="Arial" panose="020B0604020202020204" pitchFamily="34" charset="0"/>
                        </a:rPr>
                        <a:t>Recurrent wheezing, including during sleep or with triggers such as activity, laughing, crying or exposure to tobacco smoke or air pollution</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Difficult or heavy breathing or shortness of breath</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aseline="0" dirty="0" smtClean="0">
                          <a:solidFill>
                            <a:srgbClr val="134679"/>
                          </a:solidFill>
                          <a:latin typeface="Arial" panose="020B0604020202020204" pitchFamily="34" charset="0"/>
                          <a:cs typeface="Arial" panose="020B0604020202020204" pitchFamily="34" charset="0"/>
                        </a:rPr>
                        <a:t>Occurring with exercise, laughing, or crying</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Reduced activity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US" sz="1600" baseline="0" dirty="0" smtClean="0">
                          <a:solidFill>
                            <a:srgbClr val="134679"/>
                          </a:solidFill>
                          <a:effectLst/>
                          <a:latin typeface="Arial" panose="020B0604020202020204" pitchFamily="34" charset="0"/>
                          <a:ea typeface="Times New Roman"/>
                          <a:cs typeface="Arial" panose="020B0604020202020204" pitchFamily="34" charset="0"/>
                        </a:rPr>
                        <a:t>Not running, playing or laughing at the same intensity as other children; tires earlier during walks (wants to be carried)</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Past or family history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aseline="0" dirty="0" smtClean="0">
                          <a:solidFill>
                            <a:srgbClr val="134679"/>
                          </a:solidFill>
                          <a:latin typeface="Arial" panose="020B0604020202020204" pitchFamily="34" charset="0"/>
                          <a:cs typeface="Arial" panose="020B0604020202020204" pitchFamily="34" charset="0"/>
                        </a:rPr>
                        <a:t>Other allergic disease (atopic dermatitis or allergic rhinitis)</a:t>
                      </a:r>
                    </a:p>
                    <a:p>
                      <a:r>
                        <a:rPr lang="en-US" sz="1600" baseline="0" dirty="0" smtClean="0">
                          <a:solidFill>
                            <a:srgbClr val="134679"/>
                          </a:solidFill>
                          <a:latin typeface="Arial" panose="020B0604020202020204" pitchFamily="34" charset="0"/>
                          <a:cs typeface="Arial" panose="020B0604020202020204" pitchFamily="34" charset="0"/>
                        </a:rPr>
                        <a:t>Asthma in first-degree relatives</a:t>
                      </a: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Therapeutic trial with low dose ICS and as-needed SABA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US" sz="1600" baseline="0" dirty="0" smtClean="0">
                          <a:solidFill>
                            <a:srgbClr val="134679"/>
                          </a:solidFill>
                          <a:latin typeface="Arial" panose="020B0604020202020204" pitchFamily="34" charset="0"/>
                          <a:cs typeface="Arial" panose="020B0604020202020204" pitchFamily="34" charset="0"/>
                        </a:rPr>
                        <a:t>Clinical improvement during 2–3 months of controller treatment and worsening when treatment is stopped</a:t>
                      </a:r>
                      <a:endParaRPr lang="en-AU" sz="1600" baseline="0" dirty="0">
                        <a:solidFill>
                          <a:srgbClr val="134679"/>
                        </a:solidFill>
                        <a:latin typeface="Arial" panose="020B0604020202020204" pitchFamily="34" charset="0"/>
                        <a:cs typeface="Arial" panose="020B0604020202020204" pitchFamily="34" charset="0"/>
                      </a:endParaRPr>
                    </a:p>
                  </a:txBody>
                  <a:tcPr marL="108000" marR="72000" marT="36000" marB="36000">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extBox 3"/>
          <p:cNvSpPr txBox="1"/>
          <p:nvPr/>
        </p:nvSpPr>
        <p:spPr>
          <a:xfrm>
            <a:off x="185066" y="6673555"/>
            <a:ext cx="1826914"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2017, </a:t>
            </a:r>
            <a:r>
              <a:rPr lang="en-AU" sz="1200" i="1" dirty="0">
                <a:solidFill>
                  <a:prstClr val="white"/>
                </a:solidFill>
                <a:cs typeface="Arial" panose="020B0604020202020204" pitchFamily="34" charset="0"/>
              </a:rPr>
              <a:t>Box 6-2</a:t>
            </a:r>
          </a:p>
        </p:txBody>
      </p:sp>
      <p:grpSp>
        <p:nvGrpSpPr>
          <p:cNvPr id="5" name="Group 10"/>
          <p:cNvGrpSpPr>
            <a:grpSpLocks/>
          </p:cNvGrpSpPr>
          <p:nvPr/>
        </p:nvGrpSpPr>
        <p:grpSpPr bwMode="auto">
          <a:xfrm>
            <a:off x="601635" y="2235653"/>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18584036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Common differential diagnoses of asthma in children ≤5 years</a:t>
            </a:r>
            <a:endParaRPr lang="en-AU" dirty="0"/>
          </a:p>
        </p:txBody>
      </p:sp>
      <p:graphicFrame>
        <p:nvGraphicFramePr>
          <p:cNvPr id="3" name="Content Placeholder 3"/>
          <p:cNvGraphicFramePr>
            <a:graphicFrameLocks/>
          </p:cNvGraphicFramePr>
          <p:nvPr>
            <p:extLst>
              <p:ext uri="{D42A27DB-BD31-4B8C-83A1-F6EECF244321}">
                <p14:modId xmlns:p14="http://schemas.microsoft.com/office/powerpoint/2010/main" val="2900945314"/>
              </p:ext>
            </p:extLst>
          </p:nvPr>
        </p:nvGraphicFramePr>
        <p:xfrm>
          <a:off x="268518" y="1430332"/>
          <a:ext cx="8586000" cy="4698063"/>
        </p:xfrm>
        <a:graphic>
          <a:graphicData uri="http://schemas.openxmlformats.org/drawingml/2006/table">
            <a:tbl>
              <a:tblPr firstRow="1" bandRow="1">
                <a:tableStyleId>{7E9639D4-E3E2-4D34-9284-5A2195B3D0D7}</a:tableStyleId>
              </a:tblPr>
              <a:tblGrid>
                <a:gridCol w="2646132"/>
                <a:gridCol w="5939868"/>
              </a:tblGrid>
              <a:tr h="420303">
                <a:tc>
                  <a:txBody>
                    <a:bodyPr/>
                    <a:lstStyle/>
                    <a:p>
                      <a:pPr algn="ctr"/>
                      <a:r>
                        <a:rPr lang="en-AU" sz="1800" dirty="0" smtClean="0">
                          <a:solidFill>
                            <a:srgbClr val="134679"/>
                          </a:solidFill>
                          <a:latin typeface="Arial" panose="020B0604020202020204" pitchFamily="34" charset="0"/>
                          <a:cs typeface="Arial" panose="020B0604020202020204" pitchFamily="34" charset="0"/>
                        </a:rPr>
                        <a:t>Condition</a:t>
                      </a:r>
                      <a:endParaRPr lang="en-AU" sz="180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dirty="0" smtClean="0">
                          <a:solidFill>
                            <a:srgbClr val="134679"/>
                          </a:solidFill>
                          <a:latin typeface="Arial" panose="020B0604020202020204" pitchFamily="34" charset="0"/>
                          <a:cs typeface="Arial" panose="020B0604020202020204" pitchFamily="34" charset="0"/>
                        </a:rPr>
                        <a:t>Typical features</a:t>
                      </a:r>
                      <a:endParaRPr lang="en-AU" sz="180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Recurrent viral respiratory infections</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kern="1200" baseline="0" dirty="0" smtClean="0">
                          <a:solidFill>
                            <a:srgbClr val="134679"/>
                          </a:solidFill>
                          <a:effectLst/>
                          <a:latin typeface="Arial" panose="020B0604020202020204" pitchFamily="34" charset="0"/>
                          <a:ea typeface="+mn-ea"/>
                          <a:cs typeface="Arial" panose="020B0604020202020204" pitchFamily="34" charset="0"/>
                        </a:rPr>
                        <a:t>Mainly cough, runny congested nose for &lt;10 days; wheeze usually mild; no symptoms between infections</a:t>
                      </a:r>
                      <a:endParaRPr lang="en-AU" sz="1600" kern="1200" baseline="0" dirty="0">
                        <a:solidFill>
                          <a:srgbClr val="134679"/>
                        </a:solidFill>
                        <a:effectLst/>
                        <a:latin typeface="Arial" panose="020B0604020202020204" pitchFamily="34" charset="0"/>
                        <a:ea typeface="+mn-ea"/>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Gastroesophageal reflux</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Cough when feeding; recurrent chest infections; vomits easily especially after large feeds;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Foreign body aspiration</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Episode of abrupt severe cough and/or stridor during eating or play; recurrent chest infections and cough; focal lung signs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err="1" smtClean="0">
                          <a:solidFill>
                            <a:srgbClr val="134679"/>
                          </a:solidFill>
                          <a:latin typeface="Arial" panose="020B0604020202020204" pitchFamily="34" charset="0"/>
                          <a:cs typeface="Arial" panose="020B0604020202020204" pitchFamily="34" charset="0"/>
                        </a:rPr>
                        <a:t>Tracheomalacia</a:t>
                      </a:r>
                      <a:r>
                        <a:rPr lang="en-AU" sz="1600" baseline="0" dirty="0" smtClean="0">
                          <a:solidFill>
                            <a:srgbClr val="134679"/>
                          </a:solidFill>
                          <a:latin typeface="Arial" panose="020B0604020202020204" pitchFamily="34" charset="0"/>
                          <a:cs typeface="Arial" panose="020B0604020202020204" pitchFamily="34" charset="0"/>
                        </a:rPr>
                        <a:t> or </a:t>
                      </a:r>
                      <a:r>
                        <a:rPr lang="en-AU" sz="1600" baseline="0" dirty="0" err="1" smtClean="0">
                          <a:solidFill>
                            <a:srgbClr val="134679"/>
                          </a:solidFill>
                          <a:latin typeface="Arial" panose="020B0604020202020204" pitchFamily="34" charset="0"/>
                          <a:cs typeface="Arial" panose="020B0604020202020204" pitchFamily="34" charset="0"/>
                        </a:rPr>
                        <a:t>bronchomalacia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AU" sz="1600" baseline="0" dirty="0" smtClean="0">
                          <a:solidFill>
                            <a:srgbClr val="134679"/>
                          </a:solidFill>
                          <a:effectLst/>
                          <a:latin typeface="Arial" panose="020B0604020202020204" pitchFamily="34" charset="0"/>
                          <a:ea typeface="Times New Roman"/>
                          <a:cs typeface="Arial" panose="020B0604020202020204" pitchFamily="34" charset="0"/>
                        </a:rPr>
                        <a:t>Noisy breathing when crying or eating, or during URTIs; harsh cough; inspiratory or expiratory retraction; symptoms often present since birth; poor response to asthma treatment</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36195" marR="36195" marT="0" marB="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Tuberculosis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Persistent noisy respirations and cough; fever unresponsive to normal antibiotics; enlarged lymph nodes; poor response to BD or ICS; contact with someone with TB</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Congenital heart disease</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Cardiac murmur; cyanosis when eating; failure to thrive; tachycardia; </a:t>
                      </a:r>
                      <a:r>
                        <a:rPr lang="en-AU" sz="1600" baseline="0" dirty="0" err="1" smtClean="0">
                          <a:solidFill>
                            <a:srgbClr val="134679"/>
                          </a:solidFill>
                          <a:latin typeface="Arial" panose="020B0604020202020204" pitchFamily="34" charset="0"/>
                          <a:cs typeface="Arial" panose="020B0604020202020204" pitchFamily="34" charset="0"/>
                        </a:rPr>
                        <a:t>tachypnea</a:t>
                      </a:r>
                      <a:r>
                        <a:rPr lang="en-AU" sz="1600" baseline="0" dirty="0" smtClean="0">
                          <a:solidFill>
                            <a:srgbClr val="134679"/>
                          </a:solidFill>
                          <a:latin typeface="Arial" panose="020B0604020202020204" pitchFamily="34" charset="0"/>
                          <a:cs typeface="Arial" panose="020B0604020202020204" pitchFamily="34" charset="0"/>
                        </a:rPr>
                        <a:t> or hepatomegaly;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extBox 3"/>
          <p:cNvSpPr txBox="1"/>
          <p:nvPr/>
        </p:nvSpPr>
        <p:spPr>
          <a:xfrm>
            <a:off x="156037" y="6673555"/>
            <a:ext cx="23113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2017, </a:t>
            </a:r>
            <a:r>
              <a:rPr lang="en-AU" sz="1200" i="1" dirty="0">
                <a:solidFill>
                  <a:prstClr val="white"/>
                </a:solidFill>
                <a:cs typeface="Arial" panose="020B0604020202020204" pitchFamily="34" charset="0"/>
              </a:rPr>
              <a:t>Box 6-3 (1/2)</a:t>
            </a:r>
          </a:p>
        </p:txBody>
      </p:sp>
    </p:spTree>
    <p:extLst>
      <p:ext uri="{BB962C8B-B14F-4D97-AF65-F5344CB8AC3E}">
        <p14:creationId xmlns:p14="http://schemas.microsoft.com/office/powerpoint/2010/main" val="337077420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Common differential diagnoses of asthma in children ≤5 </a:t>
            </a:r>
            <a:r>
              <a:rPr lang="en-AU" dirty="0" smtClean="0"/>
              <a:t>years (continued)</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676830514"/>
              </p:ext>
            </p:extLst>
          </p:nvPr>
        </p:nvGraphicFramePr>
        <p:xfrm>
          <a:off x="268518" y="1430332"/>
          <a:ext cx="8586000" cy="3894543"/>
        </p:xfrm>
        <a:graphic>
          <a:graphicData uri="http://schemas.openxmlformats.org/drawingml/2006/table">
            <a:tbl>
              <a:tblPr firstRow="1" bandRow="1">
                <a:tableStyleId>{7E9639D4-E3E2-4D34-9284-5A2195B3D0D7}</a:tableStyleId>
              </a:tblPr>
              <a:tblGrid>
                <a:gridCol w="2646000"/>
                <a:gridCol w="5940000"/>
              </a:tblGrid>
              <a:tr h="420303">
                <a:tc>
                  <a:txBody>
                    <a:bodyPr/>
                    <a:lstStyle/>
                    <a:p>
                      <a:pPr algn="ctr"/>
                      <a:r>
                        <a:rPr lang="en-AU" sz="1800" dirty="0" smtClean="0">
                          <a:solidFill>
                            <a:srgbClr val="134679"/>
                          </a:solidFill>
                          <a:latin typeface="Arial" panose="020B0604020202020204" pitchFamily="34" charset="0"/>
                          <a:cs typeface="Arial" panose="020B0604020202020204" pitchFamily="34" charset="0"/>
                        </a:rPr>
                        <a:t>Condition</a:t>
                      </a:r>
                      <a:endParaRPr lang="en-AU" sz="1800" dirty="0">
                        <a:solidFill>
                          <a:srgbClr val="134679"/>
                        </a:solidFill>
                        <a:latin typeface="Arial" panose="020B0604020202020204" pitchFamily="34" charset="0"/>
                        <a:cs typeface="Arial" panose="020B0604020202020204" pitchFamily="34" charset="0"/>
                      </a:endParaRPr>
                    </a:p>
                  </a:txBody>
                  <a:tcPr marL="89777" marR="89777">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c>
                  <a:txBody>
                    <a:bodyPr/>
                    <a:lstStyle/>
                    <a:p>
                      <a:pPr algn="ctr"/>
                      <a:r>
                        <a:rPr lang="en-AU" sz="1800" dirty="0" smtClean="0">
                          <a:solidFill>
                            <a:srgbClr val="134679"/>
                          </a:solidFill>
                          <a:latin typeface="Arial" panose="020B0604020202020204" pitchFamily="34" charset="0"/>
                          <a:cs typeface="Arial" panose="020B0604020202020204" pitchFamily="34" charset="0"/>
                        </a:rPr>
                        <a:t>Typical features</a:t>
                      </a:r>
                      <a:endParaRPr lang="en-AU" sz="1800" dirty="0">
                        <a:solidFill>
                          <a:srgbClr val="134679"/>
                        </a:solidFill>
                        <a:latin typeface="Arial" panose="020B0604020202020204" pitchFamily="34" charset="0"/>
                        <a:cs typeface="Arial" panose="020B0604020202020204" pitchFamily="34" charset="0"/>
                      </a:endParaRPr>
                    </a:p>
                  </a:txBody>
                  <a:tcPr marL="89777" marR="89777">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9B47B"/>
                    </a:solidFill>
                  </a:tcPr>
                </a:tc>
              </a:tr>
              <a:tr h="360000">
                <a:tc>
                  <a:txBody>
                    <a:bodyPr/>
                    <a:lstStyle/>
                    <a:p>
                      <a:r>
                        <a:rPr lang="en-AU" sz="1600" kern="1200" baseline="0" dirty="0" smtClean="0">
                          <a:solidFill>
                            <a:srgbClr val="134679"/>
                          </a:solidFill>
                          <a:latin typeface="Arial" panose="020B0604020202020204" pitchFamily="34" charset="0"/>
                          <a:ea typeface="+mn-ea"/>
                          <a:cs typeface="Arial" panose="020B0604020202020204" pitchFamily="34" charset="0"/>
                        </a:rPr>
                        <a:t>Cystic fibrosis</a:t>
                      </a:r>
                      <a:endParaRPr lang="en-AU" sz="1600" kern="1200" baseline="0" dirty="0">
                        <a:solidFill>
                          <a:srgbClr val="134679"/>
                        </a:solidFill>
                        <a:latin typeface="Arial" panose="020B0604020202020204" pitchFamily="34" charset="0"/>
                        <a:ea typeface="+mn-ea"/>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kern="1200" baseline="0" dirty="0" smtClean="0">
                          <a:solidFill>
                            <a:srgbClr val="134679"/>
                          </a:solidFill>
                          <a:effectLst/>
                          <a:latin typeface="Arial" panose="020B0604020202020204" pitchFamily="34" charset="0"/>
                          <a:ea typeface="+mn-ea"/>
                          <a:cs typeface="Arial" panose="020B0604020202020204" pitchFamily="34" charset="0"/>
                        </a:rPr>
                        <a:t>Cough starting shortly after birth; recurrent chest infections; failure to thrive (malabsorption); loose greasy bulky stools</a:t>
                      </a:r>
                      <a:endParaRPr lang="en-AU" sz="1600" kern="1200" baseline="0" dirty="0">
                        <a:solidFill>
                          <a:srgbClr val="134679"/>
                        </a:solidFill>
                        <a:effectLst/>
                        <a:latin typeface="Arial" panose="020B0604020202020204" pitchFamily="34" charset="0"/>
                        <a:ea typeface="+mn-ea"/>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Primary ciliary dyskinesia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Cough and recurrent mild chest infections; chronic ear infections and purulent nasal discharge; poor response to asthma medications; </a:t>
                      </a:r>
                      <a:r>
                        <a:rPr lang="en-AU" sz="1600" baseline="0" dirty="0" err="1" smtClean="0">
                          <a:solidFill>
                            <a:srgbClr val="134679"/>
                          </a:solidFill>
                          <a:latin typeface="Arial" panose="020B0604020202020204" pitchFamily="34" charset="0"/>
                          <a:cs typeface="Arial" panose="020B0604020202020204" pitchFamily="34" charset="0"/>
                        </a:rPr>
                        <a:t>situs</a:t>
                      </a:r>
                      <a:r>
                        <a:rPr lang="en-AU" sz="1600" baseline="0" dirty="0" smtClean="0">
                          <a:solidFill>
                            <a:srgbClr val="134679"/>
                          </a:solidFill>
                          <a:latin typeface="Arial" panose="020B0604020202020204" pitchFamily="34" charset="0"/>
                          <a:cs typeface="Arial" panose="020B0604020202020204" pitchFamily="34" charset="0"/>
                        </a:rPr>
                        <a:t> </a:t>
                      </a:r>
                      <a:r>
                        <a:rPr lang="en-AU" sz="1600" baseline="0" dirty="0" err="1" smtClean="0">
                          <a:solidFill>
                            <a:srgbClr val="134679"/>
                          </a:solidFill>
                          <a:latin typeface="Arial" panose="020B0604020202020204" pitchFamily="34" charset="0"/>
                          <a:cs typeface="Arial" panose="020B0604020202020204" pitchFamily="34" charset="0"/>
                        </a:rPr>
                        <a:t>inversus</a:t>
                      </a:r>
                      <a:r>
                        <a:rPr lang="en-AU" sz="1600" baseline="0" dirty="0" smtClean="0">
                          <a:solidFill>
                            <a:srgbClr val="134679"/>
                          </a:solidFill>
                          <a:latin typeface="Arial" panose="020B0604020202020204" pitchFamily="34" charset="0"/>
                          <a:cs typeface="Arial" panose="020B0604020202020204" pitchFamily="34" charset="0"/>
                        </a:rPr>
                        <a:t> (in ~50% children with this condition)</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576000">
                <a:tc>
                  <a:txBody>
                    <a:bodyPr/>
                    <a:lstStyle/>
                    <a:p>
                      <a:r>
                        <a:rPr lang="en-AU" sz="1600" baseline="0" dirty="0" smtClean="0">
                          <a:solidFill>
                            <a:srgbClr val="134679"/>
                          </a:solidFill>
                          <a:latin typeface="Arial" panose="020B0604020202020204" pitchFamily="34" charset="0"/>
                          <a:cs typeface="Arial" panose="020B0604020202020204" pitchFamily="34" charset="0"/>
                        </a:rPr>
                        <a:t>Vascular ring</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Respirations often persistently noisy; poor response to asthma medications</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Bronchopulmonary dysplasia</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87313" indent="-87313">
                        <a:spcAft>
                          <a:spcPts val="0"/>
                        </a:spcAft>
                      </a:pPr>
                      <a:r>
                        <a:rPr lang="en-AU" sz="1600" baseline="0" dirty="0" smtClean="0">
                          <a:solidFill>
                            <a:srgbClr val="134679"/>
                          </a:solidFill>
                          <a:effectLst/>
                          <a:latin typeface="Arial" panose="020B0604020202020204" pitchFamily="34" charset="0"/>
                          <a:ea typeface="Times New Roman"/>
                          <a:cs typeface="Arial" panose="020B0604020202020204" pitchFamily="34" charset="0"/>
                        </a:rPr>
                        <a:t>Infant born prematurely; very low birth weight; needed prolonged mechanical ventilation or supplemental oxygen; difficulty with breathing present from birth</a:t>
                      </a:r>
                      <a:endParaRPr lang="en-AU" sz="1600" baseline="0" dirty="0">
                        <a:solidFill>
                          <a:srgbClr val="134679"/>
                        </a:solidFill>
                        <a:effectLst/>
                        <a:latin typeface="Arial" panose="020B0604020202020204" pitchFamily="34" charset="0"/>
                        <a:ea typeface="Times New Roman"/>
                        <a:cs typeface="Arial" panose="020B0604020202020204" pitchFamily="34" charset="0"/>
                      </a:endParaRPr>
                    </a:p>
                  </a:txBody>
                  <a:tcPr marL="36195" marR="36195" marT="0" marB="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r>
              <a:tr h="360000">
                <a:tc>
                  <a:txBody>
                    <a:bodyPr/>
                    <a:lstStyle/>
                    <a:p>
                      <a:r>
                        <a:rPr lang="en-AU" sz="1600" baseline="0" dirty="0" smtClean="0">
                          <a:solidFill>
                            <a:srgbClr val="134679"/>
                          </a:solidFill>
                          <a:latin typeface="Arial" panose="020B0604020202020204" pitchFamily="34" charset="0"/>
                          <a:cs typeface="Arial" panose="020B0604020202020204" pitchFamily="34" charset="0"/>
                        </a:rPr>
                        <a:t>Immune deficiency</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w="6350" cap="flat" cmpd="sng" algn="ctr">
                      <a:solidFill>
                        <a:srgbClr val="F79646"/>
                      </a:solidFill>
                      <a:prstDash val="solid"/>
                      <a:round/>
                      <a:headEnd type="none" w="med" len="med"/>
                      <a:tailEnd type="none" w="med" len="med"/>
                    </a:lnL>
                    <a:lnR>
                      <a:noFill/>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87313"/>
                      <a:r>
                        <a:rPr lang="en-AU" sz="1600" baseline="0" dirty="0" smtClean="0">
                          <a:solidFill>
                            <a:srgbClr val="134679"/>
                          </a:solidFill>
                          <a:latin typeface="Arial" panose="020B0604020202020204" pitchFamily="34" charset="0"/>
                          <a:cs typeface="Arial" panose="020B0604020202020204" pitchFamily="34" charset="0"/>
                        </a:rPr>
                        <a:t>Recurrent fever and infections (including non-respiratory); failure to thrive</a:t>
                      </a:r>
                      <a:endParaRPr lang="en-AU" sz="1600" baseline="0" dirty="0">
                        <a:solidFill>
                          <a:srgbClr val="134679"/>
                        </a:solidFill>
                        <a:latin typeface="Arial" panose="020B0604020202020204" pitchFamily="34" charset="0"/>
                        <a:cs typeface="Arial" panose="020B0604020202020204" pitchFamily="34" charset="0"/>
                      </a:endParaRPr>
                    </a:p>
                  </a:txBody>
                  <a:tcPr marL="72000" marR="72000" marT="36000" marB="36000">
                    <a:lnL>
                      <a:noFill/>
                    </a:lnL>
                    <a:lnR w="6350" cap="flat" cmpd="sng" algn="ctr">
                      <a:solidFill>
                        <a:srgbClr val="F79646"/>
                      </a:solid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156037" y="6673555"/>
            <a:ext cx="2108191" cy="184666"/>
          </a:xfrm>
          <a:prstGeom prst="rect">
            <a:avLst/>
          </a:prstGeom>
          <a:noFill/>
        </p:spPr>
        <p:txBody>
          <a:bodyPr wrap="square" tIns="0" bIns="0" rtlCol="0" anchor="ctr" anchorCtr="0">
            <a:spAutoFit/>
          </a:bodyPr>
          <a:lstStyle/>
          <a:p>
            <a:r>
              <a:rPr lang="en-AU" sz="1200" i="1">
                <a:solidFill>
                  <a:prstClr val="white"/>
                </a:solidFill>
                <a:cs typeface="Arial" panose="020B0604020202020204" pitchFamily="34" charset="0"/>
              </a:rPr>
              <a:t>GINA </a:t>
            </a:r>
            <a:r>
              <a:rPr lang="en-AU" sz="1200" i="1" smtClean="0">
                <a:solidFill>
                  <a:prstClr val="white"/>
                </a:solidFill>
                <a:cs typeface="Arial" panose="020B0604020202020204" pitchFamily="34" charset="0"/>
              </a:rPr>
              <a:t>2017, </a:t>
            </a:r>
            <a:r>
              <a:rPr lang="en-AU" sz="1200" i="1" dirty="0">
                <a:solidFill>
                  <a:prstClr val="white"/>
                </a:solidFill>
                <a:cs typeface="Arial" panose="020B0604020202020204" pitchFamily="34" charset="0"/>
              </a:rPr>
              <a:t>Box 6-3 (2/2)</a:t>
            </a:r>
          </a:p>
        </p:txBody>
      </p:sp>
    </p:spTree>
    <p:extLst>
      <p:ext uri="{BB962C8B-B14F-4D97-AF65-F5344CB8AC3E}">
        <p14:creationId xmlns:p14="http://schemas.microsoft.com/office/powerpoint/2010/main" val="14390621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of </a:t>
            </a:r>
            <a:r>
              <a:rPr lang="en-AU" dirty="0" smtClean="0"/>
              <a:t>asthma control in </a:t>
            </a:r>
            <a:br>
              <a:rPr lang="en-AU" dirty="0" smtClean="0"/>
            </a:br>
            <a:r>
              <a:rPr lang="en-AU" dirty="0" smtClean="0"/>
              <a:t>children ≤5 years</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951203401"/>
              </p:ext>
            </p:extLst>
          </p:nvPr>
        </p:nvGraphicFramePr>
        <p:xfrm>
          <a:off x="261253" y="1286090"/>
          <a:ext cx="8665034" cy="5040797"/>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child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for more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than</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few minutes, more than once/week?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br>
                        <a:rPr lang="en-AU" sz="1600" dirty="0" smtClean="0">
                          <a:solidFill>
                            <a:srgbClr val="134679"/>
                          </a:solidFill>
                          <a:effectLst/>
                          <a:latin typeface="Arial" panose="020B0604020202020204" pitchFamily="34" charset="0"/>
                          <a:ea typeface="Times New Roman"/>
                          <a:cs typeface="Arial" panose="020B0604020202020204" pitchFamily="34" charset="0"/>
                        </a:rPr>
                      </a:br>
                      <a:r>
                        <a:rPr lang="en-AU" sz="1600" dirty="0" smtClean="0">
                          <a:solidFill>
                            <a:srgbClr val="134679"/>
                          </a:solidFill>
                          <a:effectLst/>
                          <a:latin typeface="Arial" panose="020B0604020202020204" pitchFamily="34" charset="0"/>
                          <a:ea typeface="Times New Roman"/>
                          <a:cs typeface="Arial" panose="020B0604020202020204" pitchFamily="34" charset="0"/>
                        </a:rPr>
                        <a:t>(runs/plays less than other</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children,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tires easily during walks/playing)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once a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648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or night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coughing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d</a:t>
                      </a:r>
                      <a:r>
                        <a:rPr lang="en-AU" sz="1600" dirty="0" smtClean="0">
                          <a:solidFill>
                            <a:srgbClr val="134679"/>
                          </a:solidFill>
                          <a:effectLst/>
                          <a:latin typeface="Arial" panose="020B0604020202020204" pitchFamily="34" charset="0"/>
                          <a:ea typeface="Times New Roman"/>
                          <a:cs typeface="Arial" panose="020B0604020202020204" pitchFamily="34" charset="0"/>
                        </a:rPr>
                        <a:t>ue to asthma?</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421200">
                <a:tc gridSpan="4">
                  <a:txBody>
                    <a:bodyPr/>
                    <a:lstStyle/>
                    <a:p>
                      <a:pPr marL="34925" indent="0">
                        <a:spcAft>
                          <a:spcPts val="0"/>
                        </a:spcAft>
                        <a:buFont typeface="Arial" panose="020B0604020202020204" pitchFamily="34" charset="0"/>
                        <a:buNone/>
                        <a:tabLst>
                          <a:tab pos="4843463" algn="r"/>
                        </a:tabLst>
                      </a:pPr>
                      <a:r>
                        <a:rPr lang="en-AU" sz="2000" b="1" baseline="0" dirty="0" smtClean="0">
                          <a:solidFill>
                            <a:srgbClr val="134679"/>
                          </a:solidFill>
                          <a:effectLst/>
                          <a:latin typeface="Arial" panose="020B0604020202020204" pitchFamily="34" charset="0"/>
                          <a:ea typeface="Times New Roman"/>
                          <a:cs typeface="Arial" panose="020B0604020202020204" pitchFamily="34" charset="0"/>
                        </a:rPr>
                        <a:t> B. Risk factors for poor asthma outcomes</a:t>
                      </a: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79646"/>
                    </a:solidFill>
                  </a:tcPr>
                </a:tc>
              </a:tr>
              <a:tr h="648000">
                <a:tc>
                  <a:txBody>
                    <a:bodyPr/>
                    <a:lstStyle/>
                    <a:p>
                      <a:pPr marL="34925" indent="0">
                        <a:spcAft>
                          <a:spcPts val="0"/>
                        </a:spcAft>
                        <a:buFont typeface="Arial" panose="020B0604020202020204" pitchFamily="34" charset="0"/>
                        <a:buNone/>
                        <a:tabLst>
                          <a:tab pos="4843463" algn="r"/>
                        </a:tabLst>
                      </a:pPr>
                      <a:r>
                        <a:rPr lang="en-AU" sz="1600" b="1" baseline="0" dirty="0" smtClean="0">
                          <a:solidFill>
                            <a:srgbClr val="134679"/>
                          </a:solidFill>
                          <a:effectLst/>
                          <a:latin typeface="Arial" panose="020B0604020202020204" pitchFamily="34" charset="0"/>
                          <a:ea typeface="Times New Roman"/>
                          <a:cs typeface="Arial" panose="020B0604020202020204" pitchFamily="34" charset="0"/>
                        </a:rPr>
                        <a:t>ASSESS CHILD’S RISK FOR:</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Exacerbations within the next few months</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Fixed airflow limitation</a:t>
                      </a:r>
                    </a:p>
                    <a:p>
                      <a:pPr marL="174625" indent="-139700">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Medication side-effects</a:t>
                      </a: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Right Brace 3"/>
          <p:cNvSpPr/>
          <p:nvPr/>
        </p:nvSpPr>
        <p:spPr>
          <a:xfrm>
            <a:off x="5020807" y="2431592"/>
            <a:ext cx="261257" cy="2359095"/>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6-4A</a:t>
            </a: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Tree>
    <p:extLst>
      <p:ext uri="{BB962C8B-B14F-4D97-AF65-F5344CB8AC3E}">
        <p14:creationId xmlns:p14="http://schemas.microsoft.com/office/powerpoint/2010/main" val="10066376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6-4B (1/3)</a:t>
            </a:r>
            <a:endParaRPr lang="en-AU" altLang="en-US" sz="1200" i="1" dirty="0">
              <a:solidFill>
                <a:srgbClr val="FFFFFF"/>
              </a:solidFill>
            </a:endParaRPr>
          </a:p>
        </p:txBody>
      </p:sp>
      <p:graphicFrame>
        <p:nvGraphicFramePr>
          <p:cNvPr id="6" name="Content Placeholder 3"/>
          <p:cNvGraphicFramePr>
            <a:graphicFrameLocks noGrp="1"/>
          </p:cNvGraphicFramePr>
          <p:nvPr>
            <p:extLst>
              <p:ext uri="{D42A27DB-BD31-4B8C-83A1-F6EECF244321}">
                <p14:modId xmlns:p14="http://schemas.microsoft.com/office/powerpoint/2010/main" val="215349053"/>
              </p:ext>
            </p:extLst>
          </p:nvPr>
        </p:nvGraphicFramePr>
        <p:xfrm>
          <a:off x="504825" y="1333500"/>
          <a:ext cx="8134350" cy="2457451"/>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72119166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6-4B (2/3)</a:t>
            </a:r>
            <a:endParaRPr lang="en-AU" altLang="en-US" sz="1200" i="1" dirty="0">
              <a:solidFill>
                <a:srgbClr val="FFFFFF"/>
              </a:solidFill>
            </a:endParaRPr>
          </a:p>
        </p:txBody>
      </p:sp>
      <p:graphicFrame>
        <p:nvGraphicFramePr>
          <p:cNvPr id="6" name="Content Placeholder 3"/>
          <p:cNvGraphicFramePr>
            <a:graphicFrameLocks noGrp="1"/>
          </p:cNvGraphicFramePr>
          <p:nvPr>
            <p:extLst>
              <p:ext uri="{D42A27DB-BD31-4B8C-83A1-F6EECF244321}">
                <p14:modId xmlns:p14="http://schemas.microsoft.com/office/powerpoint/2010/main" val="2201700371"/>
              </p:ext>
            </p:extLst>
          </p:nvPr>
        </p:nvGraphicFramePr>
        <p:xfrm>
          <a:off x="504825" y="1333500"/>
          <a:ext cx="8134350" cy="3584577"/>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fixed airflow limitation</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Severe asthma with several hospitalizations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History of bronchiolitis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0436126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Risk factors for poor asthma outcomes in children ≤5 years</a:t>
            </a:r>
          </a:p>
        </p:txBody>
      </p:sp>
      <p:sp>
        <p:nvSpPr>
          <p:cNvPr id="152585" name="TextBox 6"/>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6-4B (3/3)</a:t>
            </a:r>
            <a:endParaRPr lang="en-AU" altLang="en-US" sz="1200" i="1" dirty="0">
              <a:solidFill>
                <a:srgbClr val="FFFFFF"/>
              </a:solidFill>
            </a:endParaRPr>
          </a:p>
        </p:txBody>
      </p:sp>
      <p:graphicFrame>
        <p:nvGraphicFramePr>
          <p:cNvPr id="6" name="Content Placeholder 3"/>
          <p:cNvGraphicFramePr>
            <a:graphicFrameLocks noGrp="1"/>
          </p:cNvGraphicFramePr>
          <p:nvPr/>
        </p:nvGraphicFramePr>
        <p:xfrm>
          <a:off x="504825" y="1333500"/>
          <a:ext cx="8134350" cy="4913938"/>
        </p:xfrm>
        <a:graphic>
          <a:graphicData uri="http://schemas.openxmlformats.org/drawingml/2006/table">
            <a:tbl>
              <a:tblPr/>
              <a:tblGrid>
                <a:gridCol w="8134350"/>
              </a:tblGrid>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 the next few months</a:t>
                      </a:r>
                    </a:p>
                  </a:txBody>
                  <a:tcPr marL="90000" marR="90000" marT="71990" marB="71990"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1989138">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One or more severe exacerbation in previous year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The start of the child</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 usual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flare-up</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season (especially if autumn/fall)</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Exposures: tobacco smoke; indoor or outdoor air pollution; indoor allergens (e.g. house dust mite, cockroach, pets, mold), especially in combination with viral infection</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Major psychological or socio-economic problems for child or family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Poor adherence with controller medication, or incorrect inhaler technique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fixed airflow limitation</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Severe asthma with several hospitalizations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History of bronchiolitis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6831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3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medication side-effects</a:t>
                      </a: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Systemic: Frequent courses of OCS; high-dose and/or potent ICS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Local: moderate/high-dose or potent ICS; incorrect inhaler technique; failure to protect skin or eyes when using ICS by nebulizer or spacer with face mask</a:t>
                      </a:r>
                      <a:endParaRPr kumimoji="0" lang="en-AU"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14" marB="4571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03183631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3" descr="SLIDE 45_46.jpg"/>
          <p:cNvPicPr>
            <a:picLocks noChangeAspect="1"/>
          </p:cNvPicPr>
          <p:nvPr/>
        </p:nvPicPr>
        <p:blipFill>
          <a:blip r:embed="rId2" cstate="print">
            <a:extLst>
              <a:ext uri="{28A0092B-C50C-407E-A947-70E740481C1C}">
                <a14:useLocalDpi xmlns:a14="http://schemas.microsoft.com/office/drawing/2010/main" val="0"/>
              </a:ext>
            </a:extLst>
          </a:blip>
          <a:srcRect t="4051" b="-1598"/>
          <a:stretch>
            <a:fillRect/>
          </a:stretch>
        </p:blipFill>
        <p:spPr bwMode="auto">
          <a:xfrm>
            <a:off x="323850" y="1536700"/>
            <a:ext cx="8135938"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13"/>
          <p:cNvSpPr>
            <a:spLocks/>
          </p:cNvSpPr>
          <p:nvPr/>
        </p:nvSpPr>
        <p:spPr bwMode="auto">
          <a:xfrm>
            <a:off x="5359400" y="1554163"/>
            <a:ext cx="28241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Diagnosis</a:t>
            </a:r>
          </a:p>
          <a:p>
            <a:pPr eaLnBrk="1" hangingPunct="1">
              <a:spcBef>
                <a:spcPts val="425"/>
              </a:spcBef>
            </a:pPr>
            <a:r>
              <a:rPr lang="en-US" altLang="en-US" sz="1600"/>
              <a:t>Symptom control &amp; risk factors</a:t>
            </a:r>
          </a:p>
          <a:p>
            <a:pPr eaLnBrk="1" hangingPunct="1">
              <a:spcBef>
                <a:spcPts val="425"/>
              </a:spcBef>
            </a:pPr>
            <a:r>
              <a:rPr lang="en-US" altLang="en-US" sz="1600"/>
              <a:t>Inhaler technique &amp; adherence</a:t>
            </a:r>
          </a:p>
          <a:p>
            <a:pPr eaLnBrk="1" hangingPunct="1">
              <a:spcBef>
                <a:spcPts val="425"/>
              </a:spcBef>
            </a:pPr>
            <a:r>
              <a:rPr lang="en-US" altLang="en-US" sz="1600"/>
              <a:t>Parent preference</a:t>
            </a:r>
          </a:p>
        </p:txBody>
      </p:sp>
      <p:sp>
        <p:nvSpPr>
          <p:cNvPr id="153603" name="Rectangle 14"/>
          <p:cNvSpPr>
            <a:spLocks/>
          </p:cNvSpPr>
          <p:nvPr/>
        </p:nvSpPr>
        <p:spPr bwMode="auto">
          <a:xfrm>
            <a:off x="5359400" y="5216525"/>
            <a:ext cx="292576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Asthma medications</a:t>
            </a:r>
          </a:p>
          <a:p>
            <a:pPr eaLnBrk="1" hangingPunct="1">
              <a:spcBef>
                <a:spcPts val="425"/>
              </a:spcBef>
            </a:pPr>
            <a:r>
              <a:rPr lang="en-US" altLang="en-US" sz="1600"/>
              <a:t>Non-pharmacological strategies</a:t>
            </a:r>
          </a:p>
          <a:p>
            <a:pPr eaLnBrk="1" hangingPunct="1">
              <a:spcBef>
                <a:spcPts val="425"/>
              </a:spcBef>
            </a:pPr>
            <a:r>
              <a:rPr lang="en-US" altLang="en-US" sz="1600"/>
              <a:t>Treat modifiable risk factors</a:t>
            </a:r>
          </a:p>
        </p:txBody>
      </p:sp>
      <p:sp>
        <p:nvSpPr>
          <p:cNvPr id="153604" name="Rectangle 15"/>
          <p:cNvSpPr>
            <a:spLocks/>
          </p:cNvSpPr>
          <p:nvPr/>
        </p:nvSpPr>
        <p:spPr bwMode="auto">
          <a:xfrm>
            <a:off x="546100" y="3327400"/>
            <a:ext cx="172243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Symptoms</a:t>
            </a:r>
          </a:p>
          <a:p>
            <a:pPr eaLnBrk="1" hangingPunct="1">
              <a:spcBef>
                <a:spcPts val="425"/>
              </a:spcBef>
            </a:pPr>
            <a:r>
              <a:rPr lang="en-US" altLang="en-US" sz="1600"/>
              <a:t>Exacerbations</a:t>
            </a:r>
          </a:p>
          <a:p>
            <a:pPr eaLnBrk="1" hangingPunct="1">
              <a:spcBef>
                <a:spcPts val="425"/>
              </a:spcBef>
            </a:pPr>
            <a:r>
              <a:rPr lang="en-US" altLang="en-US" sz="1600"/>
              <a:t>Side-effects</a:t>
            </a:r>
          </a:p>
          <a:p>
            <a:pPr eaLnBrk="1" hangingPunct="1">
              <a:spcBef>
                <a:spcPts val="425"/>
              </a:spcBef>
            </a:pPr>
            <a:r>
              <a:rPr lang="en-US" altLang="en-US" sz="1600"/>
              <a:t>Parent satisfaction</a:t>
            </a:r>
          </a:p>
        </p:txBody>
      </p:sp>
      <p:pic>
        <p:nvPicPr>
          <p:cNvPr id="15360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07"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Control-based  asthma management cycle in children ≤5 years</a:t>
            </a:r>
          </a:p>
        </p:txBody>
      </p:sp>
      <p:sp>
        <p:nvSpPr>
          <p:cNvPr id="153608" name="Rectangle 6"/>
          <p:cNvSpPr>
            <a:spLocks/>
          </p:cNvSpPr>
          <p:nvPr/>
        </p:nvSpPr>
        <p:spPr bwMode="auto">
          <a:xfrm>
            <a:off x="174625" y="6654800"/>
            <a:ext cx="28575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(1/8)</a:t>
            </a:r>
            <a:endParaRPr lang="en-US" altLang="en-US" sz="1200" i="1" dirty="0">
              <a:solidFill>
                <a:srgbClr val="FFFFFF"/>
              </a:solidFill>
              <a:latin typeface="Arial Italic" charset="0"/>
              <a:sym typeface="Arial Italic" charset="0"/>
            </a:endParaRPr>
          </a:p>
        </p:txBody>
      </p:sp>
      <p:sp>
        <p:nvSpPr>
          <p:cNvPr id="13" name="Rectangle 12"/>
          <p:cNvSpPr/>
          <p:nvPr/>
        </p:nvSpPr>
        <p:spPr>
          <a:xfrm rot="18616622">
            <a:off x="2701322" y="28287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a:ln w="12700">
                  <a:noFill/>
                  <a:prstDash val="solid"/>
                </a:ln>
                <a:solidFill>
                  <a:schemeClr val="bg1"/>
                </a:solidFill>
                <a:cs typeface="Arial"/>
              </a:rPr>
              <a:t>REVIEW RESPONSE</a:t>
            </a:r>
          </a:p>
        </p:txBody>
      </p:sp>
      <p:sp>
        <p:nvSpPr>
          <p:cNvPr id="14" name="Rectangle 13"/>
          <p:cNvSpPr/>
          <p:nvPr/>
        </p:nvSpPr>
        <p:spPr>
          <a:xfrm rot="3706156">
            <a:off x="3018940" y="28095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smtClean="0">
                <a:ln w="12700">
                  <a:noFill/>
                  <a:prstDash val="solid"/>
                </a:ln>
                <a:solidFill>
                  <a:schemeClr val="bg1"/>
                </a:solidFill>
                <a:cs typeface="Arial"/>
              </a:rPr>
              <a:t>ASSESS</a:t>
            </a:r>
            <a:endParaRPr lang="en-AU" sz="1650" b="1" dirty="0">
              <a:ln w="12700">
                <a:noFill/>
                <a:prstDash val="solid"/>
              </a:ln>
              <a:solidFill>
                <a:schemeClr val="bg1"/>
              </a:solidFill>
              <a:cs typeface="Arial"/>
            </a:endParaRPr>
          </a:p>
        </p:txBody>
      </p:sp>
      <p:sp>
        <p:nvSpPr>
          <p:cNvPr id="15" name="Rectangle 14"/>
          <p:cNvSpPr/>
          <p:nvPr/>
        </p:nvSpPr>
        <p:spPr>
          <a:xfrm rot="21356104">
            <a:off x="2980571" y="35679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1650" b="1" dirty="0">
                <a:ln w="12700">
                  <a:noFill/>
                  <a:prstDash val="solid"/>
                </a:ln>
                <a:solidFill>
                  <a:schemeClr val="bg1"/>
                </a:solidFill>
                <a:latin typeface="Arial"/>
                <a:ea typeface="ＭＳ Ｐゴシック" charset="0"/>
                <a:cs typeface="Arial"/>
              </a:rPr>
              <a:t>ADJUST TREATMENT</a:t>
            </a:r>
            <a:endParaRPr lang="en-US" sz="1650" b="1"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8103507"/>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p:cNvPicPr>
            <a:picLocks noChangeAspect="1" noChangeArrowheads="1"/>
          </p:cNvPicPr>
          <p:nvPr/>
        </p:nvPicPr>
        <p:blipFill>
          <a:blip r:embed="rId2">
            <a:extLst>
              <a:ext uri="{28A0092B-C50C-407E-A947-70E740481C1C}">
                <a14:useLocalDpi xmlns:a14="http://schemas.microsoft.com/office/drawing/2010/main" val="0"/>
              </a:ext>
            </a:extLst>
          </a:blip>
          <a:srcRect t="1605" b="977"/>
          <a:stretch>
            <a:fillRect/>
          </a:stretch>
        </p:blipFill>
        <p:spPr bwMode="auto">
          <a:xfrm>
            <a:off x="2741613" y="1165225"/>
            <a:ext cx="4205287"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5462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62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628" name="Rectangle 6"/>
          <p:cNvSpPr>
            <a:spLocks noGrp="1" noChangeArrowheads="1"/>
          </p:cNvSpPr>
          <p:nvPr>
            <p:ph type="title"/>
          </p:nvPr>
        </p:nvSpPr>
        <p:spPr bwMode="auto">
          <a:xfrm>
            <a:off x="173038" y="249238"/>
            <a:ext cx="7596187" cy="135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2250"/>
            <a:r>
              <a:rPr lang="en-US" altLang="en-US" sz="2500" smtClean="0">
                <a:ea typeface="ヒラギノ角ゴ ProN W3" charset="-128"/>
              </a:rPr>
              <a:t>Stepwise approach to control symptoms and reduce risk (children ≤5 years)</a:t>
            </a:r>
          </a:p>
        </p:txBody>
      </p:sp>
      <p:sp>
        <p:nvSpPr>
          <p:cNvPr id="154629" name="Rectangle 7"/>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a:t>
            </a:r>
            <a:r>
              <a:rPr lang="en-US" altLang="en-US" sz="1100" i="1" dirty="0" smtClean="0">
                <a:solidFill>
                  <a:srgbClr val="FFFFFF"/>
                </a:solidFill>
                <a:latin typeface="Arial Italic" charset="0"/>
                <a:sym typeface="Arial Italic" charset="0"/>
              </a:rPr>
              <a:t>6-5 (2/8)</a:t>
            </a:r>
            <a:endParaRPr lang="en-US" altLang="en-US" sz="1100" i="1" dirty="0">
              <a:solidFill>
                <a:srgbClr val="FFFFFF"/>
              </a:solidFill>
              <a:latin typeface="Arial Italic" charset="0"/>
              <a:sym typeface="Arial Italic" charset="0"/>
            </a:endParaRPr>
          </a:p>
        </p:txBody>
      </p:sp>
      <p:sp>
        <p:nvSpPr>
          <p:cNvPr id="154630" name="Rectangle 11"/>
          <p:cNvSpPr>
            <a:spLocks/>
          </p:cNvSpPr>
          <p:nvPr/>
        </p:nvSpPr>
        <p:spPr bwMode="auto">
          <a:xfrm>
            <a:off x="1725613" y="3429000"/>
            <a:ext cx="9461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700" b="1">
                <a:solidFill>
                  <a:srgbClr val="134679"/>
                </a:solidFill>
                <a:latin typeface="Arial Bold" charset="0"/>
                <a:sym typeface="Arial Bold" charset="0"/>
              </a:rPr>
              <a:t>PREFERRED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CONTROLLER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CHOICE</a:t>
            </a:r>
          </a:p>
          <a:p>
            <a:pPr eaLnBrk="1" hangingPunct="1">
              <a:lnSpc>
                <a:spcPct val="120000"/>
              </a:lnSpc>
            </a:pPr>
            <a:endParaRPr lang="en-US" altLang="en-US" sz="700"/>
          </a:p>
        </p:txBody>
      </p:sp>
      <p:sp>
        <p:nvSpPr>
          <p:cNvPr id="154631" name="Rectangle 12"/>
          <p:cNvSpPr>
            <a:spLocks/>
          </p:cNvSpPr>
          <p:nvPr/>
        </p:nvSpPr>
        <p:spPr bwMode="auto">
          <a:xfrm>
            <a:off x="2028825" y="4149725"/>
            <a:ext cx="6429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700" i="1">
                <a:latin typeface="Arial Italic" charset="0"/>
                <a:sym typeface="Arial Italic" charset="0"/>
              </a:rPr>
              <a:t>Other </a:t>
            </a:r>
            <a:br>
              <a:rPr lang="en-US" altLang="en-US" sz="700" i="1">
                <a:latin typeface="Arial Italic" charset="0"/>
                <a:sym typeface="Arial Italic" charset="0"/>
              </a:rPr>
            </a:br>
            <a:r>
              <a:rPr lang="en-US" altLang="en-US" sz="700" i="1">
                <a:latin typeface="Arial Italic" charset="0"/>
                <a:sym typeface="Arial Italic" charset="0"/>
              </a:rPr>
              <a:t>controller </a:t>
            </a:r>
            <a:br>
              <a:rPr lang="en-US" altLang="en-US" sz="700" i="1">
                <a:latin typeface="Arial Italic" charset="0"/>
                <a:sym typeface="Arial Italic" charset="0"/>
              </a:rPr>
            </a:br>
            <a:r>
              <a:rPr lang="en-US" altLang="en-US" sz="700" i="1">
                <a:latin typeface="Arial Italic" charset="0"/>
                <a:sym typeface="Arial Italic" charset="0"/>
              </a:rPr>
              <a:t>options</a:t>
            </a:r>
          </a:p>
        </p:txBody>
      </p:sp>
      <p:sp>
        <p:nvSpPr>
          <p:cNvPr id="154632" name="Rectangle 13"/>
          <p:cNvSpPr>
            <a:spLocks/>
          </p:cNvSpPr>
          <p:nvPr/>
        </p:nvSpPr>
        <p:spPr bwMode="auto">
          <a:xfrm>
            <a:off x="2055813" y="4625975"/>
            <a:ext cx="615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b="1">
                <a:solidFill>
                  <a:srgbClr val="134679"/>
                </a:solidFill>
                <a:latin typeface="Arial Bold" charset="0"/>
                <a:sym typeface="Arial Bold" charset="0"/>
              </a:rPr>
              <a:t>RELIEVER</a:t>
            </a:r>
          </a:p>
          <a:p>
            <a:pPr eaLnBrk="1" hangingPunct="1"/>
            <a:endParaRPr lang="en-US" altLang="en-US" sz="700" b="1"/>
          </a:p>
        </p:txBody>
      </p:sp>
      <p:sp>
        <p:nvSpPr>
          <p:cNvPr id="154633" name="Rectangle 14"/>
          <p:cNvSpPr>
            <a:spLocks/>
          </p:cNvSpPr>
          <p:nvPr/>
        </p:nvSpPr>
        <p:spPr bwMode="auto">
          <a:xfrm>
            <a:off x="1619250" y="4964113"/>
            <a:ext cx="10525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b="1">
                <a:solidFill>
                  <a:srgbClr val="134679"/>
                </a:solidFill>
                <a:latin typeface="Arial Bold" charset="0"/>
                <a:sym typeface="Arial Bold" charset="0"/>
              </a:rPr>
              <a:t>CONSIDER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THIS STEP FOR CHILDREN</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 WITH:</a:t>
            </a:r>
          </a:p>
          <a:p>
            <a:pPr eaLnBrk="1" hangingPunct="1"/>
            <a:endParaRPr lang="en-US" altLang="en-US" sz="700" b="1"/>
          </a:p>
        </p:txBody>
      </p:sp>
      <p:sp>
        <p:nvSpPr>
          <p:cNvPr id="154634" name="Rectangle 17"/>
          <p:cNvSpPr>
            <a:spLocks/>
          </p:cNvSpPr>
          <p:nvPr/>
        </p:nvSpPr>
        <p:spPr bwMode="auto">
          <a:xfrm>
            <a:off x="2843213" y="4941888"/>
            <a:ext cx="5715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31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dirty="0"/>
              <a:t>Infrequent </a:t>
            </a:r>
            <a:br>
              <a:rPr lang="en-US" altLang="en-US" sz="600" dirty="0"/>
            </a:br>
            <a:r>
              <a:rPr lang="en-US" altLang="en-US" sz="600" dirty="0"/>
              <a:t>viral wheezing and no or few interval symptoms</a:t>
            </a:r>
          </a:p>
          <a:p>
            <a:pPr eaLnBrk="1" hangingPunct="1"/>
            <a:endParaRPr lang="en-US" altLang="en-US" sz="600" dirty="0"/>
          </a:p>
        </p:txBody>
      </p:sp>
      <p:sp>
        <p:nvSpPr>
          <p:cNvPr id="154635" name="Rectangle 18"/>
          <p:cNvSpPr>
            <a:spLocks/>
          </p:cNvSpPr>
          <p:nvPr/>
        </p:nvSpPr>
        <p:spPr bwMode="auto">
          <a:xfrm>
            <a:off x="3454400" y="4941888"/>
            <a:ext cx="190976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600" dirty="0"/>
              <a:t>Symptom pattern consistent with asthma </a:t>
            </a:r>
            <a:br>
              <a:rPr lang="en-US" altLang="en-US" sz="600" dirty="0"/>
            </a:br>
            <a:r>
              <a:rPr lang="en-US" altLang="en-US" sz="600" dirty="0"/>
              <a:t>and asthma symptoms not well-controlled, or </a:t>
            </a:r>
            <a:br>
              <a:rPr lang="en-US" altLang="en-US" sz="600" dirty="0"/>
            </a:br>
            <a:r>
              <a:rPr lang="en-US" altLang="en-US" sz="600" dirty="0"/>
              <a:t>≥3 exacerbations per year </a:t>
            </a:r>
          </a:p>
          <a:p>
            <a:pPr eaLnBrk="1" hangingPunct="1">
              <a:spcBef>
                <a:spcPts val="563"/>
              </a:spcBef>
            </a:pPr>
            <a:r>
              <a:rPr lang="en-US" altLang="en-US" sz="600" dirty="0"/>
              <a:t>Symptom pattern not consistent with asthma but wheezing episodes occur frequently, e.g. every </a:t>
            </a:r>
            <a:br>
              <a:rPr lang="en-US" altLang="en-US" sz="600" dirty="0"/>
            </a:br>
            <a:r>
              <a:rPr lang="en-US" altLang="en-US" sz="600" dirty="0"/>
              <a:t>6–8 weeks. </a:t>
            </a:r>
            <a:br>
              <a:rPr lang="en-US" altLang="en-US" sz="600" dirty="0"/>
            </a:br>
            <a:r>
              <a:rPr lang="en-US" altLang="en-US" sz="600" dirty="0"/>
              <a:t>Give diagnostic trial for 3 months.</a:t>
            </a:r>
          </a:p>
        </p:txBody>
      </p:sp>
      <p:sp>
        <p:nvSpPr>
          <p:cNvPr id="154636" name="Rectangle 19"/>
          <p:cNvSpPr>
            <a:spLocks/>
          </p:cNvSpPr>
          <p:nvPr/>
        </p:nvSpPr>
        <p:spPr bwMode="auto">
          <a:xfrm>
            <a:off x="5505450" y="4941888"/>
            <a:ext cx="8667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Asthma diagnosis, and not well-controlled on </a:t>
            </a:r>
            <a:br>
              <a:rPr lang="en-US" altLang="en-US" sz="600"/>
            </a:br>
            <a:r>
              <a:rPr lang="en-US" altLang="en-US" sz="600"/>
              <a:t>low dose ICS</a:t>
            </a:r>
          </a:p>
        </p:txBody>
      </p:sp>
      <p:sp>
        <p:nvSpPr>
          <p:cNvPr id="154637" name="Rectangle 20"/>
          <p:cNvSpPr>
            <a:spLocks/>
          </p:cNvSpPr>
          <p:nvPr/>
        </p:nvSpPr>
        <p:spPr bwMode="auto">
          <a:xfrm>
            <a:off x="6405563" y="4941888"/>
            <a:ext cx="68738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Not well-</a:t>
            </a:r>
            <a:br>
              <a:rPr lang="en-US" altLang="en-US" sz="600"/>
            </a:br>
            <a:r>
              <a:rPr lang="en-US" altLang="en-US" sz="600"/>
              <a:t>controlled </a:t>
            </a:r>
            <a:br>
              <a:rPr lang="en-US" altLang="en-US" sz="600"/>
            </a:br>
            <a:r>
              <a:rPr lang="en-US" altLang="en-US" sz="600"/>
              <a:t>on double </a:t>
            </a:r>
            <a:br>
              <a:rPr lang="en-US" altLang="en-US" sz="600"/>
            </a:br>
            <a:r>
              <a:rPr lang="en-US" altLang="en-US" sz="600"/>
              <a:t>ICS</a:t>
            </a:r>
          </a:p>
          <a:p>
            <a:pPr eaLnBrk="1" hangingPunct="1"/>
            <a:endParaRPr lang="en-US" altLang="en-US" sz="600"/>
          </a:p>
        </p:txBody>
      </p:sp>
      <p:sp>
        <p:nvSpPr>
          <p:cNvPr id="154638" name="Rectangle 21"/>
          <p:cNvSpPr>
            <a:spLocks/>
          </p:cNvSpPr>
          <p:nvPr/>
        </p:nvSpPr>
        <p:spPr bwMode="auto">
          <a:xfrm>
            <a:off x="5529263" y="5429250"/>
            <a:ext cx="134778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
              <a:t>First check diagnosis, inhaler skills, adherence, exposures</a:t>
            </a:r>
          </a:p>
        </p:txBody>
      </p:sp>
      <p:sp>
        <p:nvSpPr>
          <p:cNvPr id="154639" name="Rectangle 22"/>
          <p:cNvSpPr>
            <a:spLocks/>
          </p:cNvSpPr>
          <p:nvPr/>
        </p:nvSpPr>
        <p:spPr bwMode="auto">
          <a:xfrm>
            <a:off x="2847975" y="4581525"/>
            <a:ext cx="4029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900" dirty="0"/>
              <a:t>As-needed short-acting beta</a:t>
            </a:r>
            <a:r>
              <a:rPr lang="en-US" altLang="en-US" sz="900" baseline="-25000" dirty="0"/>
              <a:t>2</a:t>
            </a:r>
            <a:r>
              <a:rPr lang="en-US" altLang="en-US" sz="900" dirty="0"/>
              <a:t>-agonist (all children) </a:t>
            </a:r>
          </a:p>
        </p:txBody>
      </p:sp>
      <p:sp>
        <p:nvSpPr>
          <p:cNvPr id="154640" name="Rectangle 23"/>
          <p:cNvSpPr>
            <a:spLocks/>
          </p:cNvSpPr>
          <p:nvPr/>
        </p:nvSpPr>
        <p:spPr bwMode="auto">
          <a:xfrm>
            <a:off x="3419475" y="4221163"/>
            <a:ext cx="20177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spcBef>
                <a:spcPts val="275"/>
              </a:spcBef>
            </a:pPr>
            <a:r>
              <a:rPr lang="en-US" altLang="en-US" sz="600" i="1" dirty="0">
                <a:latin typeface="Arial Italic" charset="0"/>
                <a:sym typeface="Arial Italic" charset="0"/>
              </a:rPr>
              <a:t>Leukotriene receptor antagonist (LTRA)</a:t>
            </a:r>
          </a:p>
          <a:p>
            <a:pPr algn="ctr" eaLnBrk="1" hangingPunct="1">
              <a:lnSpc>
                <a:spcPct val="70000"/>
              </a:lnSpc>
              <a:spcBef>
                <a:spcPts val="275"/>
              </a:spcBef>
            </a:pPr>
            <a:r>
              <a:rPr lang="en-US" altLang="en-US" sz="600" i="1" dirty="0">
                <a:latin typeface="Arial Italic" charset="0"/>
                <a:sym typeface="Arial Italic" charset="0"/>
              </a:rPr>
              <a:t>Intermittent ICS</a:t>
            </a:r>
          </a:p>
        </p:txBody>
      </p:sp>
      <p:sp>
        <p:nvSpPr>
          <p:cNvPr id="154641" name="Rectangle 24"/>
          <p:cNvSpPr>
            <a:spLocks/>
          </p:cNvSpPr>
          <p:nvPr/>
        </p:nvSpPr>
        <p:spPr bwMode="auto">
          <a:xfrm>
            <a:off x="5473700" y="4221163"/>
            <a:ext cx="866775"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spcBef>
                <a:spcPts val="275"/>
              </a:spcBef>
            </a:pPr>
            <a:r>
              <a:rPr lang="en-US" altLang="en-US" sz="600" i="1" dirty="0">
                <a:latin typeface="Arial Italic" charset="0"/>
                <a:sym typeface="Arial Italic" charset="0"/>
              </a:rPr>
              <a:t>Low dose ICS + LTRA</a:t>
            </a:r>
          </a:p>
          <a:p>
            <a:pPr algn="ctr" eaLnBrk="1" hangingPunct="1">
              <a:lnSpc>
                <a:spcPct val="70000"/>
              </a:lnSpc>
              <a:spcBef>
                <a:spcPts val="275"/>
              </a:spcBef>
            </a:pPr>
            <a:endParaRPr lang="en-US" altLang="en-US" sz="600" i="1" dirty="0"/>
          </a:p>
        </p:txBody>
      </p:sp>
      <p:sp>
        <p:nvSpPr>
          <p:cNvPr id="281621" name="Rectangle 25"/>
          <p:cNvSpPr>
            <a:spLocks/>
          </p:cNvSpPr>
          <p:nvPr/>
        </p:nvSpPr>
        <p:spPr bwMode="auto">
          <a:xfrm>
            <a:off x="6303963" y="4221163"/>
            <a:ext cx="5540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Add LTRA </a:t>
            </a:r>
          </a:p>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Inc. ICS</a:t>
            </a:r>
            <a:br>
              <a:rPr lang="en-US" sz="500" i="1" kern="600" dirty="0">
                <a:latin typeface="Arial Italic" charset="0"/>
                <a:ea typeface="ＭＳ Ｐゴシック" charset="0"/>
                <a:cs typeface="ＭＳ Ｐゴシック" charset="0"/>
                <a:sym typeface="Arial Italic" charset="0"/>
              </a:rPr>
            </a:br>
            <a:r>
              <a:rPr lang="en-US" sz="500" i="1" kern="600" dirty="0">
                <a:latin typeface="Arial Italic" charset="0"/>
                <a:ea typeface="ＭＳ Ｐゴシック" charset="0"/>
                <a:cs typeface="ＭＳ Ｐゴシック" charset="0"/>
                <a:sym typeface="Arial Italic" charset="0"/>
              </a:rPr>
              <a:t>frequency</a:t>
            </a:r>
          </a:p>
          <a:p>
            <a:pPr algn="ctr">
              <a:lnSpc>
                <a:spcPct val="70000"/>
              </a:lnSpc>
              <a:spcBef>
                <a:spcPts val="275"/>
              </a:spcBef>
              <a:defRPr/>
            </a:pPr>
            <a:r>
              <a:rPr lang="en-US" sz="500" i="1" kern="600" dirty="0">
                <a:latin typeface="Arial Italic" charset="0"/>
                <a:ea typeface="ＭＳ Ｐゴシック" charset="0"/>
                <a:cs typeface="ＭＳ Ｐゴシック" charset="0"/>
                <a:sym typeface="Arial Italic" charset="0"/>
              </a:rPr>
              <a:t>Add </a:t>
            </a:r>
            <a:r>
              <a:rPr lang="en-US" sz="500" i="1" kern="600" dirty="0" err="1">
                <a:latin typeface="Arial Italic" charset="0"/>
                <a:ea typeface="ＭＳ Ｐゴシック" charset="0"/>
                <a:cs typeface="ＭＳ Ｐゴシック" charset="0"/>
                <a:sym typeface="Arial Italic" charset="0"/>
              </a:rPr>
              <a:t>intermitt</a:t>
            </a:r>
            <a:r>
              <a:rPr lang="en-US" sz="500" i="1" kern="600" dirty="0">
                <a:latin typeface="Arial Italic" charset="0"/>
                <a:ea typeface="ＭＳ Ｐゴシック" charset="0"/>
                <a:cs typeface="ＭＳ Ｐゴシック" charset="0"/>
                <a:sym typeface="Arial Italic" charset="0"/>
              </a:rPr>
              <a:t> ICS</a:t>
            </a:r>
          </a:p>
        </p:txBody>
      </p:sp>
      <p:sp>
        <p:nvSpPr>
          <p:cNvPr id="281622" name="Rectangle 26"/>
          <p:cNvSpPr>
            <a:spLocks/>
          </p:cNvSpPr>
          <p:nvPr/>
        </p:nvSpPr>
        <p:spPr bwMode="auto">
          <a:xfrm>
            <a:off x="6300788" y="3500438"/>
            <a:ext cx="57626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700" kern="900" dirty="0">
                <a:latin typeface="Arial" charset="0"/>
                <a:ea typeface="ＭＳ Ｐゴシック" charset="0"/>
                <a:cs typeface="ＭＳ Ｐゴシック" charset="0"/>
              </a:rPr>
              <a:t>Continue controller </a:t>
            </a:r>
            <a:br>
              <a:rPr lang="en-US" sz="700" kern="900" dirty="0">
                <a:latin typeface="Arial" charset="0"/>
                <a:ea typeface="ＭＳ Ｐゴシック" charset="0"/>
                <a:cs typeface="ＭＳ Ｐゴシック" charset="0"/>
              </a:rPr>
            </a:br>
            <a:r>
              <a:rPr lang="en-US" sz="700" kern="900" dirty="0">
                <a:latin typeface="Arial" charset="0"/>
                <a:ea typeface="ＭＳ Ｐゴシック" charset="0"/>
                <a:cs typeface="ＭＳ Ｐゴシック" charset="0"/>
              </a:rPr>
              <a:t>&amp; refer for specialist assessment</a:t>
            </a:r>
          </a:p>
        </p:txBody>
      </p:sp>
      <p:sp>
        <p:nvSpPr>
          <p:cNvPr id="154644" name="Rectangle 27"/>
          <p:cNvSpPr>
            <a:spLocks/>
          </p:cNvSpPr>
          <p:nvPr/>
        </p:nvSpPr>
        <p:spPr bwMode="auto">
          <a:xfrm>
            <a:off x="5437188" y="3716338"/>
            <a:ext cx="863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700" b="1">
                <a:sym typeface="Arial Bold" charset="0"/>
              </a:rPr>
              <a:t>Double </a:t>
            </a:r>
            <a:br>
              <a:rPr lang="en-US" altLang="en-US" sz="700" b="1">
                <a:sym typeface="Arial Bold" charset="0"/>
              </a:rPr>
            </a:br>
            <a:r>
              <a:rPr lang="ja-JP" altLang="en-US" sz="700" b="1">
                <a:sym typeface="Arial Bold" charset="0"/>
              </a:rPr>
              <a:t>‘</a:t>
            </a:r>
            <a:r>
              <a:rPr lang="en-US" altLang="ja-JP" sz="700" b="1">
                <a:cs typeface="Arial" pitchFamily="34" charset="0"/>
                <a:sym typeface="Arial Bold" charset="0"/>
              </a:rPr>
              <a:t>low dose</a:t>
            </a:r>
            <a:r>
              <a:rPr lang="ja-JP" altLang="en-US" sz="700" b="1">
                <a:sym typeface="Arial Bold" charset="0"/>
              </a:rPr>
              <a:t>’</a:t>
            </a:r>
            <a:r>
              <a:rPr lang="en-US" altLang="ja-JP" sz="700" b="1">
                <a:cs typeface="Arial" pitchFamily="34" charset="0"/>
                <a:sym typeface="Arial Bold" charset="0"/>
              </a:rPr>
              <a:t> </a:t>
            </a:r>
            <a:br>
              <a:rPr lang="en-US" altLang="ja-JP" sz="700" b="1">
                <a:cs typeface="Arial" pitchFamily="34" charset="0"/>
                <a:sym typeface="Arial Bold" charset="0"/>
              </a:rPr>
            </a:br>
            <a:r>
              <a:rPr lang="en-US" altLang="ja-JP" sz="700" b="1">
                <a:cs typeface="Arial" pitchFamily="34" charset="0"/>
                <a:sym typeface="Arial Bold" charset="0"/>
              </a:rPr>
              <a:t>ICS</a:t>
            </a:r>
            <a:endParaRPr lang="en-US" altLang="en-US" sz="700" b="1">
              <a:cs typeface="Arial" pitchFamily="34" charset="0"/>
              <a:sym typeface="Arial Bold" charset="0"/>
            </a:endParaRPr>
          </a:p>
        </p:txBody>
      </p:sp>
      <p:sp>
        <p:nvSpPr>
          <p:cNvPr id="154645" name="Rectangle 28"/>
          <p:cNvSpPr>
            <a:spLocks/>
          </p:cNvSpPr>
          <p:nvPr/>
        </p:nvSpPr>
        <p:spPr bwMode="auto">
          <a:xfrm>
            <a:off x="3402013" y="3902075"/>
            <a:ext cx="20542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Daily low dose ICS</a:t>
            </a:r>
          </a:p>
        </p:txBody>
      </p:sp>
      <p:sp>
        <p:nvSpPr>
          <p:cNvPr id="154646" name="Rectangle 29"/>
          <p:cNvSpPr>
            <a:spLocks/>
          </p:cNvSpPr>
          <p:nvPr/>
        </p:nvSpPr>
        <p:spPr bwMode="auto">
          <a:xfrm>
            <a:off x="2843213" y="3429000"/>
            <a:ext cx="576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1</a:t>
            </a:r>
          </a:p>
        </p:txBody>
      </p:sp>
      <p:sp>
        <p:nvSpPr>
          <p:cNvPr id="154647" name="Rectangle 30"/>
          <p:cNvSpPr>
            <a:spLocks/>
          </p:cNvSpPr>
          <p:nvPr/>
        </p:nvSpPr>
        <p:spPr bwMode="auto">
          <a:xfrm>
            <a:off x="3419475" y="3429000"/>
            <a:ext cx="2017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2</a:t>
            </a:r>
          </a:p>
        </p:txBody>
      </p:sp>
      <p:sp>
        <p:nvSpPr>
          <p:cNvPr id="154648" name="Rectangle 31"/>
          <p:cNvSpPr>
            <a:spLocks/>
          </p:cNvSpPr>
          <p:nvPr/>
        </p:nvSpPr>
        <p:spPr bwMode="auto">
          <a:xfrm>
            <a:off x="5437188" y="3348038"/>
            <a:ext cx="9350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70000"/>
              </a:lnSpc>
            </a:pPr>
            <a:r>
              <a:rPr lang="en-US" altLang="en-US" sz="800" b="1">
                <a:latin typeface="Arial Bold" charset="0"/>
                <a:sym typeface="Arial Bold" charset="0"/>
              </a:rPr>
              <a:t>STEP 3</a:t>
            </a:r>
          </a:p>
        </p:txBody>
      </p:sp>
      <p:sp>
        <p:nvSpPr>
          <p:cNvPr id="154649" name="Rectangle 32"/>
          <p:cNvSpPr>
            <a:spLocks/>
          </p:cNvSpPr>
          <p:nvPr/>
        </p:nvSpPr>
        <p:spPr bwMode="auto">
          <a:xfrm>
            <a:off x="6300788" y="3068638"/>
            <a:ext cx="5762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latin typeface="Arial Bold" charset="0"/>
                <a:sym typeface="Arial Bold" charset="0"/>
              </a:rPr>
              <a:t>STEP 4</a:t>
            </a:r>
          </a:p>
        </p:txBody>
      </p:sp>
      <p:sp>
        <p:nvSpPr>
          <p:cNvPr id="154650" name="Rectangle 13"/>
          <p:cNvSpPr>
            <a:spLocks/>
          </p:cNvSpPr>
          <p:nvPr/>
        </p:nvSpPr>
        <p:spPr bwMode="auto">
          <a:xfrm>
            <a:off x="3074988" y="2060575"/>
            <a:ext cx="63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Symptoms</a:t>
            </a:r>
          </a:p>
          <a:p>
            <a:pPr eaLnBrk="1" hangingPunct="1">
              <a:lnSpc>
                <a:spcPct val="80000"/>
              </a:lnSpc>
              <a:spcBef>
                <a:spcPts val="425"/>
              </a:spcBef>
            </a:pPr>
            <a:r>
              <a:rPr lang="en-US" altLang="en-US" sz="600"/>
              <a:t>Exacerbations</a:t>
            </a:r>
          </a:p>
          <a:p>
            <a:pPr eaLnBrk="1" hangingPunct="1">
              <a:lnSpc>
                <a:spcPct val="80000"/>
              </a:lnSpc>
              <a:spcBef>
                <a:spcPts val="425"/>
              </a:spcBef>
            </a:pPr>
            <a:r>
              <a:rPr lang="en-US" altLang="en-US" sz="600"/>
              <a:t>Side-effects</a:t>
            </a:r>
          </a:p>
          <a:p>
            <a:pPr eaLnBrk="1" hangingPunct="1">
              <a:lnSpc>
                <a:spcPct val="80000"/>
              </a:lnSpc>
              <a:spcBef>
                <a:spcPts val="425"/>
              </a:spcBef>
            </a:pPr>
            <a:r>
              <a:rPr lang="en-US" altLang="en-US" sz="600"/>
              <a:t>Parent satisfaction</a:t>
            </a:r>
          </a:p>
        </p:txBody>
      </p:sp>
      <p:sp>
        <p:nvSpPr>
          <p:cNvPr id="154651" name="Rectangle 11"/>
          <p:cNvSpPr>
            <a:spLocks/>
          </p:cNvSpPr>
          <p:nvPr/>
        </p:nvSpPr>
        <p:spPr bwMode="auto">
          <a:xfrm>
            <a:off x="5219700" y="1341438"/>
            <a:ext cx="1047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Diagnosis</a:t>
            </a:r>
          </a:p>
          <a:p>
            <a:pPr eaLnBrk="1" hangingPunct="1">
              <a:lnSpc>
                <a:spcPct val="80000"/>
              </a:lnSpc>
              <a:spcBef>
                <a:spcPts val="425"/>
              </a:spcBef>
            </a:pPr>
            <a:r>
              <a:rPr lang="en-US" altLang="en-US" sz="600"/>
              <a:t>Symptom control &amp; risk factors</a:t>
            </a:r>
          </a:p>
          <a:p>
            <a:pPr eaLnBrk="1" hangingPunct="1">
              <a:lnSpc>
                <a:spcPct val="80000"/>
              </a:lnSpc>
              <a:spcBef>
                <a:spcPts val="425"/>
              </a:spcBef>
            </a:pPr>
            <a:r>
              <a:rPr lang="en-US" altLang="en-US" sz="600"/>
              <a:t>Inhaler technique &amp; adherence</a:t>
            </a:r>
          </a:p>
          <a:p>
            <a:pPr eaLnBrk="1" hangingPunct="1">
              <a:lnSpc>
                <a:spcPct val="80000"/>
              </a:lnSpc>
              <a:spcBef>
                <a:spcPts val="425"/>
              </a:spcBef>
            </a:pPr>
            <a:r>
              <a:rPr lang="en-US" altLang="en-US" sz="600"/>
              <a:t>Parent preference</a:t>
            </a:r>
          </a:p>
        </p:txBody>
      </p:sp>
      <p:sp>
        <p:nvSpPr>
          <p:cNvPr id="154652" name="Rectangle 12"/>
          <p:cNvSpPr>
            <a:spLocks/>
          </p:cNvSpPr>
          <p:nvPr/>
        </p:nvSpPr>
        <p:spPr bwMode="auto">
          <a:xfrm>
            <a:off x="5435600" y="2374900"/>
            <a:ext cx="10826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ts val="425"/>
              </a:spcBef>
            </a:pPr>
            <a:r>
              <a:rPr lang="en-US" altLang="en-US" sz="600"/>
              <a:t>Asthma medications</a:t>
            </a:r>
          </a:p>
          <a:p>
            <a:pPr eaLnBrk="1" hangingPunct="1">
              <a:lnSpc>
                <a:spcPct val="80000"/>
              </a:lnSpc>
              <a:spcBef>
                <a:spcPts val="425"/>
              </a:spcBef>
            </a:pPr>
            <a:r>
              <a:rPr lang="en-US" altLang="en-US" sz="600"/>
              <a:t>Non-pharmacological strategies</a:t>
            </a:r>
          </a:p>
          <a:p>
            <a:pPr eaLnBrk="1" hangingPunct="1">
              <a:lnSpc>
                <a:spcPct val="80000"/>
              </a:lnSpc>
              <a:spcBef>
                <a:spcPts val="425"/>
              </a:spcBef>
            </a:pPr>
            <a:r>
              <a:rPr lang="en-US" altLang="en-US" sz="600"/>
              <a:t>Treat modifiable risk factors</a:t>
            </a:r>
          </a:p>
        </p:txBody>
      </p:sp>
      <p:sp>
        <p:nvSpPr>
          <p:cNvPr id="154653" name="Rectangle 38"/>
          <p:cNvSpPr>
            <a:spLocks noChangeArrowheads="1"/>
          </p:cNvSpPr>
          <p:nvPr/>
        </p:nvSpPr>
        <p:spPr bwMode="auto">
          <a:xfrm>
            <a:off x="2843213" y="5876925"/>
            <a:ext cx="3562350" cy="68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1" rIns="91421" bIns="45711">
            <a:spAutoFit/>
          </a:bodyPr>
          <a:lstStyle>
            <a:lvl1pPr eaLnBrk="0" hangingPunct="0">
              <a:tabLst>
                <a:tab pos="201613" algn="l"/>
              </a:tabLst>
              <a:defRPr sz="2400">
                <a:solidFill>
                  <a:schemeClr val="tx1"/>
                </a:solidFill>
                <a:latin typeface="Arial" pitchFamily="34" charset="0"/>
                <a:ea typeface="ＭＳ Ｐゴシック" pitchFamily="34" charset="-128"/>
              </a:defRPr>
            </a:lvl1pPr>
            <a:lvl2pPr marL="742950" indent="-285750" eaLnBrk="0" hangingPunct="0">
              <a:tabLst>
                <a:tab pos="201613" algn="l"/>
              </a:tabLst>
              <a:defRPr sz="2400">
                <a:solidFill>
                  <a:schemeClr val="tx1"/>
                </a:solidFill>
                <a:latin typeface="Arial" pitchFamily="34" charset="0"/>
                <a:ea typeface="ＭＳ Ｐゴシック" pitchFamily="34" charset="-128"/>
              </a:defRPr>
            </a:lvl2pPr>
            <a:lvl3pPr marL="1143000" indent="-228600" eaLnBrk="0" hangingPunct="0">
              <a:tabLst>
                <a:tab pos="201613" algn="l"/>
              </a:tabLst>
              <a:defRPr sz="2400">
                <a:solidFill>
                  <a:schemeClr val="tx1"/>
                </a:solidFill>
                <a:latin typeface="Arial" pitchFamily="34" charset="0"/>
                <a:ea typeface="ＭＳ Ｐゴシック" pitchFamily="34" charset="-128"/>
              </a:defRPr>
            </a:lvl3pPr>
            <a:lvl4pPr marL="1600200" indent="-228600" eaLnBrk="0" hangingPunct="0">
              <a:tabLst>
                <a:tab pos="201613" algn="l"/>
              </a:tabLst>
              <a:defRPr sz="2400">
                <a:solidFill>
                  <a:schemeClr val="tx1"/>
                </a:solidFill>
                <a:latin typeface="Arial" pitchFamily="34" charset="0"/>
                <a:ea typeface="ＭＳ Ｐゴシック" pitchFamily="34" charset="-128"/>
              </a:defRPr>
            </a:lvl4pPr>
            <a:lvl5pPr marL="2057400" indent="-228600" eaLnBrk="0" hangingPunct="0">
              <a:tabLst>
                <a:tab pos="2016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9pPr>
          </a:lstStyle>
          <a:p>
            <a:pPr eaLnBrk="1" hangingPunct="1">
              <a:lnSpc>
                <a:spcPct val="70000"/>
              </a:lnSpc>
              <a:spcBef>
                <a:spcPts val="563"/>
              </a:spcBef>
              <a:spcAft>
                <a:spcPts val="600"/>
              </a:spcAft>
            </a:pPr>
            <a:r>
              <a:rPr lang="en-US" altLang="en-US" sz="700" b="1" dirty="0">
                <a:sym typeface="Arial Bold" charset="0"/>
              </a:rPr>
              <a:t>ALL CHILDREN</a:t>
            </a:r>
            <a:endParaRPr lang="en-US" altLang="en-US" sz="700" b="1" dirty="0"/>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Assess</a:t>
            </a:r>
            <a:r>
              <a:rPr lang="en-US" altLang="en-US" sz="600" dirty="0"/>
              <a:t> symptom control, future risk, comorbidities</a:t>
            </a:r>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Self-management: </a:t>
            </a:r>
            <a:r>
              <a:rPr lang="en-US" altLang="en-US" sz="600" dirty="0"/>
              <a:t>education, inhaler skills, written asthma action plan, adherence</a:t>
            </a:r>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b="1" dirty="0">
                <a:latin typeface="Arial Bold" charset="0"/>
                <a:sym typeface="Arial Bold" charset="0"/>
              </a:rPr>
              <a:t>Regular review:</a:t>
            </a:r>
            <a:r>
              <a:rPr lang="en-US" altLang="en-US" sz="600" b="1" dirty="0"/>
              <a:t> </a:t>
            </a:r>
            <a:r>
              <a:rPr lang="en-US" altLang="en-US" sz="600" dirty="0"/>
              <a:t>assess response, adverse events, establish minimal </a:t>
            </a:r>
            <a:r>
              <a:rPr lang="en-US" altLang="en-US" sz="600" dirty="0" smtClean="0"/>
              <a:t>effective treatment</a:t>
            </a:r>
            <a:endParaRPr lang="en-US" altLang="en-US" sz="600" dirty="0"/>
          </a:p>
          <a:p>
            <a:pPr eaLnBrk="1" hangingPunct="1">
              <a:lnSpc>
                <a:spcPct val="70000"/>
              </a:lnSpc>
              <a:spcBef>
                <a:spcPts val="150"/>
              </a:spcBef>
              <a:spcAft>
                <a:spcPts val="200"/>
              </a:spcAft>
            </a:pPr>
            <a:r>
              <a:rPr lang="en-US" altLang="en-US" sz="600" dirty="0">
                <a:latin typeface="Arial Bold" charset="0"/>
                <a:sym typeface="Arial Bold" charset="0"/>
              </a:rPr>
              <a:t>•     </a:t>
            </a:r>
            <a:r>
              <a:rPr lang="en-US" altLang="en-US" sz="600" dirty="0"/>
              <a:t>(Where relevant): environmental control for smoke, allergens, indoor/outdoor air pollution</a:t>
            </a:r>
          </a:p>
        </p:txBody>
      </p:sp>
      <p:sp>
        <p:nvSpPr>
          <p:cNvPr id="154654" name="Rectangle 11"/>
          <p:cNvSpPr>
            <a:spLocks/>
          </p:cNvSpPr>
          <p:nvPr/>
        </p:nvSpPr>
        <p:spPr bwMode="auto">
          <a:xfrm>
            <a:off x="1725613" y="5949950"/>
            <a:ext cx="9461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700" b="1">
                <a:solidFill>
                  <a:srgbClr val="134679"/>
                </a:solidFill>
                <a:latin typeface="Arial Bold" charset="0"/>
                <a:sym typeface="Arial Bold" charset="0"/>
              </a:rPr>
              <a:t>KEY </a:t>
            </a:r>
            <a:br>
              <a:rPr lang="en-US" altLang="en-US" sz="700" b="1">
                <a:solidFill>
                  <a:srgbClr val="134679"/>
                </a:solidFill>
                <a:latin typeface="Arial Bold" charset="0"/>
                <a:sym typeface="Arial Bold" charset="0"/>
              </a:rPr>
            </a:br>
            <a:r>
              <a:rPr lang="en-US" altLang="en-US" sz="700" b="1">
                <a:solidFill>
                  <a:srgbClr val="134679"/>
                </a:solidFill>
                <a:latin typeface="Arial Bold" charset="0"/>
                <a:sym typeface="Arial Bold" charset="0"/>
              </a:rPr>
              <a:t>ISSUES</a:t>
            </a:r>
            <a:endParaRPr lang="en-US" altLang="en-US" sz="700"/>
          </a:p>
        </p:txBody>
      </p:sp>
      <p:grpSp>
        <p:nvGrpSpPr>
          <p:cNvPr id="154655" name="Group 1"/>
          <p:cNvGrpSpPr>
            <a:grpSpLocks/>
          </p:cNvGrpSpPr>
          <p:nvPr/>
        </p:nvGrpSpPr>
        <p:grpSpPr bwMode="auto">
          <a:xfrm>
            <a:off x="4054475" y="1770063"/>
            <a:ext cx="1089025" cy="1163637"/>
            <a:chOff x="2799598" y="2692400"/>
            <a:chExt cx="2437835" cy="2603618"/>
          </a:xfrm>
        </p:grpSpPr>
        <p:sp>
          <p:nvSpPr>
            <p:cNvPr id="35" name="Rectangle 34"/>
            <p:cNvSpPr/>
            <p:nvPr/>
          </p:nvSpPr>
          <p:spPr>
            <a:xfrm rot="18616622">
              <a:off x="2688622" y="28033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800" b="1" dirty="0">
                  <a:ln w="12700">
                    <a:noFill/>
                    <a:prstDash val="solid"/>
                  </a:ln>
                  <a:solidFill>
                    <a:schemeClr val="bg1"/>
                  </a:solidFill>
                  <a:cs typeface="Arial"/>
                </a:rPr>
                <a:t>REVIEW RESPONSE</a:t>
              </a:r>
            </a:p>
          </p:txBody>
        </p:sp>
        <p:sp>
          <p:nvSpPr>
            <p:cNvPr id="36" name="Rectangle 35"/>
            <p:cNvSpPr/>
            <p:nvPr/>
          </p:nvSpPr>
          <p:spPr>
            <a:xfrm rot="3706156">
              <a:off x="3018940" y="27841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800" b="1" dirty="0" smtClean="0">
                  <a:ln w="12700">
                    <a:noFill/>
                    <a:prstDash val="solid"/>
                  </a:ln>
                  <a:solidFill>
                    <a:schemeClr val="bg1"/>
                  </a:solidFill>
                  <a:cs typeface="Arial"/>
                </a:rPr>
                <a:t>ASSESS</a:t>
              </a:r>
              <a:endParaRPr lang="en-AU" sz="800" b="1" dirty="0">
                <a:ln w="12700">
                  <a:noFill/>
                  <a:prstDash val="solid"/>
                </a:ln>
                <a:solidFill>
                  <a:schemeClr val="bg1"/>
                </a:solidFill>
                <a:cs typeface="Arial"/>
              </a:endParaRPr>
            </a:p>
          </p:txBody>
        </p:sp>
        <p:sp>
          <p:nvSpPr>
            <p:cNvPr id="37" name="Rectangle 36"/>
            <p:cNvSpPr/>
            <p:nvPr/>
          </p:nvSpPr>
          <p:spPr>
            <a:xfrm rot="21356104">
              <a:off x="2967871" y="35425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800" b="1" dirty="0">
                  <a:ln w="12700">
                    <a:noFill/>
                    <a:prstDash val="solid"/>
                  </a:ln>
                  <a:solidFill>
                    <a:schemeClr val="bg1"/>
                  </a:solidFill>
                  <a:latin typeface="Arial"/>
                  <a:ea typeface="ＭＳ Ｐゴシック" charset="0"/>
                  <a:cs typeface="Arial"/>
                </a:rPr>
                <a:t>ADJUST TREATMENT</a:t>
              </a:r>
              <a:endParaRPr lang="en-US" sz="800" b="1" dirty="0">
                <a:ln w="12700">
                  <a:noFill/>
                  <a:prstDash val="solid"/>
                </a:ln>
                <a:solidFill>
                  <a:schemeClr val="bg1"/>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8176416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1347" name="Text Box 3"/>
          <p:cNvSpPr txBox="1">
            <a:spLocks noChangeArrowheads="1"/>
          </p:cNvSpPr>
          <p:nvPr/>
        </p:nvSpPr>
        <p:spPr bwMode="auto">
          <a:xfrm>
            <a:off x="533400" y="914400"/>
            <a:ext cx="236378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400">
                <a:solidFill>
                  <a:prstClr val="white"/>
                </a:solidFill>
                <a:latin typeface="Times New Roman" pitchFamily="18" charset="0"/>
              </a:rPr>
              <a:t>United States</a:t>
            </a:r>
          </a:p>
        </p:txBody>
      </p:sp>
      <p:sp>
        <p:nvSpPr>
          <p:cNvPr id="50178" name="Text Box 4"/>
          <p:cNvSpPr txBox="1">
            <a:spLocks noChangeArrowheads="1"/>
          </p:cNvSpPr>
          <p:nvPr/>
        </p:nvSpPr>
        <p:spPr bwMode="auto">
          <a:xfrm>
            <a:off x="190500" y="2311400"/>
            <a:ext cx="240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CF004"/>
                </a:solidFill>
                <a:latin typeface="Times New Roman" charset="0"/>
              </a:rPr>
              <a:t>United Kingdom</a:t>
            </a:r>
          </a:p>
        </p:txBody>
      </p:sp>
      <p:sp>
        <p:nvSpPr>
          <p:cNvPr id="441349" name="Text Box 5"/>
          <p:cNvSpPr txBox="1">
            <a:spLocks noChangeArrowheads="1"/>
          </p:cNvSpPr>
          <p:nvPr/>
        </p:nvSpPr>
        <p:spPr bwMode="auto">
          <a:xfrm>
            <a:off x="152400" y="3352800"/>
            <a:ext cx="15240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33CC33"/>
                </a:solidFill>
                <a:latin typeface="Times New Roman" pitchFamily="18" charset="0"/>
              </a:rPr>
              <a:t>Argentina</a:t>
            </a:r>
          </a:p>
        </p:txBody>
      </p:sp>
      <p:sp>
        <p:nvSpPr>
          <p:cNvPr id="441350" name="Text Box 6"/>
          <p:cNvSpPr txBox="1">
            <a:spLocks noChangeArrowheads="1"/>
          </p:cNvSpPr>
          <p:nvPr/>
        </p:nvSpPr>
        <p:spPr bwMode="auto">
          <a:xfrm>
            <a:off x="1176338" y="509588"/>
            <a:ext cx="14414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0066"/>
                </a:solidFill>
                <a:latin typeface="Times New Roman" pitchFamily="18" charset="0"/>
              </a:rPr>
              <a:t>Australia</a:t>
            </a:r>
          </a:p>
        </p:txBody>
      </p:sp>
      <p:sp>
        <p:nvSpPr>
          <p:cNvPr id="441351" name="Text Box 7"/>
          <p:cNvSpPr txBox="1">
            <a:spLocks noChangeArrowheads="1"/>
          </p:cNvSpPr>
          <p:nvPr/>
        </p:nvSpPr>
        <p:spPr bwMode="auto">
          <a:xfrm>
            <a:off x="2730500" y="715963"/>
            <a:ext cx="1971675" cy="457200"/>
          </a:xfrm>
          <a:prstGeom prst="rect">
            <a:avLst/>
          </a:prstGeom>
          <a:noFill/>
          <a:ln w="9525">
            <a:noFill/>
            <a:miter lim="800000"/>
            <a:headEnd/>
            <a:tailEnd/>
          </a:ln>
          <a:effectLst>
            <a:outerShdw dist="25400" dir="5400000" algn="ctr" rotWithShape="0">
              <a:schemeClr val="tx1"/>
            </a:outerShdw>
          </a:effectLst>
        </p:spPr>
        <p:txBody>
          <a:bodyPr>
            <a:spAutoFit/>
          </a:bodyPr>
          <a:lstStyle/>
          <a:p>
            <a:pPr>
              <a:spcBef>
                <a:spcPct val="50000"/>
              </a:spcBef>
              <a:defRPr/>
            </a:pPr>
            <a:r>
              <a:rPr lang="en-US" sz="2400" i="1">
                <a:solidFill>
                  <a:srgbClr val="0000FF"/>
                </a:solidFill>
                <a:latin typeface="Times New Roman" pitchFamily="18" charset="0"/>
              </a:rPr>
              <a:t>Brazil</a:t>
            </a:r>
          </a:p>
        </p:txBody>
      </p:sp>
      <p:sp>
        <p:nvSpPr>
          <p:cNvPr id="50182" name="Text Box 8"/>
          <p:cNvSpPr txBox="1">
            <a:spLocks noChangeArrowheads="1"/>
          </p:cNvSpPr>
          <p:nvPr/>
        </p:nvSpPr>
        <p:spPr bwMode="auto">
          <a:xfrm>
            <a:off x="5438775" y="873125"/>
            <a:ext cx="1539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33CC33"/>
                </a:solidFill>
              </a:rPr>
              <a:t>Austria</a:t>
            </a:r>
          </a:p>
        </p:txBody>
      </p:sp>
      <p:sp>
        <p:nvSpPr>
          <p:cNvPr id="441353" name="Text Box 9"/>
          <p:cNvSpPr txBox="1">
            <a:spLocks noChangeArrowheads="1"/>
          </p:cNvSpPr>
          <p:nvPr/>
        </p:nvSpPr>
        <p:spPr bwMode="auto">
          <a:xfrm>
            <a:off x="3910013" y="649288"/>
            <a:ext cx="1231900" cy="457200"/>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2400">
                <a:solidFill>
                  <a:srgbClr val="FCF004"/>
                </a:solidFill>
                <a:latin typeface="Times New Roman" pitchFamily="18" charset="0"/>
              </a:rPr>
              <a:t>Canada</a:t>
            </a:r>
          </a:p>
        </p:txBody>
      </p:sp>
      <p:sp>
        <p:nvSpPr>
          <p:cNvPr id="50184" name="Text Box 10"/>
          <p:cNvSpPr txBox="1">
            <a:spLocks noChangeArrowheads="1"/>
          </p:cNvSpPr>
          <p:nvPr/>
        </p:nvSpPr>
        <p:spPr bwMode="auto">
          <a:xfrm>
            <a:off x="7924800" y="2514600"/>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prstClr val="white"/>
                </a:solidFill>
                <a:latin typeface="Times New Roman" charset="0"/>
              </a:rPr>
              <a:t>Chile</a:t>
            </a:r>
          </a:p>
        </p:txBody>
      </p:sp>
      <p:sp>
        <p:nvSpPr>
          <p:cNvPr id="50185" name="Text Box 11"/>
          <p:cNvSpPr txBox="1">
            <a:spLocks noChangeArrowheads="1"/>
          </p:cNvSpPr>
          <p:nvPr/>
        </p:nvSpPr>
        <p:spPr bwMode="auto">
          <a:xfrm>
            <a:off x="4879975" y="5624513"/>
            <a:ext cx="122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b="0">
                <a:solidFill>
                  <a:srgbClr val="FF0000"/>
                </a:solidFill>
              </a:rPr>
              <a:t>Belgium</a:t>
            </a:r>
          </a:p>
        </p:txBody>
      </p:sp>
      <p:sp>
        <p:nvSpPr>
          <p:cNvPr id="441356" name="Text Box 12"/>
          <p:cNvSpPr txBox="1">
            <a:spLocks noChangeArrowheads="1"/>
          </p:cNvSpPr>
          <p:nvPr/>
        </p:nvSpPr>
        <p:spPr bwMode="auto">
          <a:xfrm>
            <a:off x="5791200" y="1695450"/>
            <a:ext cx="98107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2400">
                <a:solidFill>
                  <a:srgbClr val="FF9900"/>
                </a:solidFill>
                <a:latin typeface="Times New Roman" pitchFamily="18" charset="0"/>
              </a:rPr>
              <a:t>China</a:t>
            </a:r>
          </a:p>
        </p:txBody>
      </p:sp>
      <p:sp>
        <p:nvSpPr>
          <p:cNvPr id="441357" name="Text Box 13"/>
          <p:cNvSpPr txBox="1">
            <a:spLocks noChangeArrowheads="1"/>
          </p:cNvSpPr>
          <p:nvPr/>
        </p:nvSpPr>
        <p:spPr bwMode="auto">
          <a:xfrm>
            <a:off x="7113588" y="5418138"/>
            <a:ext cx="1516062" cy="457200"/>
          </a:xfrm>
          <a:prstGeom prst="rect">
            <a:avLst/>
          </a:prstGeom>
          <a:noFill/>
          <a:ln w="9525">
            <a:noFill/>
            <a:miter lim="800000"/>
            <a:headEnd/>
            <a:tailEnd/>
          </a:ln>
          <a:effectLst>
            <a:outerShdw dist="17961" dir="2700000" algn="ctr" rotWithShape="0">
              <a:schemeClr val="bg1"/>
            </a:outerShdw>
          </a:effectLst>
        </p:spPr>
        <p:txBody>
          <a:bodyPr>
            <a:spAutoFit/>
          </a:bodyPr>
          <a:lstStyle/>
          <a:p>
            <a:pPr>
              <a:spcBef>
                <a:spcPct val="50000"/>
              </a:spcBef>
              <a:defRPr/>
            </a:pPr>
            <a:r>
              <a:rPr lang="en-US" sz="2400">
                <a:solidFill>
                  <a:srgbClr val="FF99CC"/>
                </a:solidFill>
                <a:latin typeface="Times New Roman" pitchFamily="18" charset="0"/>
              </a:rPr>
              <a:t>Denmark</a:t>
            </a:r>
          </a:p>
        </p:txBody>
      </p:sp>
      <p:sp>
        <p:nvSpPr>
          <p:cNvPr id="441358" name="Text Box 14"/>
          <p:cNvSpPr txBox="1">
            <a:spLocks noChangeArrowheads="1"/>
          </p:cNvSpPr>
          <p:nvPr/>
        </p:nvSpPr>
        <p:spPr bwMode="auto">
          <a:xfrm>
            <a:off x="2868613" y="6040438"/>
            <a:ext cx="1477962"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dirty="0">
                <a:solidFill>
                  <a:srgbClr val="FF9900"/>
                </a:solidFill>
                <a:latin typeface="Times New Roman" pitchFamily="18" charset="0"/>
              </a:rPr>
              <a:t>Colombia</a:t>
            </a:r>
          </a:p>
        </p:txBody>
      </p:sp>
      <p:sp>
        <p:nvSpPr>
          <p:cNvPr id="441359" name="Text Box 15"/>
          <p:cNvSpPr txBox="1">
            <a:spLocks noChangeArrowheads="1"/>
          </p:cNvSpPr>
          <p:nvPr/>
        </p:nvSpPr>
        <p:spPr bwMode="auto">
          <a:xfrm>
            <a:off x="7423150" y="509588"/>
            <a:ext cx="16510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FCF004"/>
                </a:solidFill>
                <a:latin typeface="Times New Roman" pitchFamily="18" charset="0"/>
              </a:rPr>
              <a:t>Croatia</a:t>
            </a:r>
          </a:p>
        </p:txBody>
      </p:sp>
      <p:sp>
        <p:nvSpPr>
          <p:cNvPr id="50190" name="Text Box 17"/>
          <p:cNvSpPr txBox="1">
            <a:spLocks noChangeArrowheads="1"/>
          </p:cNvSpPr>
          <p:nvPr/>
        </p:nvSpPr>
        <p:spPr bwMode="auto">
          <a:xfrm>
            <a:off x="2425700" y="1666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a:solidFill>
                  <a:srgbClr val="33CC33"/>
                </a:solidFill>
                <a:latin typeface="Times New Roman" charset="0"/>
              </a:rPr>
              <a:t>Germany</a:t>
            </a:r>
          </a:p>
        </p:txBody>
      </p:sp>
      <p:sp>
        <p:nvSpPr>
          <p:cNvPr id="50191" name="Text Box 18"/>
          <p:cNvSpPr txBox="1">
            <a:spLocks noChangeArrowheads="1"/>
          </p:cNvSpPr>
          <p:nvPr/>
        </p:nvSpPr>
        <p:spPr bwMode="auto">
          <a:xfrm>
            <a:off x="3757613" y="1600200"/>
            <a:ext cx="1477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0000"/>
                </a:solidFill>
              </a:rPr>
              <a:t>Greece</a:t>
            </a:r>
          </a:p>
        </p:txBody>
      </p:sp>
      <p:sp>
        <p:nvSpPr>
          <p:cNvPr id="441363" name="Text Box 19"/>
          <p:cNvSpPr txBox="1">
            <a:spLocks noChangeArrowheads="1"/>
          </p:cNvSpPr>
          <p:nvPr/>
        </p:nvSpPr>
        <p:spPr bwMode="auto">
          <a:xfrm>
            <a:off x="4448175" y="179388"/>
            <a:ext cx="178593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prstClr val="white"/>
                </a:solidFill>
              </a:rPr>
              <a:t>Ireland</a:t>
            </a:r>
          </a:p>
        </p:txBody>
      </p:sp>
      <p:sp>
        <p:nvSpPr>
          <p:cNvPr id="441364" name="Text Box 20"/>
          <p:cNvSpPr txBox="1">
            <a:spLocks noChangeArrowheads="1"/>
          </p:cNvSpPr>
          <p:nvPr/>
        </p:nvSpPr>
        <p:spPr bwMode="auto">
          <a:xfrm>
            <a:off x="152400" y="2836863"/>
            <a:ext cx="12890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0000"/>
                </a:solidFill>
                <a:latin typeface="Times New Roman" pitchFamily="18" charset="0"/>
              </a:rPr>
              <a:t>Italy</a:t>
            </a:r>
          </a:p>
        </p:txBody>
      </p:sp>
      <p:sp>
        <p:nvSpPr>
          <p:cNvPr id="441365" name="Text Box 21"/>
          <p:cNvSpPr txBox="1">
            <a:spLocks noChangeArrowheads="1"/>
          </p:cNvSpPr>
          <p:nvPr/>
        </p:nvSpPr>
        <p:spPr bwMode="auto">
          <a:xfrm>
            <a:off x="2590800" y="1898650"/>
            <a:ext cx="1828800" cy="396875"/>
          </a:xfrm>
          <a:prstGeom prst="rect">
            <a:avLst/>
          </a:prstGeom>
          <a:noFill/>
          <a:ln w="9525">
            <a:noFill/>
            <a:miter lim="800000"/>
            <a:headEnd/>
            <a:tailEnd/>
          </a:ln>
          <a:effectLst>
            <a:outerShdw dist="12700" dir="5400000" algn="ctr" rotWithShape="0">
              <a:schemeClr val="bg1"/>
            </a:outerShdw>
          </a:effectLst>
        </p:spPr>
        <p:txBody>
          <a:bodyPr>
            <a:spAutoFit/>
          </a:bodyPr>
          <a:lstStyle/>
          <a:p>
            <a:pPr>
              <a:spcBef>
                <a:spcPct val="50000"/>
              </a:spcBef>
              <a:defRPr/>
            </a:pPr>
            <a:r>
              <a:rPr lang="en-US" sz="2000">
                <a:solidFill>
                  <a:srgbClr val="FF99CC"/>
                </a:solidFill>
                <a:latin typeface="Tahoma" pitchFamily="34" charset="0"/>
              </a:rPr>
              <a:t>Syria</a:t>
            </a:r>
          </a:p>
        </p:txBody>
      </p:sp>
      <p:sp>
        <p:nvSpPr>
          <p:cNvPr id="50195" name="Text Box 22"/>
          <p:cNvSpPr txBox="1">
            <a:spLocks noChangeArrowheads="1"/>
          </p:cNvSpPr>
          <p:nvPr/>
        </p:nvSpPr>
        <p:spPr bwMode="auto">
          <a:xfrm>
            <a:off x="5562600" y="2362200"/>
            <a:ext cx="281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FF0000"/>
                </a:solidFill>
                <a:latin typeface="Times New Roman" charset="0"/>
              </a:rPr>
              <a:t>Hong Kong ROC</a:t>
            </a:r>
          </a:p>
        </p:txBody>
      </p:sp>
      <p:sp>
        <p:nvSpPr>
          <p:cNvPr id="50196" name="Text Box 23"/>
          <p:cNvSpPr txBox="1">
            <a:spLocks noChangeArrowheads="1"/>
          </p:cNvSpPr>
          <p:nvPr/>
        </p:nvSpPr>
        <p:spPr bwMode="auto">
          <a:xfrm>
            <a:off x="7467600" y="3930650"/>
            <a:ext cx="1520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ahoma" charset="0"/>
              </a:rPr>
              <a:t>Japan</a:t>
            </a:r>
          </a:p>
        </p:txBody>
      </p:sp>
      <p:sp>
        <p:nvSpPr>
          <p:cNvPr id="441369" name="Text Box 25"/>
          <p:cNvSpPr txBox="1">
            <a:spLocks noChangeArrowheads="1"/>
          </p:cNvSpPr>
          <p:nvPr/>
        </p:nvSpPr>
        <p:spPr bwMode="auto">
          <a:xfrm>
            <a:off x="228600" y="6165850"/>
            <a:ext cx="172243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00FF00"/>
                </a:solidFill>
              </a:rPr>
              <a:t>India</a:t>
            </a:r>
          </a:p>
        </p:txBody>
      </p:sp>
      <p:sp>
        <p:nvSpPr>
          <p:cNvPr id="441370" name="Text Box 26"/>
          <p:cNvSpPr txBox="1">
            <a:spLocks noChangeArrowheads="1"/>
          </p:cNvSpPr>
          <p:nvPr/>
        </p:nvSpPr>
        <p:spPr bwMode="auto">
          <a:xfrm>
            <a:off x="1447800" y="4343400"/>
            <a:ext cx="1071563" cy="457200"/>
          </a:xfrm>
          <a:prstGeom prst="rect">
            <a:avLst/>
          </a:prstGeom>
          <a:noFill/>
          <a:ln w="9525">
            <a:noFill/>
            <a:miter lim="800000"/>
            <a:headEnd/>
            <a:tailEnd/>
          </a:ln>
          <a:effectLst>
            <a:outerShdw dist="17961" dir="2700000" algn="ctr" rotWithShape="0">
              <a:schemeClr val="bg1"/>
            </a:outerShdw>
          </a:effectLst>
        </p:spPr>
        <p:txBody>
          <a:bodyPr>
            <a:spAutoFit/>
          </a:bodyPr>
          <a:lstStyle/>
          <a:p>
            <a:pPr>
              <a:spcBef>
                <a:spcPct val="50000"/>
              </a:spcBef>
              <a:defRPr/>
            </a:pPr>
            <a:r>
              <a:rPr lang="en-US" sz="2400">
                <a:solidFill>
                  <a:srgbClr val="800080"/>
                </a:solidFill>
                <a:latin typeface="Times New Roman" pitchFamily="18" charset="0"/>
              </a:rPr>
              <a:t>Korea</a:t>
            </a:r>
          </a:p>
        </p:txBody>
      </p:sp>
      <p:sp>
        <p:nvSpPr>
          <p:cNvPr id="50199" name="Text Box 27"/>
          <p:cNvSpPr txBox="1">
            <a:spLocks noChangeArrowheads="1"/>
          </p:cNvSpPr>
          <p:nvPr/>
        </p:nvSpPr>
        <p:spPr bwMode="auto">
          <a:xfrm>
            <a:off x="5467350" y="6386513"/>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C0504D"/>
                </a:solidFill>
                <a:latin typeface="Times New Roman" charset="0"/>
              </a:rPr>
              <a:t>Kyrgyzstan</a:t>
            </a:r>
          </a:p>
        </p:txBody>
      </p:sp>
      <p:sp>
        <p:nvSpPr>
          <p:cNvPr id="441373" name="Text Box 29"/>
          <p:cNvSpPr txBox="1">
            <a:spLocks noChangeArrowheads="1"/>
          </p:cNvSpPr>
          <p:nvPr/>
        </p:nvSpPr>
        <p:spPr bwMode="auto">
          <a:xfrm>
            <a:off x="209550" y="1676400"/>
            <a:ext cx="148590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CC0099"/>
                </a:solidFill>
                <a:latin typeface="Times New Roman" pitchFamily="18" charset="0"/>
              </a:rPr>
              <a:t>Moldova</a:t>
            </a:r>
          </a:p>
        </p:txBody>
      </p:sp>
      <p:sp>
        <p:nvSpPr>
          <p:cNvPr id="50201" name="Text Box 31"/>
          <p:cNvSpPr txBox="1">
            <a:spLocks noChangeArrowheads="1"/>
          </p:cNvSpPr>
          <p:nvPr/>
        </p:nvSpPr>
        <p:spPr bwMode="auto">
          <a:xfrm>
            <a:off x="3956050" y="502920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dirty="0">
                <a:solidFill>
                  <a:srgbClr val="0070C0"/>
                </a:solidFill>
                <a:latin typeface="Times New Roman" charset="0"/>
              </a:rPr>
              <a:t>Macedonia</a:t>
            </a:r>
          </a:p>
        </p:txBody>
      </p:sp>
      <p:sp>
        <p:nvSpPr>
          <p:cNvPr id="50202" name="Text Box 32"/>
          <p:cNvSpPr txBox="1">
            <a:spLocks noChangeArrowheads="1"/>
          </p:cNvSpPr>
          <p:nvPr/>
        </p:nvSpPr>
        <p:spPr bwMode="auto">
          <a:xfrm>
            <a:off x="7265988" y="1484313"/>
            <a:ext cx="1427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a:solidFill>
                  <a:prstClr val="white"/>
                </a:solidFill>
              </a:rPr>
              <a:t>Malta</a:t>
            </a:r>
          </a:p>
        </p:txBody>
      </p:sp>
      <p:sp>
        <p:nvSpPr>
          <p:cNvPr id="50203" name="Text Box 33"/>
          <p:cNvSpPr txBox="1">
            <a:spLocks noChangeArrowheads="1"/>
          </p:cNvSpPr>
          <p:nvPr/>
        </p:nvSpPr>
        <p:spPr bwMode="auto">
          <a:xfrm>
            <a:off x="7010400" y="4454525"/>
            <a:ext cx="1981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200">
                <a:solidFill>
                  <a:srgbClr val="33CC33"/>
                </a:solidFill>
                <a:latin typeface="Tahoma" charset="0"/>
              </a:rPr>
              <a:t>Netherlands</a:t>
            </a:r>
          </a:p>
        </p:txBody>
      </p:sp>
      <p:sp>
        <p:nvSpPr>
          <p:cNvPr id="50204" name="Text Box 34"/>
          <p:cNvSpPr txBox="1">
            <a:spLocks noChangeArrowheads="1"/>
          </p:cNvSpPr>
          <p:nvPr/>
        </p:nvSpPr>
        <p:spPr bwMode="auto">
          <a:xfrm>
            <a:off x="1524000" y="28194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dirty="0">
                <a:solidFill>
                  <a:srgbClr val="00B0F0"/>
                </a:solidFill>
                <a:latin typeface="Tahoma" charset="0"/>
              </a:rPr>
              <a:t>New Zealand</a:t>
            </a:r>
          </a:p>
        </p:txBody>
      </p:sp>
      <p:sp>
        <p:nvSpPr>
          <p:cNvPr id="441379" name="Text Box 35"/>
          <p:cNvSpPr txBox="1">
            <a:spLocks noChangeArrowheads="1"/>
          </p:cNvSpPr>
          <p:nvPr/>
        </p:nvSpPr>
        <p:spPr bwMode="auto">
          <a:xfrm>
            <a:off x="279400" y="4198938"/>
            <a:ext cx="153828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prstClr val="white"/>
                </a:solidFill>
                <a:latin typeface="Times New Roman" pitchFamily="18" charset="0"/>
              </a:rPr>
              <a:t>Poland</a:t>
            </a:r>
          </a:p>
        </p:txBody>
      </p:sp>
      <p:sp>
        <p:nvSpPr>
          <p:cNvPr id="50206" name="Text Box 37"/>
          <p:cNvSpPr txBox="1">
            <a:spLocks noChangeArrowheads="1"/>
          </p:cNvSpPr>
          <p:nvPr/>
        </p:nvSpPr>
        <p:spPr bwMode="auto">
          <a:xfrm>
            <a:off x="4310063" y="10795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CC0099"/>
                </a:solidFill>
                <a:latin typeface="Times New Roman" charset="0"/>
              </a:rPr>
              <a:t>Portugal</a:t>
            </a:r>
          </a:p>
        </p:txBody>
      </p:sp>
      <p:sp>
        <p:nvSpPr>
          <p:cNvPr id="441382" name="Text Box 38"/>
          <p:cNvSpPr txBox="1">
            <a:spLocks noChangeArrowheads="1"/>
          </p:cNvSpPr>
          <p:nvPr/>
        </p:nvSpPr>
        <p:spPr bwMode="auto">
          <a:xfrm>
            <a:off x="7010400" y="4953000"/>
            <a:ext cx="1462088"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FCF004"/>
                </a:solidFill>
                <a:latin typeface="Times New Roman" pitchFamily="18" charset="0"/>
              </a:rPr>
              <a:t>Georgia</a:t>
            </a:r>
          </a:p>
        </p:txBody>
      </p:sp>
      <p:sp>
        <p:nvSpPr>
          <p:cNvPr id="50208" name="Text Box 39"/>
          <p:cNvSpPr txBox="1">
            <a:spLocks noChangeArrowheads="1"/>
          </p:cNvSpPr>
          <p:nvPr/>
        </p:nvSpPr>
        <p:spPr bwMode="auto">
          <a:xfrm>
            <a:off x="1250950" y="6096000"/>
            <a:ext cx="1416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dirty="0">
                <a:solidFill>
                  <a:srgbClr val="7030A0"/>
                </a:solidFill>
              </a:rPr>
              <a:t>Romania</a:t>
            </a:r>
          </a:p>
        </p:txBody>
      </p:sp>
      <p:sp>
        <p:nvSpPr>
          <p:cNvPr id="50209" name="Text Box 40"/>
          <p:cNvSpPr txBox="1">
            <a:spLocks noChangeArrowheads="1"/>
          </p:cNvSpPr>
          <p:nvPr/>
        </p:nvSpPr>
        <p:spPr bwMode="auto">
          <a:xfrm>
            <a:off x="2166938" y="4956175"/>
            <a:ext cx="1985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33CC33"/>
                </a:solidFill>
              </a:rPr>
              <a:t>Russia</a:t>
            </a:r>
          </a:p>
        </p:txBody>
      </p:sp>
      <p:sp>
        <p:nvSpPr>
          <p:cNvPr id="50210" name="Text Box 41"/>
          <p:cNvSpPr txBox="1">
            <a:spLocks noChangeArrowheads="1"/>
          </p:cNvSpPr>
          <p:nvPr/>
        </p:nvSpPr>
        <p:spPr bwMode="auto">
          <a:xfrm>
            <a:off x="6169025" y="5897563"/>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imes New Roman" charset="0"/>
              </a:rPr>
              <a:t>Singapore</a:t>
            </a:r>
          </a:p>
        </p:txBody>
      </p:sp>
      <p:sp>
        <p:nvSpPr>
          <p:cNvPr id="50211" name="Text Box 42"/>
          <p:cNvSpPr txBox="1">
            <a:spLocks noChangeArrowheads="1"/>
          </p:cNvSpPr>
          <p:nvPr/>
        </p:nvSpPr>
        <p:spPr bwMode="auto">
          <a:xfrm>
            <a:off x="3282950" y="563403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solidFill>
                  <a:srgbClr val="CC0099"/>
                </a:solidFill>
                <a:latin typeface="Times New Roman" charset="0"/>
              </a:rPr>
              <a:t>Slovakia</a:t>
            </a:r>
          </a:p>
        </p:txBody>
      </p:sp>
      <p:sp>
        <p:nvSpPr>
          <p:cNvPr id="50212" name="Text Box 43"/>
          <p:cNvSpPr txBox="1">
            <a:spLocks noChangeArrowheads="1"/>
          </p:cNvSpPr>
          <p:nvPr/>
        </p:nvSpPr>
        <p:spPr bwMode="auto">
          <a:xfrm>
            <a:off x="292100" y="149225"/>
            <a:ext cx="1747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i="1">
                <a:latin typeface="Times New Roman" charset="0"/>
              </a:rPr>
              <a:t>Slovenia</a:t>
            </a:r>
          </a:p>
        </p:txBody>
      </p:sp>
      <p:sp>
        <p:nvSpPr>
          <p:cNvPr id="441388" name="Text Box 44"/>
          <p:cNvSpPr txBox="1">
            <a:spLocks noChangeArrowheads="1"/>
          </p:cNvSpPr>
          <p:nvPr/>
        </p:nvSpPr>
        <p:spPr bwMode="auto">
          <a:xfrm>
            <a:off x="5702300" y="77788"/>
            <a:ext cx="1797050" cy="396875"/>
          </a:xfrm>
          <a:prstGeom prst="rect">
            <a:avLst/>
          </a:prstGeom>
          <a:noFill/>
          <a:ln w="9525">
            <a:noFill/>
            <a:miter lim="800000"/>
            <a:headEnd/>
            <a:tailEnd/>
          </a:ln>
          <a:effectLst>
            <a:outerShdw dist="28398" dir="3806097" algn="ctr" rotWithShape="0">
              <a:schemeClr val="tx1"/>
            </a:outerShdw>
          </a:effectLst>
        </p:spPr>
        <p:txBody>
          <a:bodyPr>
            <a:spAutoFit/>
          </a:bodyPr>
          <a:lstStyle/>
          <a:p>
            <a:pPr>
              <a:spcBef>
                <a:spcPct val="50000"/>
              </a:spcBef>
              <a:defRPr/>
            </a:pPr>
            <a:r>
              <a:rPr lang="en-US" sz="2000">
                <a:solidFill>
                  <a:srgbClr val="FF0000"/>
                </a:solidFill>
                <a:latin typeface="Times New Roman" pitchFamily="18" charset="0"/>
              </a:rPr>
              <a:t>Saudi Arabia</a:t>
            </a:r>
          </a:p>
        </p:txBody>
      </p:sp>
      <p:sp>
        <p:nvSpPr>
          <p:cNvPr id="441389" name="Text Box 45"/>
          <p:cNvSpPr txBox="1">
            <a:spLocks noChangeArrowheads="1"/>
          </p:cNvSpPr>
          <p:nvPr/>
        </p:nvSpPr>
        <p:spPr bwMode="auto">
          <a:xfrm>
            <a:off x="6934200" y="1905000"/>
            <a:ext cx="2149475"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i="1">
                <a:solidFill>
                  <a:srgbClr val="33CC33"/>
                </a:solidFill>
                <a:latin typeface="Times New Roman" pitchFamily="18" charset="0"/>
              </a:rPr>
              <a:t>South Africa</a:t>
            </a:r>
          </a:p>
        </p:txBody>
      </p:sp>
      <p:sp>
        <p:nvSpPr>
          <p:cNvPr id="50215" name="Text Box 46"/>
          <p:cNvSpPr txBox="1">
            <a:spLocks noChangeArrowheads="1"/>
          </p:cNvSpPr>
          <p:nvPr/>
        </p:nvSpPr>
        <p:spPr bwMode="auto">
          <a:xfrm>
            <a:off x="7829550" y="5924550"/>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0066"/>
                </a:solidFill>
              </a:rPr>
              <a:t>Spain</a:t>
            </a:r>
          </a:p>
        </p:txBody>
      </p:sp>
      <p:sp>
        <p:nvSpPr>
          <p:cNvPr id="441391" name="Text Box 47"/>
          <p:cNvSpPr txBox="1">
            <a:spLocks noChangeArrowheads="1"/>
          </p:cNvSpPr>
          <p:nvPr/>
        </p:nvSpPr>
        <p:spPr bwMode="auto">
          <a:xfrm>
            <a:off x="2220913" y="6400800"/>
            <a:ext cx="2266950"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F99CC"/>
                </a:solidFill>
                <a:latin typeface="Times New Roman" pitchFamily="18" charset="0"/>
              </a:rPr>
              <a:t>Sweden</a:t>
            </a:r>
          </a:p>
        </p:txBody>
      </p:sp>
      <p:sp>
        <p:nvSpPr>
          <p:cNvPr id="441392" name="Text Box 48"/>
          <p:cNvSpPr txBox="1">
            <a:spLocks noChangeArrowheads="1"/>
          </p:cNvSpPr>
          <p:nvPr/>
        </p:nvSpPr>
        <p:spPr bwMode="auto">
          <a:xfrm>
            <a:off x="2843213" y="1227138"/>
            <a:ext cx="1404937"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33CC33"/>
                </a:solidFill>
                <a:latin typeface="Times New Roman" pitchFamily="18" charset="0"/>
              </a:rPr>
              <a:t>Thailand</a:t>
            </a:r>
          </a:p>
        </p:txBody>
      </p:sp>
      <p:sp>
        <p:nvSpPr>
          <p:cNvPr id="441393" name="Text Box 49"/>
          <p:cNvSpPr txBox="1">
            <a:spLocks noChangeArrowheads="1"/>
          </p:cNvSpPr>
          <p:nvPr/>
        </p:nvSpPr>
        <p:spPr bwMode="auto">
          <a:xfrm>
            <a:off x="225425" y="4876800"/>
            <a:ext cx="2365375"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FCF004"/>
                </a:solidFill>
                <a:latin typeface="Times New Roman" pitchFamily="18" charset="0"/>
              </a:rPr>
              <a:t>Switzerland</a:t>
            </a:r>
          </a:p>
        </p:txBody>
      </p:sp>
      <p:sp>
        <p:nvSpPr>
          <p:cNvPr id="441394" name="Text Box 50"/>
          <p:cNvSpPr txBox="1">
            <a:spLocks noChangeArrowheads="1"/>
          </p:cNvSpPr>
          <p:nvPr/>
        </p:nvSpPr>
        <p:spPr bwMode="auto">
          <a:xfrm>
            <a:off x="4564063" y="6021388"/>
            <a:ext cx="1674812" cy="457200"/>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2400">
                <a:solidFill>
                  <a:srgbClr val="33CC33"/>
                </a:solidFill>
                <a:latin typeface="Times New Roman" pitchFamily="18" charset="0"/>
              </a:rPr>
              <a:t>Ukraine</a:t>
            </a:r>
          </a:p>
        </p:txBody>
      </p:sp>
      <p:sp>
        <p:nvSpPr>
          <p:cNvPr id="50220" name="Text Box 52"/>
          <p:cNvSpPr txBox="1">
            <a:spLocks noChangeArrowheads="1"/>
          </p:cNvSpPr>
          <p:nvPr/>
        </p:nvSpPr>
        <p:spPr bwMode="auto">
          <a:xfrm>
            <a:off x="6959600" y="990600"/>
            <a:ext cx="142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200">
                <a:solidFill>
                  <a:srgbClr val="FF0000"/>
                </a:solidFill>
                <a:latin typeface="Tahoma" charset="0"/>
              </a:rPr>
              <a:t>Taiwan</a:t>
            </a:r>
          </a:p>
        </p:txBody>
      </p:sp>
      <p:sp>
        <p:nvSpPr>
          <p:cNvPr id="441397" name="Text Box 53"/>
          <p:cNvSpPr txBox="1">
            <a:spLocks noChangeArrowheads="1"/>
          </p:cNvSpPr>
          <p:nvPr/>
        </p:nvSpPr>
        <p:spPr bwMode="auto">
          <a:xfrm>
            <a:off x="5410200" y="2971800"/>
            <a:ext cx="1957388" cy="457200"/>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2400">
                <a:solidFill>
                  <a:srgbClr val="FCF004"/>
                </a:solidFill>
              </a:rPr>
              <a:t>Venezuela</a:t>
            </a:r>
          </a:p>
        </p:txBody>
      </p:sp>
      <p:sp>
        <p:nvSpPr>
          <p:cNvPr id="50222" name="Text Box 54"/>
          <p:cNvSpPr txBox="1">
            <a:spLocks noChangeArrowheads="1"/>
          </p:cNvSpPr>
          <p:nvPr/>
        </p:nvSpPr>
        <p:spPr bwMode="auto">
          <a:xfrm>
            <a:off x="7229475" y="6357938"/>
            <a:ext cx="171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prstClr val="white"/>
                </a:solidFill>
              </a:rPr>
              <a:t>Vietnam</a:t>
            </a:r>
          </a:p>
        </p:txBody>
      </p:sp>
      <p:sp>
        <p:nvSpPr>
          <p:cNvPr id="50223" name="Text Box 56"/>
          <p:cNvSpPr txBox="1">
            <a:spLocks noChangeArrowheads="1"/>
          </p:cNvSpPr>
          <p:nvPr/>
        </p:nvSpPr>
        <p:spPr bwMode="auto">
          <a:xfrm>
            <a:off x="5729288" y="485775"/>
            <a:ext cx="179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prstClr val="white"/>
                </a:solidFill>
                <a:latin typeface="Times New Roman" charset="0"/>
              </a:rPr>
              <a:t>Yugoslavia</a:t>
            </a:r>
            <a:endParaRPr lang="en-US" sz="2400" b="0">
              <a:solidFill>
                <a:prstClr val="white"/>
              </a:solidFill>
              <a:latin typeface="Times New Roman" charset="0"/>
            </a:endParaRPr>
          </a:p>
        </p:txBody>
      </p:sp>
      <p:sp>
        <p:nvSpPr>
          <p:cNvPr id="50224" name="Text Box 57"/>
          <p:cNvSpPr txBox="1">
            <a:spLocks noChangeArrowheads="1"/>
          </p:cNvSpPr>
          <p:nvPr/>
        </p:nvSpPr>
        <p:spPr bwMode="auto">
          <a:xfrm>
            <a:off x="3911600" y="6424613"/>
            <a:ext cx="127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dirty="0">
                <a:solidFill>
                  <a:srgbClr val="0070C0"/>
                </a:solidFill>
                <a:latin typeface="Times New Roman" charset="0"/>
              </a:rPr>
              <a:t>Albania</a:t>
            </a:r>
          </a:p>
        </p:txBody>
      </p:sp>
      <p:sp>
        <p:nvSpPr>
          <p:cNvPr id="50225" name="Text Box 58"/>
          <p:cNvSpPr txBox="1">
            <a:spLocks noChangeArrowheads="1"/>
          </p:cNvSpPr>
          <p:nvPr/>
        </p:nvSpPr>
        <p:spPr bwMode="auto">
          <a:xfrm>
            <a:off x="7550150" y="58056"/>
            <a:ext cx="159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dirty="0">
                <a:solidFill>
                  <a:srgbClr val="33CC33"/>
                </a:solidFill>
                <a:latin typeface="Times New Roman" charset="0"/>
              </a:rPr>
              <a:t>Bangladesh</a:t>
            </a:r>
          </a:p>
        </p:txBody>
      </p:sp>
      <p:sp>
        <p:nvSpPr>
          <p:cNvPr id="50226" name="Text Box 59"/>
          <p:cNvSpPr txBox="1">
            <a:spLocks noChangeArrowheads="1"/>
          </p:cNvSpPr>
          <p:nvPr/>
        </p:nvSpPr>
        <p:spPr bwMode="auto">
          <a:xfrm>
            <a:off x="5791200" y="5105400"/>
            <a:ext cx="119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9900"/>
                </a:solidFill>
                <a:latin typeface="Times New Roman" charset="0"/>
              </a:rPr>
              <a:t>France</a:t>
            </a:r>
          </a:p>
        </p:txBody>
      </p:sp>
      <p:sp>
        <p:nvSpPr>
          <p:cNvPr id="50227" name="Text Box 60"/>
          <p:cNvSpPr txBox="1">
            <a:spLocks noChangeArrowheads="1"/>
          </p:cNvSpPr>
          <p:nvPr/>
        </p:nvSpPr>
        <p:spPr bwMode="auto">
          <a:xfrm>
            <a:off x="1524000" y="16764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b="0">
                <a:solidFill>
                  <a:srgbClr val="FF0000"/>
                </a:solidFill>
              </a:rPr>
              <a:t>Mexico</a:t>
            </a:r>
          </a:p>
        </p:txBody>
      </p:sp>
      <p:sp>
        <p:nvSpPr>
          <p:cNvPr id="50228" name="Text Box 61"/>
          <p:cNvSpPr txBox="1">
            <a:spLocks noChangeArrowheads="1"/>
          </p:cNvSpPr>
          <p:nvPr/>
        </p:nvSpPr>
        <p:spPr bwMode="auto">
          <a:xfrm>
            <a:off x="304800" y="5486400"/>
            <a:ext cx="174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a:solidFill>
                  <a:srgbClr val="FFCC00"/>
                </a:solidFill>
                <a:latin typeface="Tahoma" charset="0"/>
              </a:rPr>
              <a:t>Turkey</a:t>
            </a:r>
          </a:p>
        </p:txBody>
      </p:sp>
      <p:sp>
        <p:nvSpPr>
          <p:cNvPr id="50229" name="Text Box 62"/>
          <p:cNvSpPr txBox="1">
            <a:spLocks noChangeArrowheads="1"/>
          </p:cNvSpPr>
          <p:nvPr/>
        </p:nvSpPr>
        <p:spPr bwMode="auto">
          <a:xfrm>
            <a:off x="1600200" y="5410200"/>
            <a:ext cx="144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000">
                <a:solidFill>
                  <a:srgbClr val="FF0000"/>
                </a:solidFill>
                <a:latin typeface="Tahoma" charset="0"/>
              </a:rPr>
              <a:t>Czech Republic</a:t>
            </a:r>
          </a:p>
        </p:txBody>
      </p:sp>
      <p:sp>
        <p:nvSpPr>
          <p:cNvPr id="50230" name="Text Box 63"/>
          <p:cNvSpPr txBox="1">
            <a:spLocks noChangeArrowheads="1"/>
          </p:cNvSpPr>
          <p:nvPr/>
        </p:nvSpPr>
        <p:spPr bwMode="auto">
          <a:xfrm>
            <a:off x="1828800" y="35052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b="0">
                <a:solidFill>
                  <a:srgbClr val="FF9900"/>
                </a:solidFill>
                <a:latin typeface="Tahoma" charset="0"/>
              </a:rPr>
              <a:t>Lebanon</a:t>
            </a:r>
          </a:p>
        </p:txBody>
      </p:sp>
      <p:sp>
        <p:nvSpPr>
          <p:cNvPr id="50231" name="Text Box 64"/>
          <p:cNvSpPr txBox="1">
            <a:spLocks noChangeArrowheads="1"/>
          </p:cNvSpPr>
          <p:nvPr/>
        </p:nvSpPr>
        <p:spPr bwMode="auto">
          <a:xfrm>
            <a:off x="5715000" y="3505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pPr>
            <a:r>
              <a:rPr lang="en-US" sz="2400" b="0" i="1">
                <a:solidFill>
                  <a:srgbClr val="FF0000"/>
                </a:solidFill>
                <a:latin typeface="Tahoma" charset="0"/>
              </a:rPr>
              <a:t>Pakistan</a:t>
            </a:r>
          </a:p>
        </p:txBody>
      </p:sp>
      <p:sp>
        <p:nvSpPr>
          <p:cNvPr id="50233" name="Text Box 66"/>
          <p:cNvSpPr txBox="1">
            <a:spLocks noChangeArrowheads="1"/>
          </p:cNvSpPr>
          <p:nvPr/>
        </p:nvSpPr>
        <p:spPr bwMode="auto">
          <a:xfrm>
            <a:off x="2315034" y="4189413"/>
            <a:ext cx="4572000" cy="7053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lIns="90487" tIns="44450" rIns="90487" bIns="44450">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spcBef>
                <a:spcPct val="50000"/>
              </a:spcBef>
            </a:pPr>
            <a:r>
              <a:rPr lang="en-US" sz="4000" dirty="0">
                <a:solidFill>
                  <a:srgbClr val="134679"/>
                </a:solidFill>
              </a:rPr>
              <a:t>GINA Assembly</a:t>
            </a:r>
          </a:p>
        </p:txBody>
      </p:sp>
      <p:sp>
        <p:nvSpPr>
          <p:cNvPr id="441412" name="Text Box 68"/>
          <p:cNvSpPr txBox="1">
            <a:spLocks noChangeArrowheads="1"/>
          </p:cNvSpPr>
          <p:nvPr/>
        </p:nvSpPr>
        <p:spPr bwMode="auto">
          <a:xfrm>
            <a:off x="7543800" y="3429000"/>
            <a:ext cx="1143000" cy="417513"/>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defRPr/>
            </a:pPr>
            <a:r>
              <a:rPr lang="en-US" sz="2400" smtClean="0">
                <a:effectLst>
                  <a:outerShdw blurRad="38100" dist="38100" dir="2700000" algn="tl">
                    <a:srgbClr val="DDDDDD"/>
                  </a:outerShdw>
                </a:effectLst>
              </a:rPr>
              <a:t>Israel</a:t>
            </a:r>
          </a:p>
        </p:txBody>
      </p:sp>
      <p:sp>
        <p:nvSpPr>
          <p:cNvPr id="441414" name="Text Box 70"/>
          <p:cNvSpPr txBox="1">
            <a:spLocks noChangeArrowheads="1"/>
          </p:cNvSpPr>
          <p:nvPr/>
        </p:nvSpPr>
        <p:spPr bwMode="auto">
          <a:xfrm>
            <a:off x="1066800" y="1371600"/>
            <a:ext cx="1828800" cy="363538"/>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spcBef>
                <a:spcPct val="50000"/>
              </a:spcBef>
              <a:defRPr/>
            </a:pPr>
            <a:r>
              <a:rPr lang="en-US" sz="2000" smtClean="0">
                <a:effectLst>
                  <a:outerShdw blurRad="38100" dist="38100" dir="2700000" algn="tl">
                    <a:srgbClr val="DDDDDD"/>
                  </a:outerShdw>
                </a:effectLst>
              </a:rPr>
              <a:t>Philippines</a:t>
            </a:r>
          </a:p>
        </p:txBody>
      </p:sp>
      <p:sp>
        <p:nvSpPr>
          <p:cNvPr id="441415" name="Text Box 71"/>
          <p:cNvSpPr txBox="1">
            <a:spLocks noChangeArrowheads="1"/>
          </p:cNvSpPr>
          <p:nvPr/>
        </p:nvSpPr>
        <p:spPr bwMode="auto">
          <a:xfrm>
            <a:off x="7162800" y="3048000"/>
            <a:ext cx="2147888" cy="363538"/>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charset="0"/>
                <a:ea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defRPr/>
            </a:pPr>
            <a:r>
              <a:rPr lang="en-US" sz="2000" smtClean="0">
                <a:solidFill>
                  <a:srgbClr val="00FF00"/>
                </a:solidFill>
                <a:effectLst>
                  <a:outerShdw blurRad="38100" dist="38100" dir="2700000" algn="tl">
                    <a:srgbClr val="DDDDDD"/>
                  </a:outerShdw>
                </a:effectLst>
                <a:latin typeface="Tahoma" charset="0"/>
              </a:rPr>
              <a:t>Cambodia</a:t>
            </a:r>
          </a:p>
        </p:txBody>
      </p:sp>
      <p:sp>
        <p:nvSpPr>
          <p:cNvPr id="50237" name="TextBox 61"/>
          <p:cNvSpPr txBox="1">
            <a:spLocks noChangeArrowheads="1"/>
          </p:cNvSpPr>
          <p:nvPr/>
        </p:nvSpPr>
        <p:spPr bwMode="auto">
          <a:xfrm>
            <a:off x="1295400" y="3962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a:t>Mongolia</a:t>
            </a:r>
          </a:p>
        </p:txBody>
      </p:sp>
      <p:sp>
        <p:nvSpPr>
          <p:cNvPr id="50238" name="TextBox 62"/>
          <p:cNvSpPr txBox="1">
            <a:spLocks noChangeArrowheads="1"/>
          </p:cNvSpPr>
          <p:nvPr/>
        </p:nvSpPr>
        <p:spPr bwMode="auto">
          <a:xfrm>
            <a:off x="4876800" y="19812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r>
              <a:rPr lang="en-US" sz="2000"/>
              <a:t>Egypt</a:t>
            </a:r>
          </a:p>
        </p:txBody>
      </p:sp>
      <p:pic>
        <p:nvPicPr>
          <p:cNvPr id="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18" y="233476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381650601"/>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a:extLst>
              <a:ext uri="{28A0092B-C50C-407E-A947-70E740481C1C}">
                <a14:useLocalDpi xmlns:a14="http://schemas.microsoft.com/office/drawing/2010/main" val="0"/>
              </a:ext>
            </a:extLst>
          </a:blip>
          <a:srcRect t="2068" b="-2068"/>
          <a:stretch>
            <a:fillRect/>
          </a:stretch>
        </p:blipFill>
        <p:spPr bwMode="auto">
          <a:xfrm>
            <a:off x="1609725" y="1382713"/>
            <a:ext cx="67056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5565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8818563"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5652" name="Rectangle 6"/>
          <p:cNvSpPr>
            <a:spLocks noGrp="1" noChangeArrowheads="1"/>
          </p:cNvSpPr>
          <p:nvPr>
            <p:ph type="title"/>
          </p:nvPr>
        </p:nvSpPr>
        <p:spPr bwMode="auto">
          <a:xfrm>
            <a:off x="173038" y="249238"/>
            <a:ext cx="7596187" cy="135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77" tIns="32139" rIns="40630" bIns="32139" numCol="1" anchorCtr="0" compatLnSpc="1">
            <a:prstTxWarp prst="textNoShape">
              <a:avLst/>
            </a:prstTxWarp>
          </a:bodyPr>
          <a:lstStyle/>
          <a:p>
            <a:pPr marL="222250"/>
            <a:r>
              <a:rPr lang="en-US" altLang="en-US" sz="2500" smtClean="0">
                <a:ea typeface="ヒラギノ角ゴ ProN W3" charset="-128"/>
              </a:rPr>
              <a:t>Stepwise approach – pharmacotherapy </a:t>
            </a:r>
            <a:br>
              <a:rPr lang="en-US" altLang="en-US" sz="2500" smtClean="0">
                <a:ea typeface="ヒラギノ角ゴ ProN W3" charset="-128"/>
              </a:rPr>
            </a:br>
            <a:r>
              <a:rPr lang="en-US" altLang="en-US" sz="2500" smtClean="0">
                <a:ea typeface="ヒラギノ角ゴ ProN W3" charset="-128"/>
              </a:rPr>
              <a:t>(children ≤5 years)</a:t>
            </a:r>
          </a:p>
        </p:txBody>
      </p:sp>
      <p:sp>
        <p:nvSpPr>
          <p:cNvPr id="155653" name="Rectangle 8"/>
          <p:cNvSpPr>
            <a:spLocks/>
          </p:cNvSpPr>
          <p:nvPr/>
        </p:nvSpPr>
        <p:spPr bwMode="auto">
          <a:xfrm>
            <a:off x="211138" y="6662738"/>
            <a:ext cx="20621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0"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i="1">
                <a:solidFill>
                  <a:srgbClr val="FFFFFF"/>
                </a:solidFill>
                <a:latin typeface="Arial Italic" charset="0"/>
                <a:sym typeface="Arial Italic" charset="0"/>
              </a:rPr>
              <a:t>GINA </a:t>
            </a:r>
            <a:r>
              <a:rPr lang="en-US" altLang="en-US" sz="1100" i="1" smtClean="0">
                <a:solidFill>
                  <a:srgbClr val="FFFFFF"/>
                </a:solidFill>
                <a:latin typeface="Arial Italic" charset="0"/>
                <a:sym typeface="Arial Italic" charset="0"/>
              </a:rPr>
              <a:t>2017, </a:t>
            </a:r>
            <a:r>
              <a:rPr lang="en-US" altLang="en-US" sz="1100" i="1" dirty="0">
                <a:solidFill>
                  <a:srgbClr val="FFFFFF"/>
                </a:solidFill>
                <a:latin typeface="Arial Italic" charset="0"/>
                <a:sym typeface="Arial Italic" charset="0"/>
              </a:rPr>
              <a:t>Box </a:t>
            </a:r>
            <a:r>
              <a:rPr lang="en-US" altLang="en-US" sz="1100" i="1" dirty="0" smtClean="0">
                <a:solidFill>
                  <a:srgbClr val="FFFFFF"/>
                </a:solidFill>
                <a:latin typeface="Arial Italic" charset="0"/>
                <a:sym typeface="Arial Italic" charset="0"/>
              </a:rPr>
              <a:t>6-5 (3/8)</a:t>
            </a:r>
            <a:endParaRPr lang="en-US" altLang="en-US" sz="1100" i="1" dirty="0">
              <a:solidFill>
                <a:srgbClr val="FFFFFF"/>
              </a:solidFill>
              <a:latin typeface="Arial Italic" charset="0"/>
              <a:sym typeface="Arial Italic" charset="0"/>
            </a:endParaRPr>
          </a:p>
        </p:txBody>
      </p:sp>
      <p:sp>
        <p:nvSpPr>
          <p:cNvPr id="155654" name="Rectangle 10"/>
          <p:cNvSpPr>
            <a:spLocks/>
          </p:cNvSpPr>
          <p:nvPr/>
        </p:nvSpPr>
        <p:spPr bwMode="auto">
          <a:xfrm>
            <a:off x="1751013" y="4991100"/>
            <a:ext cx="9366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55655" name="Rectangle 11"/>
          <p:cNvSpPr>
            <a:spLocks/>
          </p:cNvSpPr>
          <p:nvPr/>
        </p:nvSpPr>
        <p:spPr bwMode="auto">
          <a:xfrm>
            <a:off x="2714625" y="4991100"/>
            <a:ext cx="322421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lnSpc>
                <a:spcPct val="110000"/>
              </a:lnSpc>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55656" name="Rectangle 12"/>
          <p:cNvSpPr>
            <a:spLocks/>
          </p:cNvSpPr>
          <p:nvPr/>
        </p:nvSpPr>
        <p:spPr bwMode="auto">
          <a:xfrm>
            <a:off x="5964238" y="4991100"/>
            <a:ext cx="14652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Asthma diagnosis, and not well-controlled on low dose ICS</a:t>
            </a:r>
          </a:p>
        </p:txBody>
      </p:sp>
      <p:sp>
        <p:nvSpPr>
          <p:cNvPr id="155657" name="Rectangle 13"/>
          <p:cNvSpPr>
            <a:spLocks/>
          </p:cNvSpPr>
          <p:nvPr/>
        </p:nvSpPr>
        <p:spPr bwMode="auto">
          <a:xfrm>
            <a:off x="7440613" y="5000625"/>
            <a:ext cx="7318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Not well-controlled on double ICS</a:t>
            </a:r>
          </a:p>
        </p:txBody>
      </p:sp>
      <p:sp>
        <p:nvSpPr>
          <p:cNvPr id="155658" name="Rectangle 14"/>
          <p:cNvSpPr>
            <a:spLocks/>
          </p:cNvSpPr>
          <p:nvPr/>
        </p:nvSpPr>
        <p:spPr bwMode="auto">
          <a:xfrm>
            <a:off x="5964238" y="5715000"/>
            <a:ext cx="22240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First check diagnosis, inhaler skills, adherence, exposures</a:t>
            </a:r>
          </a:p>
        </p:txBody>
      </p:sp>
      <p:sp>
        <p:nvSpPr>
          <p:cNvPr id="155659" name="Rectangle 15"/>
          <p:cNvSpPr>
            <a:spLocks/>
          </p:cNvSpPr>
          <p:nvPr/>
        </p:nvSpPr>
        <p:spPr bwMode="auto">
          <a:xfrm>
            <a:off x="446088" y="5054600"/>
            <a:ext cx="11699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55660" name="Rectangle 16"/>
          <p:cNvSpPr>
            <a:spLocks/>
          </p:cNvSpPr>
          <p:nvPr/>
        </p:nvSpPr>
        <p:spPr bwMode="auto">
          <a:xfrm>
            <a:off x="893763" y="4562475"/>
            <a:ext cx="70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55661" name="Rectangle 17"/>
          <p:cNvSpPr>
            <a:spLocks/>
          </p:cNvSpPr>
          <p:nvPr/>
        </p:nvSpPr>
        <p:spPr bwMode="auto">
          <a:xfrm>
            <a:off x="873125" y="3821113"/>
            <a:ext cx="727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a:p>
        </p:txBody>
      </p:sp>
      <p:sp>
        <p:nvSpPr>
          <p:cNvPr id="155662" name="Rectangle 18"/>
          <p:cNvSpPr>
            <a:spLocks/>
          </p:cNvSpPr>
          <p:nvPr/>
        </p:nvSpPr>
        <p:spPr bwMode="auto">
          <a:xfrm>
            <a:off x="534988" y="2581275"/>
            <a:ext cx="10810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55663" name="Rectangle 19"/>
          <p:cNvSpPr>
            <a:spLocks/>
          </p:cNvSpPr>
          <p:nvPr/>
        </p:nvSpPr>
        <p:spPr bwMode="auto">
          <a:xfrm>
            <a:off x="1751013" y="4543425"/>
            <a:ext cx="6429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55664"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800" i="1">
                <a:latin typeface="Arial Italic" charset="0"/>
                <a:sym typeface="Arial Italic" charset="0"/>
              </a:rPr>
              <a:t>Leukotriene receptor antagonist (LTRA)</a:t>
            </a:r>
          </a:p>
          <a:p>
            <a:pPr algn="ctr" eaLnBrk="1" hangingPunct="1">
              <a:spcBef>
                <a:spcPts val="275"/>
              </a:spcBef>
            </a:pPr>
            <a:r>
              <a:rPr lang="en-US" altLang="en-US" sz="800" i="1">
                <a:latin typeface="Arial Italic" charset="0"/>
                <a:sym typeface="Arial Italic" charset="0"/>
              </a:rPr>
              <a:t>Intermittent ICS</a:t>
            </a:r>
          </a:p>
        </p:txBody>
      </p:sp>
      <p:sp>
        <p:nvSpPr>
          <p:cNvPr id="155665"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17430" name="Rectangle 22"/>
          <p:cNvSpPr>
            <a:spLocks/>
          </p:cNvSpPr>
          <p:nvPr/>
        </p:nvSpPr>
        <p:spPr bwMode="auto">
          <a:xfrm>
            <a:off x="7380288" y="3860800"/>
            <a:ext cx="808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55667" name="Rectangle 23"/>
          <p:cNvSpPr>
            <a:spLocks/>
          </p:cNvSpPr>
          <p:nvPr/>
        </p:nvSpPr>
        <p:spPr bwMode="auto">
          <a:xfrm>
            <a:off x="2705100" y="3392488"/>
            <a:ext cx="32242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dirty="0">
                <a:latin typeface="Arial Bold" charset="0"/>
                <a:sym typeface="Arial Bold" charset="0"/>
              </a:rPr>
              <a:t>Daily low dose ICS</a:t>
            </a:r>
          </a:p>
        </p:txBody>
      </p:sp>
      <p:sp>
        <p:nvSpPr>
          <p:cNvPr id="155668" name="Rectangle 24"/>
          <p:cNvSpPr>
            <a:spLocks/>
          </p:cNvSpPr>
          <p:nvPr/>
        </p:nvSpPr>
        <p:spPr bwMode="auto">
          <a:xfrm>
            <a:off x="5956300" y="3098800"/>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dirty="0">
                <a:latin typeface="Arial Bold" charset="0"/>
                <a:sym typeface="Arial Bold" charset="0"/>
              </a:rPr>
              <a:t>Double </a:t>
            </a:r>
            <a:br>
              <a:rPr lang="en-US" altLang="en-US" sz="1000" b="1" dirty="0">
                <a:latin typeface="Arial Bold" charset="0"/>
                <a:sym typeface="Arial Bold" charset="0"/>
              </a:rPr>
            </a:br>
            <a:r>
              <a:rPr lang="ja-JP" altLang="en-US" sz="1000" b="1" dirty="0">
                <a:sym typeface="Arial Bold" charset="0"/>
              </a:rPr>
              <a:t>‘</a:t>
            </a:r>
            <a:r>
              <a:rPr lang="en-US" altLang="ja-JP" sz="1000" b="1" dirty="0">
                <a:latin typeface="Arial Bold" charset="0"/>
                <a:sym typeface="Arial Bold" charset="0"/>
              </a:rPr>
              <a:t>low dose</a:t>
            </a:r>
            <a:r>
              <a:rPr lang="ja-JP" altLang="en-US" sz="1000" b="1" dirty="0">
                <a:sym typeface="Arial Bold" charset="0"/>
              </a:rPr>
              <a:t>’</a:t>
            </a:r>
            <a:r>
              <a:rPr lang="en-US" altLang="ja-JP" sz="1000" b="1" dirty="0">
                <a:latin typeface="Arial Bold" charset="0"/>
                <a:sym typeface="Arial Bold" charset="0"/>
              </a:rPr>
              <a:t> </a:t>
            </a:r>
            <a:br>
              <a:rPr lang="en-US" altLang="ja-JP" sz="1000" b="1" dirty="0">
                <a:latin typeface="Arial Bold" charset="0"/>
                <a:sym typeface="Arial Bold" charset="0"/>
              </a:rPr>
            </a:br>
            <a:r>
              <a:rPr lang="en-US" altLang="ja-JP" sz="1000" b="1" dirty="0">
                <a:latin typeface="Arial Bold" charset="0"/>
                <a:sym typeface="Arial Bold" charset="0"/>
              </a:rPr>
              <a:t>ICS</a:t>
            </a:r>
            <a:endParaRPr lang="en-US" altLang="en-US" sz="1000" b="1" dirty="0">
              <a:latin typeface="Arial Bold" charset="0"/>
              <a:sym typeface="Arial Bold" charset="0"/>
            </a:endParaRPr>
          </a:p>
        </p:txBody>
      </p:sp>
      <p:sp>
        <p:nvSpPr>
          <p:cNvPr id="155669" name="Rectangle 25"/>
          <p:cNvSpPr>
            <a:spLocks/>
          </p:cNvSpPr>
          <p:nvPr/>
        </p:nvSpPr>
        <p:spPr bwMode="auto">
          <a:xfrm>
            <a:off x="7367588" y="2705100"/>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t>Continue controller </a:t>
            </a:r>
            <a:br>
              <a:rPr lang="en-US" altLang="en-US" sz="1000" dirty="0"/>
            </a:br>
            <a:r>
              <a:rPr lang="en-US" altLang="en-US" sz="1000" dirty="0"/>
              <a:t>&amp; refer for specialist assessment</a:t>
            </a:r>
          </a:p>
          <a:p>
            <a:pPr algn="ctr" eaLnBrk="1" hangingPunct="1">
              <a:lnSpc>
                <a:spcPct val="120000"/>
              </a:lnSpc>
            </a:pPr>
            <a:endParaRPr lang="en-US" altLang="en-US" sz="1000" dirty="0"/>
          </a:p>
        </p:txBody>
      </p:sp>
      <p:sp>
        <p:nvSpPr>
          <p:cNvPr id="155670" name="Rectangle 26"/>
          <p:cNvSpPr>
            <a:spLocks/>
          </p:cNvSpPr>
          <p:nvPr/>
        </p:nvSpPr>
        <p:spPr bwMode="auto">
          <a:xfrm>
            <a:off x="1751013" y="2643188"/>
            <a:ext cx="9366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55671" name="Rectangle 27"/>
          <p:cNvSpPr>
            <a:spLocks/>
          </p:cNvSpPr>
          <p:nvPr/>
        </p:nvSpPr>
        <p:spPr bwMode="auto">
          <a:xfrm>
            <a:off x="2705100" y="2643188"/>
            <a:ext cx="3224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55672" name="Rectangle 28"/>
          <p:cNvSpPr>
            <a:spLocks/>
          </p:cNvSpPr>
          <p:nvPr/>
        </p:nvSpPr>
        <p:spPr bwMode="auto">
          <a:xfrm>
            <a:off x="5946775" y="2500313"/>
            <a:ext cx="1446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55673" name="Rectangle 29"/>
          <p:cNvSpPr>
            <a:spLocks/>
          </p:cNvSpPr>
          <p:nvPr/>
        </p:nvSpPr>
        <p:spPr bwMode="auto">
          <a:xfrm>
            <a:off x="7392988" y="2098675"/>
            <a:ext cx="812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3111871522"/>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SLIDE 135.jpg"/>
          <p:cNvPicPr>
            <a:picLocks noChangeAspect="1"/>
          </p:cNvPicPr>
          <p:nvPr/>
        </p:nvPicPr>
        <p:blipFill>
          <a:blip r:embed="rId2" cstate="print">
            <a:extLst>
              <a:ext uri="{28A0092B-C50C-407E-A947-70E740481C1C}">
                <a14:useLocalDpi xmlns:a14="http://schemas.microsoft.com/office/drawing/2010/main" val="0"/>
              </a:ext>
            </a:extLst>
          </a:blip>
          <a:srcRect t="16817" b="-11"/>
          <a:stretch>
            <a:fillRect/>
          </a:stretch>
        </p:blipFill>
        <p:spPr bwMode="auto">
          <a:xfrm>
            <a:off x="611188" y="1414463"/>
            <a:ext cx="8208962"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6676" name="Rectangle 5"/>
          <p:cNvSpPr>
            <a:spLocks noGrp="1" noChangeArrowheads="1"/>
          </p:cNvSpPr>
          <p:nvPr>
            <p:ph type="body" idx="1"/>
          </p:nvPr>
        </p:nvSpPr>
        <p:spPr bwMode="auto">
          <a:xfrm>
            <a:off x="457200" y="3079749"/>
            <a:ext cx="8528050" cy="357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t" anchorCtr="0" compatLnSpc="1">
            <a:prstTxWarp prst="textNoShape">
              <a:avLst/>
            </a:prstTxWarp>
            <a:normAutofit lnSpcReduction="10000"/>
          </a:bodyPr>
          <a:lstStyle/>
          <a:p>
            <a:pPr eaLnBrk="1" hangingPunct="1">
              <a:buFont typeface="Wingdings" panose="05000000000000000000" pitchFamily="2" charset="2"/>
              <a:buChar char="n"/>
            </a:pPr>
            <a:r>
              <a:rPr lang="en-US" altLang="en-US" sz="2000" smtClean="0">
                <a:ea typeface="ヒラギノ角ゴ ProN W3" charset="-128"/>
              </a:rPr>
              <a:t>Assess asthma control</a:t>
            </a:r>
          </a:p>
          <a:p>
            <a:pPr lvl="1" eaLnBrk="1" hangingPunct="1"/>
            <a:r>
              <a:rPr lang="en-US" altLang="en-US" sz="1800" smtClean="0">
                <a:ea typeface="ヒラギノ角ゴ ProN W3" charset="-128"/>
              </a:rPr>
              <a:t>Symptom control, future risk, comorbidities</a:t>
            </a:r>
          </a:p>
          <a:p>
            <a:pPr eaLnBrk="1" hangingPunct="1">
              <a:buFont typeface="Wingdings" panose="05000000000000000000" pitchFamily="2" charset="2"/>
              <a:buChar char="n"/>
            </a:pPr>
            <a:r>
              <a:rPr lang="en-US" altLang="en-US" sz="2000" smtClean="0">
                <a:ea typeface="ヒラギノ角ゴ ProN W3" charset="-128"/>
              </a:rPr>
              <a:t>Self-management</a:t>
            </a:r>
          </a:p>
          <a:p>
            <a:pPr lvl="1" eaLnBrk="1" hangingPunct="1"/>
            <a:r>
              <a:rPr lang="en-US" altLang="en-US" sz="1800" smtClean="0">
                <a:ea typeface="ヒラギノ角ゴ ProN W3" charset="-128"/>
              </a:rPr>
              <a:t>Education, inhaler skills, written asthma action plan, adherence</a:t>
            </a:r>
          </a:p>
          <a:p>
            <a:pPr eaLnBrk="1" hangingPunct="1">
              <a:buFont typeface="Wingdings" panose="05000000000000000000" pitchFamily="2" charset="2"/>
              <a:buChar char="n"/>
            </a:pPr>
            <a:r>
              <a:rPr lang="en-US" altLang="en-US" sz="2000" smtClean="0">
                <a:ea typeface="ヒラギノ角ゴ ProN W3" charset="-128"/>
              </a:rPr>
              <a:t>Regular review</a:t>
            </a:r>
          </a:p>
          <a:p>
            <a:pPr lvl="1" eaLnBrk="1" hangingPunct="1"/>
            <a:r>
              <a:rPr lang="en-US" altLang="en-US" sz="1800" smtClean="0">
                <a:ea typeface="ヒラギノ角ゴ ProN W3" charset="-128"/>
              </a:rPr>
              <a:t>Assess response, adverse events, establish minimal effective treatment</a:t>
            </a:r>
          </a:p>
          <a:p>
            <a:pPr lvl="1" eaLnBrk="1" hangingPunct="1"/>
            <a:r>
              <a:rPr lang="en-US" altLang="en-US" sz="1800" smtClean="0">
                <a:ea typeface="ヒラギノ角ゴ ProN W3" charset="-128"/>
              </a:rPr>
              <a:t>Record height each year, as poorly-controlled asthma may influence growth, and ICS may be associated with growth delay in first 1-2 years</a:t>
            </a:r>
          </a:p>
          <a:p>
            <a:pPr eaLnBrk="1" hangingPunct="1">
              <a:buFont typeface="Wingdings" panose="05000000000000000000" pitchFamily="2" charset="2"/>
              <a:buChar char="n"/>
            </a:pPr>
            <a:r>
              <a:rPr lang="en-US" altLang="en-US" sz="2000" smtClean="0">
                <a:ea typeface="ヒラギノ角ゴ ProN W3" charset="-128"/>
              </a:rPr>
              <a:t>Other</a:t>
            </a:r>
          </a:p>
          <a:p>
            <a:pPr lvl="1" eaLnBrk="1" hangingPunct="1"/>
            <a:r>
              <a:rPr lang="en-US" altLang="en-US" sz="1800" smtClean="0">
                <a:ea typeface="ヒラギノ角ゴ ProN W3" charset="-128"/>
              </a:rPr>
              <a:t>(Where relevant): environmental control for smoke, allergens, indoor or outdoor air pollution</a:t>
            </a:r>
          </a:p>
        </p:txBody>
      </p:sp>
      <p:sp>
        <p:nvSpPr>
          <p:cNvPr id="156677" name="Rectangle 6"/>
          <p:cNvSpPr>
            <a:spLocks noGrp="1" noChangeArrowheads="1"/>
          </p:cNvSpPr>
          <p:nvPr>
            <p:ph type="title"/>
          </p:nvPr>
        </p:nvSpPr>
        <p:spPr bwMode="auto">
          <a:xfrm>
            <a:off x="173038" y="250825"/>
            <a:ext cx="7578725" cy="265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approach – key issues </a:t>
            </a:r>
            <a:br>
              <a:rPr lang="en-US" altLang="en-US" smtClean="0">
                <a:ea typeface="ヒラギノ角ゴ ProN W3" charset="-128"/>
              </a:rPr>
            </a:br>
            <a:r>
              <a:rPr lang="en-US" altLang="en-US" smtClean="0">
                <a:ea typeface="ヒラギノ角ゴ ProN W3" charset="-128"/>
              </a:rPr>
              <a:t>(children ≤5 years)</a:t>
            </a:r>
          </a:p>
        </p:txBody>
      </p:sp>
      <p:sp>
        <p:nvSpPr>
          <p:cNvPr id="156678" name="Rectangle 8"/>
          <p:cNvSpPr>
            <a:spLocks/>
          </p:cNvSpPr>
          <p:nvPr/>
        </p:nvSpPr>
        <p:spPr bwMode="auto">
          <a:xfrm>
            <a:off x="1778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(4/8)</a:t>
            </a:r>
            <a:endParaRPr lang="en-US" altLang="en-US" sz="1200" i="1" dirty="0">
              <a:solidFill>
                <a:srgbClr val="FFFFFF"/>
              </a:solidFill>
              <a:latin typeface="Arial Italic" charset="0"/>
              <a:sym typeface="Arial Italic" charset="0"/>
            </a:endParaRPr>
          </a:p>
        </p:txBody>
      </p:sp>
      <p:sp>
        <p:nvSpPr>
          <p:cNvPr id="156679" name="Rectangle 2"/>
          <p:cNvSpPr>
            <a:spLocks noChangeArrowheads="1"/>
          </p:cNvSpPr>
          <p:nvPr/>
        </p:nvSpPr>
        <p:spPr bwMode="auto">
          <a:xfrm>
            <a:off x="-71438" y="1387475"/>
            <a:ext cx="8270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200" b="1">
                <a:solidFill>
                  <a:srgbClr val="134679"/>
                </a:solidFill>
                <a:latin typeface="Arial Bold" charset="0"/>
                <a:sym typeface="Arial Bold" charset="0"/>
              </a:rPr>
              <a:t>KEY </a:t>
            </a:r>
            <a:br>
              <a:rPr lang="en-US" altLang="en-US" sz="1200" b="1">
                <a:solidFill>
                  <a:srgbClr val="134679"/>
                </a:solidFill>
                <a:latin typeface="Arial Bold" charset="0"/>
                <a:sym typeface="Arial Bold" charset="0"/>
              </a:rPr>
            </a:br>
            <a:r>
              <a:rPr lang="en-US" altLang="en-US" sz="1200" b="1">
                <a:solidFill>
                  <a:srgbClr val="134679"/>
                </a:solidFill>
                <a:latin typeface="Arial Bold" charset="0"/>
                <a:sym typeface="Arial Bold" charset="0"/>
              </a:rPr>
              <a:t>ISSUES</a:t>
            </a:r>
          </a:p>
        </p:txBody>
      </p:sp>
      <p:sp>
        <p:nvSpPr>
          <p:cNvPr id="156680" name="Rectangle 3"/>
          <p:cNvSpPr>
            <a:spLocks noChangeArrowheads="1"/>
          </p:cNvSpPr>
          <p:nvPr/>
        </p:nvSpPr>
        <p:spPr bwMode="auto">
          <a:xfrm>
            <a:off x="900113" y="1412875"/>
            <a:ext cx="74882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tabLst>
                <a:tab pos="201613" algn="l"/>
              </a:tabLst>
              <a:defRPr sz="2400">
                <a:solidFill>
                  <a:schemeClr val="tx1"/>
                </a:solidFill>
                <a:latin typeface="Arial" pitchFamily="34" charset="0"/>
                <a:ea typeface="ＭＳ Ｐゴシック" pitchFamily="34" charset="-128"/>
              </a:defRPr>
            </a:lvl1pPr>
            <a:lvl2pPr marL="742950" indent="-285750" eaLnBrk="0" hangingPunct="0">
              <a:tabLst>
                <a:tab pos="201613" algn="l"/>
              </a:tabLst>
              <a:defRPr sz="2400">
                <a:solidFill>
                  <a:schemeClr val="tx1"/>
                </a:solidFill>
                <a:latin typeface="Arial" pitchFamily="34" charset="0"/>
                <a:ea typeface="ＭＳ Ｐゴシック" pitchFamily="34" charset="-128"/>
              </a:defRPr>
            </a:lvl2pPr>
            <a:lvl3pPr marL="1143000" indent="-228600" eaLnBrk="0" hangingPunct="0">
              <a:tabLst>
                <a:tab pos="201613" algn="l"/>
              </a:tabLst>
              <a:defRPr sz="2400">
                <a:solidFill>
                  <a:schemeClr val="tx1"/>
                </a:solidFill>
                <a:latin typeface="Arial" pitchFamily="34" charset="0"/>
                <a:ea typeface="ＭＳ Ｐゴシック" pitchFamily="34" charset="-128"/>
              </a:defRPr>
            </a:lvl3pPr>
            <a:lvl4pPr marL="1600200" indent="-228600" eaLnBrk="0" hangingPunct="0">
              <a:tabLst>
                <a:tab pos="201613" algn="l"/>
              </a:tabLst>
              <a:defRPr sz="2400">
                <a:solidFill>
                  <a:schemeClr val="tx1"/>
                </a:solidFill>
                <a:latin typeface="Arial" pitchFamily="34" charset="0"/>
                <a:ea typeface="ＭＳ Ｐゴシック" pitchFamily="34" charset="-128"/>
              </a:defRPr>
            </a:lvl4pPr>
            <a:lvl5pPr marL="2057400" indent="-228600" eaLnBrk="0" hangingPunct="0">
              <a:tabLst>
                <a:tab pos="2016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1613" algn="l"/>
              </a:tabLst>
              <a:defRPr sz="2400">
                <a:solidFill>
                  <a:schemeClr val="tx1"/>
                </a:solidFill>
                <a:latin typeface="Arial" pitchFamily="34" charset="0"/>
                <a:ea typeface="ＭＳ Ｐゴシック" pitchFamily="34" charset="-128"/>
              </a:defRPr>
            </a:lvl9pPr>
          </a:lstStyle>
          <a:p>
            <a:pPr eaLnBrk="1" hangingPunct="1">
              <a:lnSpc>
                <a:spcPct val="120000"/>
              </a:lnSpc>
              <a:spcBef>
                <a:spcPts val="563"/>
              </a:spcBef>
            </a:pPr>
            <a:r>
              <a:rPr lang="en-US" altLang="en-US" sz="1400" b="1" dirty="0">
                <a:sym typeface="Arial Bold" charset="0"/>
              </a:rPr>
              <a:t>ALL CHILDREN</a:t>
            </a:r>
            <a:endParaRPr lang="en-US" altLang="en-US" sz="1300" b="1" dirty="0"/>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Assess</a:t>
            </a:r>
            <a:r>
              <a:rPr lang="en-US" altLang="en-US" sz="1300" dirty="0"/>
              <a:t> symptom control, future risk, comorbidities</a:t>
            </a:r>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Self-management: </a:t>
            </a:r>
            <a:r>
              <a:rPr lang="en-US" altLang="en-US" sz="1300" dirty="0"/>
              <a:t>education, inhaler skills, written asthma action plan, adherence</a:t>
            </a:r>
          </a:p>
          <a:p>
            <a:pPr eaLnBrk="1" hangingPunct="1">
              <a:lnSpc>
                <a:spcPct val="90000"/>
              </a:lnSpc>
              <a:spcBef>
                <a:spcPts val="563"/>
              </a:spcBef>
            </a:pPr>
            <a:r>
              <a:rPr lang="en-US" altLang="en-US" sz="1300" dirty="0">
                <a:latin typeface="Arial Bold" charset="0"/>
                <a:sym typeface="Arial Bold" charset="0"/>
              </a:rPr>
              <a:t>•	</a:t>
            </a:r>
            <a:r>
              <a:rPr lang="en-US" altLang="en-US" sz="1300" b="1" dirty="0">
                <a:latin typeface="Arial Bold" charset="0"/>
                <a:sym typeface="Arial Bold" charset="0"/>
              </a:rPr>
              <a:t>Regular review:</a:t>
            </a:r>
            <a:r>
              <a:rPr lang="en-US" altLang="en-US" sz="1300" b="1" dirty="0"/>
              <a:t> </a:t>
            </a:r>
            <a:r>
              <a:rPr lang="en-US" altLang="en-US" sz="1300" dirty="0"/>
              <a:t>assess response, adverse events, establish minimal effective treatment</a:t>
            </a:r>
          </a:p>
          <a:p>
            <a:pPr eaLnBrk="1" hangingPunct="1">
              <a:lnSpc>
                <a:spcPct val="90000"/>
              </a:lnSpc>
              <a:spcBef>
                <a:spcPts val="425"/>
              </a:spcBef>
            </a:pPr>
            <a:r>
              <a:rPr lang="en-US" altLang="en-US" sz="1300" dirty="0">
                <a:latin typeface="Arial Bold" charset="0"/>
                <a:sym typeface="Arial Bold" charset="0"/>
              </a:rPr>
              <a:t>•	</a:t>
            </a:r>
            <a:r>
              <a:rPr lang="en-US" altLang="en-US" sz="1300" dirty="0"/>
              <a:t>(Where relevant): environmental control for smoke, allergens, indoor/outdoor air pollution</a:t>
            </a:r>
          </a:p>
        </p:txBody>
      </p:sp>
      <p:grpSp>
        <p:nvGrpSpPr>
          <p:cNvPr id="10" name="Group 10"/>
          <p:cNvGrpSpPr>
            <a:grpSpLocks/>
          </p:cNvGrpSpPr>
          <p:nvPr/>
        </p:nvGrpSpPr>
        <p:grpSpPr bwMode="auto">
          <a:xfrm>
            <a:off x="6734852" y="232681"/>
            <a:ext cx="993775" cy="841375"/>
            <a:chOff x="0" y="0"/>
            <a:chExt cx="626" cy="530"/>
          </a:xfrm>
        </p:grpSpPr>
        <p:sp>
          <p:nvSpPr>
            <p:cNvPr id="11"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2" name="Rectangle 11"/>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782321582"/>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SLIDE 138.jpg"/>
          <p:cNvPicPr>
            <a:picLocks noChangeAspect="1"/>
          </p:cNvPicPr>
          <p:nvPr/>
        </p:nvPicPr>
        <p:blipFill>
          <a:blip r:embed="rId2" cstate="print">
            <a:extLst>
              <a:ext uri="{28A0092B-C50C-407E-A947-70E740481C1C}">
                <a14:useLocalDpi xmlns:a14="http://schemas.microsoft.com/office/drawing/2010/main" val="0"/>
              </a:ext>
            </a:extLst>
          </a:blip>
          <a:srcRect t="1994" b="2663"/>
          <a:stretch>
            <a:fillRect/>
          </a:stretch>
        </p:blipFill>
        <p:spPr bwMode="auto">
          <a:xfrm>
            <a:off x="1619250" y="1357313"/>
            <a:ext cx="67564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700"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1 (children ≤5 years) – as-needed inhaled SABA </a:t>
            </a:r>
          </a:p>
        </p:txBody>
      </p:sp>
      <p:sp>
        <p:nvSpPr>
          <p:cNvPr id="157701" name="Rectangle 7"/>
          <p:cNvSpPr>
            <a:spLocks/>
          </p:cNvSpPr>
          <p:nvPr/>
        </p:nvSpPr>
        <p:spPr bwMode="auto">
          <a:xfrm>
            <a:off x="193675" y="6654800"/>
            <a:ext cx="20589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(5/8)</a:t>
            </a:r>
            <a:endParaRPr lang="en-US" altLang="en-US" sz="1200" i="1" dirty="0">
              <a:solidFill>
                <a:srgbClr val="FFFFFF"/>
              </a:solidFill>
              <a:latin typeface="Arial Italic" charset="0"/>
              <a:sym typeface="Arial Italic" charset="0"/>
            </a:endParaRPr>
          </a:p>
        </p:txBody>
      </p:sp>
      <p:sp>
        <p:nvSpPr>
          <p:cNvPr id="157702" name="Rectangle 10"/>
          <p:cNvSpPr>
            <a:spLocks/>
          </p:cNvSpPr>
          <p:nvPr/>
        </p:nvSpPr>
        <p:spPr bwMode="auto">
          <a:xfrm>
            <a:off x="1751013" y="5005388"/>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57703" name="Rectangle 11"/>
          <p:cNvSpPr>
            <a:spLocks/>
          </p:cNvSpPr>
          <p:nvPr/>
        </p:nvSpPr>
        <p:spPr bwMode="auto">
          <a:xfrm>
            <a:off x="2714625" y="5005388"/>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lnSpc>
                <a:spcPct val="110000"/>
              </a:lnSpc>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57704" name="Rectangle 12"/>
          <p:cNvSpPr>
            <a:spLocks/>
          </p:cNvSpPr>
          <p:nvPr/>
        </p:nvSpPr>
        <p:spPr bwMode="auto">
          <a:xfrm>
            <a:off x="5988050" y="5005388"/>
            <a:ext cx="14636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Asthma diagnosis, and not well-controlled on low dose ICS</a:t>
            </a:r>
          </a:p>
        </p:txBody>
      </p:sp>
      <p:sp>
        <p:nvSpPr>
          <p:cNvPr id="157705" name="Rectangle 13"/>
          <p:cNvSpPr>
            <a:spLocks/>
          </p:cNvSpPr>
          <p:nvPr/>
        </p:nvSpPr>
        <p:spPr bwMode="auto">
          <a:xfrm>
            <a:off x="7440613" y="5013325"/>
            <a:ext cx="7318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Not well-controlled on double ICS</a:t>
            </a:r>
          </a:p>
        </p:txBody>
      </p:sp>
      <p:sp>
        <p:nvSpPr>
          <p:cNvPr id="157706" name="Rectangle 14"/>
          <p:cNvSpPr>
            <a:spLocks/>
          </p:cNvSpPr>
          <p:nvPr/>
        </p:nvSpPr>
        <p:spPr bwMode="auto">
          <a:xfrm>
            <a:off x="6011863" y="5789613"/>
            <a:ext cx="22240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1000"/>
              <a:t>First check diagnosis, inhaler skills, adherence, exposures</a:t>
            </a:r>
          </a:p>
        </p:txBody>
      </p:sp>
      <p:sp>
        <p:nvSpPr>
          <p:cNvPr id="157707" name="Rectangle 15"/>
          <p:cNvSpPr>
            <a:spLocks/>
          </p:cNvSpPr>
          <p:nvPr/>
        </p:nvSpPr>
        <p:spPr bwMode="auto">
          <a:xfrm>
            <a:off x="446088" y="5054600"/>
            <a:ext cx="11699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57708" name="Rectangle 16"/>
          <p:cNvSpPr>
            <a:spLocks/>
          </p:cNvSpPr>
          <p:nvPr/>
        </p:nvSpPr>
        <p:spPr bwMode="auto">
          <a:xfrm>
            <a:off x="893763" y="4562475"/>
            <a:ext cx="704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57709" name="Rectangle 17"/>
          <p:cNvSpPr>
            <a:spLocks/>
          </p:cNvSpPr>
          <p:nvPr/>
        </p:nvSpPr>
        <p:spPr bwMode="auto">
          <a:xfrm>
            <a:off x="873125" y="3821113"/>
            <a:ext cx="727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a:p>
        </p:txBody>
      </p:sp>
      <p:sp>
        <p:nvSpPr>
          <p:cNvPr id="157710" name="Rectangle 18"/>
          <p:cNvSpPr>
            <a:spLocks/>
          </p:cNvSpPr>
          <p:nvPr/>
        </p:nvSpPr>
        <p:spPr bwMode="auto">
          <a:xfrm>
            <a:off x="534988" y="2581275"/>
            <a:ext cx="10810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57711" name="Rectangle 19"/>
          <p:cNvSpPr>
            <a:spLocks/>
          </p:cNvSpPr>
          <p:nvPr/>
        </p:nvSpPr>
        <p:spPr bwMode="auto">
          <a:xfrm>
            <a:off x="1751013" y="4437063"/>
            <a:ext cx="64293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57712"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800" i="1" dirty="0">
                <a:latin typeface="Arial Italic" charset="0"/>
                <a:sym typeface="Arial Italic" charset="0"/>
              </a:rPr>
              <a:t>Leukotriene receptor antagonist (LTRA)</a:t>
            </a:r>
          </a:p>
          <a:p>
            <a:pPr algn="ctr" eaLnBrk="1" hangingPunct="1">
              <a:spcBef>
                <a:spcPts val="275"/>
              </a:spcBef>
            </a:pPr>
            <a:r>
              <a:rPr lang="en-US" altLang="en-US" sz="800" i="1" dirty="0">
                <a:latin typeface="Arial Italic" charset="0"/>
                <a:sym typeface="Arial Italic" charset="0"/>
              </a:rPr>
              <a:t>Intermittent ICS</a:t>
            </a:r>
          </a:p>
        </p:txBody>
      </p:sp>
      <p:sp>
        <p:nvSpPr>
          <p:cNvPr id="157713"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28" name="Rectangle 22"/>
          <p:cNvSpPr>
            <a:spLocks/>
          </p:cNvSpPr>
          <p:nvPr/>
        </p:nvSpPr>
        <p:spPr bwMode="auto">
          <a:xfrm>
            <a:off x="7380288" y="3860800"/>
            <a:ext cx="8080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57715" name="Rectangle 23"/>
          <p:cNvSpPr>
            <a:spLocks/>
          </p:cNvSpPr>
          <p:nvPr/>
        </p:nvSpPr>
        <p:spPr bwMode="auto">
          <a:xfrm>
            <a:off x="2705100" y="3392488"/>
            <a:ext cx="32242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57716" name="Rectangle 24"/>
          <p:cNvSpPr>
            <a:spLocks/>
          </p:cNvSpPr>
          <p:nvPr/>
        </p:nvSpPr>
        <p:spPr bwMode="auto">
          <a:xfrm>
            <a:off x="5956300" y="3098800"/>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57717" name="Rectangle 25"/>
          <p:cNvSpPr>
            <a:spLocks/>
          </p:cNvSpPr>
          <p:nvPr/>
        </p:nvSpPr>
        <p:spPr bwMode="auto">
          <a:xfrm>
            <a:off x="7367588" y="2705100"/>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57718" name="Rectangle 26"/>
          <p:cNvSpPr>
            <a:spLocks/>
          </p:cNvSpPr>
          <p:nvPr/>
        </p:nvSpPr>
        <p:spPr bwMode="auto">
          <a:xfrm>
            <a:off x="1751013" y="2643188"/>
            <a:ext cx="9366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57719" name="Rectangle 27"/>
          <p:cNvSpPr>
            <a:spLocks/>
          </p:cNvSpPr>
          <p:nvPr/>
        </p:nvSpPr>
        <p:spPr bwMode="auto">
          <a:xfrm>
            <a:off x="2705100" y="2643188"/>
            <a:ext cx="32242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57720" name="Rectangle 28"/>
          <p:cNvSpPr>
            <a:spLocks/>
          </p:cNvSpPr>
          <p:nvPr/>
        </p:nvSpPr>
        <p:spPr bwMode="auto">
          <a:xfrm>
            <a:off x="5940425" y="2500313"/>
            <a:ext cx="145256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57721" name="Rectangle 29"/>
          <p:cNvSpPr>
            <a:spLocks/>
          </p:cNvSpPr>
          <p:nvPr/>
        </p:nvSpPr>
        <p:spPr bwMode="auto">
          <a:xfrm>
            <a:off x="7392988" y="2098675"/>
            <a:ext cx="81280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2217020110"/>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Preferred option: as-needed inhaled SABA</a:t>
            </a:r>
          </a:p>
          <a:p>
            <a:pPr lvl="1" eaLnBrk="1" hangingPunct="1"/>
            <a:r>
              <a:rPr lang="en-AU" altLang="en-US" smtClean="0">
                <a:ea typeface="ＭＳ Ｐゴシック" pitchFamily="34" charset="-128"/>
              </a:rPr>
              <a:t>Provide inhaled SABA to all children who experience wheezing episodes</a:t>
            </a:r>
          </a:p>
          <a:p>
            <a:pPr lvl="1" eaLnBrk="1" hangingPunct="1"/>
            <a:r>
              <a:rPr lang="en-AU" altLang="en-US" smtClean="0">
                <a:ea typeface="ＭＳ Ｐゴシック" pitchFamily="34" charset="-128"/>
              </a:rPr>
              <a:t>Not effective in all children</a:t>
            </a:r>
          </a:p>
          <a:p>
            <a:pPr eaLnBrk="1" hangingPunct="1"/>
            <a:r>
              <a:rPr lang="en-AU" altLang="en-US" smtClean="0">
                <a:ea typeface="ＭＳ Ｐゴシック" pitchFamily="34" charset="-128"/>
              </a:rPr>
              <a:t>Other options</a:t>
            </a:r>
          </a:p>
          <a:p>
            <a:pPr lvl="1" eaLnBrk="1" hangingPunct="1"/>
            <a:r>
              <a:rPr lang="en-AU" altLang="en-US" smtClean="0">
                <a:ea typeface="ＭＳ Ｐゴシック" pitchFamily="34" charset="-128"/>
              </a:rPr>
              <a:t>Oral bronchodilator therapy is not recommended (slower onset of action, more side-effects)</a:t>
            </a:r>
          </a:p>
          <a:p>
            <a:pPr lvl="1" eaLnBrk="1" hangingPunct="1"/>
            <a:r>
              <a:rPr lang="en-AU" altLang="en-US" smtClean="0">
                <a:ea typeface="ＭＳ Ｐゴシック" pitchFamily="34" charset="-128"/>
              </a:rPr>
              <a:t>For children with intermittent viral-induced wheeze and no interval symptoms, if as-needed SABA is not sufficient, consider intermittent ICS. Because of the risk of side-effects, this should only be considered if the physician is confident that the treatment will be used appropriately. </a:t>
            </a:r>
          </a:p>
        </p:txBody>
      </p:sp>
      <p:sp>
        <p:nvSpPr>
          <p:cNvPr id="158722"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1 (children ≤5 years) – as-needed inhaled SABA</a:t>
            </a:r>
          </a:p>
        </p:txBody>
      </p:sp>
      <p:sp>
        <p:nvSpPr>
          <p:cNvPr id="158723"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a:t>
            </a:r>
            <a:endParaRPr lang="en-AU" altLang="en-US" sz="1200" i="1" dirty="0">
              <a:solidFill>
                <a:srgbClr val="FFFFFF"/>
              </a:solidFill>
            </a:endParaRPr>
          </a:p>
        </p:txBody>
      </p:sp>
    </p:spTree>
    <p:extLst>
      <p:ext uri="{BB962C8B-B14F-4D97-AF65-F5344CB8AC3E}">
        <p14:creationId xmlns:p14="http://schemas.microsoft.com/office/powerpoint/2010/main" val="3283399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SLIDE 141.jpg"/>
          <p:cNvPicPr>
            <a:picLocks noChangeAspect="1"/>
          </p:cNvPicPr>
          <p:nvPr/>
        </p:nvPicPr>
        <p:blipFill>
          <a:blip r:embed="rId2" cstate="print">
            <a:extLst>
              <a:ext uri="{28A0092B-C50C-407E-A947-70E740481C1C}">
                <a14:useLocalDpi xmlns:a14="http://schemas.microsoft.com/office/drawing/2010/main" val="0"/>
              </a:ext>
            </a:extLst>
          </a:blip>
          <a:srcRect t="4018" b="1338"/>
          <a:stretch>
            <a:fillRect/>
          </a:stretch>
        </p:blipFill>
        <p:spPr bwMode="auto">
          <a:xfrm>
            <a:off x="1547813" y="1417638"/>
            <a:ext cx="684053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748"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2 (children ≤5 years) – initial controller  </a:t>
            </a:r>
            <a:br>
              <a:rPr lang="en-US" altLang="en-US" smtClean="0">
                <a:ea typeface="ヒラギノ角ゴ ProN W3" charset="-128"/>
              </a:rPr>
            </a:br>
            <a:r>
              <a:rPr lang="en-US" altLang="en-US" smtClean="0">
                <a:ea typeface="ヒラギノ角ゴ ProN W3" charset="-128"/>
              </a:rPr>
              <a:t>+ as-needed SABA</a:t>
            </a:r>
          </a:p>
        </p:txBody>
      </p:sp>
      <p:sp>
        <p:nvSpPr>
          <p:cNvPr id="159749" name="Rectangle 7"/>
          <p:cNvSpPr>
            <a:spLocks/>
          </p:cNvSpPr>
          <p:nvPr/>
        </p:nvSpPr>
        <p:spPr bwMode="auto">
          <a:xfrm>
            <a:off x="168275" y="6650038"/>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(6/8)</a:t>
            </a:r>
            <a:endParaRPr lang="en-US" altLang="en-US" sz="1200" i="1" dirty="0">
              <a:solidFill>
                <a:srgbClr val="FFFFFF"/>
              </a:solidFill>
              <a:latin typeface="Arial Italic" charset="0"/>
              <a:sym typeface="Arial Italic" charset="0"/>
            </a:endParaRPr>
          </a:p>
        </p:txBody>
      </p:sp>
      <p:sp>
        <p:nvSpPr>
          <p:cNvPr id="159750"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59751" name="Rectangle 11"/>
          <p:cNvSpPr>
            <a:spLocks/>
          </p:cNvSpPr>
          <p:nvPr/>
        </p:nvSpPr>
        <p:spPr bwMode="auto">
          <a:xfrm>
            <a:off x="2771775" y="5013325"/>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59752" name="Rectangle 12"/>
          <p:cNvSpPr>
            <a:spLocks/>
          </p:cNvSpPr>
          <p:nvPr/>
        </p:nvSpPr>
        <p:spPr bwMode="auto">
          <a:xfrm>
            <a:off x="5988050" y="5013325"/>
            <a:ext cx="13922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59753" name="Rectangle 13"/>
          <p:cNvSpPr>
            <a:spLocks/>
          </p:cNvSpPr>
          <p:nvPr/>
        </p:nvSpPr>
        <p:spPr bwMode="auto">
          <a:xfrm>
            <a:off x="7367588" y="5013325"/>
            <a:ext cx="7334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59754" name="Rectangle 14"/>
          <p:cNvSpPr>
            <a:spLocks/>
          </p:cNvSpPr>
          <p:nvPr/>
        </p:nvSpPr>
        <p:spPr bwMode="auto">
          <a:xfrm>
            <a:off x="6021388"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59755"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59756"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59757"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i="1"/>
          </a:p>
        </p:txBody>
      </p:sp>
      <p:sp>
        <p:nvSpPr>
          <p:cNvPr id="159758"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59759" name="Rectangle 19"/>
          <p:cNvSpPr>
            <a:spLocks/>
          </p:cNvSpPr>
          <p:nvPr/>
        </p:nvSpPr>
        <p:spPr bwMode="auto">
          <a:xfrm>
            <a:off x="1751013" y="4437063"/>
            <a:ext cx="64293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59760" name="Rectangle 20"/>
          <p:cNvSpPr>
            <a:spLocks/>
          </p:cNvSpPr>
          <p:nvPr/>
        </p:nvSpPr>
        <p:spPr bwMode="auto">
          <a:xfrm>
            <a:off x="2705100" y="3863975"/>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800" i="1">
                <a:latin typeface="Arial Italic" charset="0"/>
                <a:sym typeface="Arial Italic" charset="0"/>
              </a:rPr>
              <a:t>Leukotriene receptor antagonist (LTRA)</a:t>
            </a:r>
          </a:p>
          <a:p>
            <a:pPr algn="ctr" eaLnBrk="1" hangingPunct="1">
              <a:spcBef>
                <a:spcPts val="275"/>
              </a:spcBef>
            </a:pPr>
            <a:r>
              <a:rPr lang="en-US" altLang="en-US" sz="800" i="1">
                <a:latin typeface="Arial Italic" charset="0"/>
                <a:sym typeface="Arial Italic" charset="0"/>
              </a:rPr>
              <a:t>Intermittent ICS</a:t>
            </a:r>
          </a:p>
        </p:txBody>
      </p:sp>
      <p:sp>
        <p:nvSpPr>
          <p:cNvPr id="159761" name="Rectangle 21"/>
          <p:cNvSpPr>
            <a:spLocks/>
          </p:cNvSpPr>
          <p:nvPr/>
        </p:nvSpPr>
        <p:spPr bwMode="auto">
          <a:xfrm>
            <a:off x="5946775" y="3863975"/>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44" name="Rectangle 22"/>
          <p:cNvSpPr>
            <a:spLocks/>
          </p:cNvSpPr>
          <p:nvPr/>
        </p:nvSpPr>
        <p:spPr bwMode="auto">
          <a:xfrm>
            <a:off x="7321550" y="3863975"/>
            <a:ext cx="808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59763"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59764"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59765" name="Rectangle 25"/>
          <p:cNvSpPr>
            <a:spLocks/>
          </p:cNvSpPr>
          <p:nvPr/>
        </p:nvSpPr>
        <p:spPr bwMode="auto">
          <a:xfrm>
            <a:off x="7308850" y="2708275"/>
            <a:ext cx="8382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59766" name="Rectangle 26"/>
          <p:cNvSpPr>
            <a:spLocks/>
          </p:cNvSpPr>
          <p:nvPr/>
        </p:nvSpPr>
        <p:spPr bwMode="auto">
          <a:xfrm>
            <a:off x="1751013" y="2678113"/>
            <a:ext cx="936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59767"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59768" name="Rectangle 28"/>
          <p:cNvSpPr>
            <a:spLocks/>
          </p:cNvSpPr>
          <p:nvPr/>
        </p:nvSpPr>
        <p:spPr bwMode="auto">
          <a:xfrm>
            <a:off x="5940425" y="2535238"/>
            <a:ext cx="14525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59769" name="Rectangle 29"/>
          <p:cNvSpPr>
            <a:spLocks/>
          </p:cNvSpPr>
          <p:nvPr/>
        </p:nvSpPr>
        <p:spPr bwMode="auto">
          <a:xfrm>
            <a:off x="7392988" y="2133600"/>
            <a:ext cx="8128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684357303"/>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z="2000" smtClean="0">
                <a:ea typeface="ＭＳ Ｐゴシック" pitchFamily="34" charset="-128"/>
              </a:rPr>
              <a:t>Indication</a:t>
            </a:r>
          </a:p>
          <a:p>
            <a:pPr lvl="1" eaLnBrk="1" hangingPunct="1"/>
            <a:r>
              <a:rPr lang="en-AU" altLang="en-US" sz="1900" smtClean="0">
                <a:ea typeface="ＭＳ Ｐゴシック" pitchFamily="34" charset="-128"/>
              </a:rPr>
              <a:t>Child with symptom pattern consistent with asthma, and symptoms not </a:t>
            </a:r>
            <a:br>
              <a:rPr lang="en-AU" altLang="en-US" sz="1900" smtClean="0">
                <a:ea typeface="ＭＳ Ｐゴシック" pitchFamily="34" charset="-128"/>
              </a:rPr>
            </a:br>
            <a:r>
              <a:rPr lang="en-AU" altLang="en-US" sz="1900" smtClean="0">
                <a:ea typeface="ＭＳ Ｐゴシック" pitchFamily="34" charset="-128"/>
              </a:rPr>
              <a:t>well-controlled, or ≥3 exacerbations per year</a:t>
            </a:r>
          </a:p>
          <a:p>
            <a:pPr lvl="1" eaLnBrk="1" hangingPunct="1"/>
            <a:r>
              <a:rPr lang="en-AU" altLang="en-US" sz="1900" smtClean="0">
                <a:ea typeface="ＭＳ Ｐゴシック" pitchFamily="34" charset="-128"/>
              </a:rPr>
              <a:t>May also be used as a diagnostic trial for children with frequent wheezing episodes</a:t>
            </a:r>
          </a:p>
          <a:p>
            <a:pPr eaLnBrk="1" hangingPunct="1"/>
            <a:r>
              <a:rPr lang="en-AU" altLang="en-US" sz="2000" smtClean="0">
                <a:ea typeface="ＭＳ Ｐゴシック" pitchFamily="34" charset="-128"/>
              </a:rPr>
              <a:t>Preferred option: regular daily low dose ICS + as-needed inhaled SABA</a:t>
            </a:r>
          </a:p>
          <a:p>
            <a:pPr lvl="1" eaLnBrk="1" hangingPunct="1"/>
            <a:r>
              <a:rPr lang="en-AU" altLang="en-US" sz="1900" smtClean="0">
                <a:ea typeface="ＭＳ Ｐゴシック" pitchFamily="34" charset="-128"/>
              </a:rPr>
              <a:t>Give for ≥3 months to establish effectiveness, and review response</a:t>
            </a:r>
          </a:p>
          <a:p>
            <a:pPr eaLnBrk="1" hangingPunct="1"/>
            <a:r>
              <a:rPr lang="en-AU" altLang="en-US" sz="2000" smtClean="0">
                <a:ea typeface="ＭＳ Ｐゴシック" pitchFamily="34" charset="-128"/>
              </a:rPr>
              <a:t>Other options depend on symptom pattern</a:t>
            </a:r>
          </a:p>
          <a:p>
            <a:pPr lvl="1" eaLnBrk="1" hangingPunct="1"/>
            <a:r>
              <a:rPr lang="en-AU" altLang="en-US" sz="1900" smtClean="0">
                <a:ea typeface="ＭＳ Ｐゴシック" pitchFamily="34" charset="-128"/>
              </a:rPr>
              <a:t>(Persistent asthma) – regular leukotriene receptor antagonist (LTRA) leads to modest reduction in symptoms and need for OCS compared with placebo </a:t>
            </a:r>
          </a:p>
          <a:p>
            <a:pPr lvl="1" eaLnBrk="1" hangingPunct="1"/>
            <a:r>
              <a:rPr lang="en-AU" altLang="en-US" sz="1900" smtClean="0">
                <a:ea typeface="ＭＳ Ｐゴシック" pitchFamily="34" charset="-128"/>
              </a:rPr>
              <a:t>(Intermittent viral-induced wheeze) – regular LTRA improves some outcomes but does not reduce risk of exacerbations</a:t>
            </a:r>
          </a:p>
          <a:p>
            <a:pPr lvl="1" eaLnBrk="1" hangingPunct="1"/>
            <a:r>
              <a:rPr lang="en-AU" altLang="en-US" sz="1900" smtClean="0">
                <a:ea typeface="ＭＳ Ｐゴシック" pitchFamily="34" charset="-128"/>
              </a:rPr>
              <a:t>(Frequent viral-induced wheeze with interval symptoms) – consider episodic or as-needed ICS, but give a trial of regular ICS first </a:t>
            </a:r>
          </a:p>
          <a:p>
            <a:pPr lvl="1" eaLnBrk="1" hangingPunct="1"/>
            <a:endParaRPr lang="en-AU" altLang="en-US" sz="1900" smtClean="0">
              <a:ea typeface="ＭＳ Ｐゴシック" pitchFamily="34" charset="-128"/>
            </a:endParaRPr>
          </a:p>
        </p:txBody>
      </p:sp>
      <p:sp>
        <p:nvSpPr>
          <p:cNvPr id="160770"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2 (children ≤5 years) – initial controller  </a:t>
            </a:r>
            <a:br>
              <a:rPr lang="en-AU" altLang="en-US" smtClean="0">
                <a:ea typeface="ＭＳ Ｐゴシック" pitchFamily="34" charset="-128"/>
              </a:rPr>
            </a:br>
            <a:r>
              <a:rPr lang="en-AU" altLang="en-US" smtClean="0">
                <a:ea typeface="ＭＳ Ｐゴシック" pitchFamily="34" charset="-128"/>
              </a:rPr>
              <a:t>+ as-needed SABA</a:t>
            </a:r>
          </a:p>
        </p:txBody>
      </p:sp>
      <p:sp>
        <p:nvSpPr>
          <p:cNvPr id="160771"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a:t>
            </a:r>
            <a:endParaRPr lang="en-AU" altLang="en-US" sz="1200" i="1" dirty="0">
              <a:solidFill>
                <a:srgbClr val="FFFFFF"/>
              </a:solidFill>
            </a:endParaRPr>
          </a:p>
        </p:txBody>
      </p:sp>
    </p:spTree>
    <p:extLst>
      <p:ext uri="{BB962C8B-B14F-4D97-AF65-F5344CB8AC3E}">
        <p14:creationId xmlns:p14="http://schemas.microsoft.com/office/powerpoint/2010/main" val="4178754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mtClean="0"/>
              <a:t>Check height at least yearly, because:</a:t>
            </a:r>
          </a:p>
          <a:p>
            <a:pPr lvl="1"/>
            <a:r>
              <a:rPr lang="en-US" smtClean="0"/>
              <a:t>Poorly-controlled asthma can affect growth </a:t>
            </a:r>
            <a:r>
              <a:rPr lang="en-US" sz="1800" i="1" smtClean="0"/>
              <a:t>[Pedersen 2001]</a:t>
            </a:r>
            <a:endParaRPr lang="en-US" i="1" smtClean="0"/>
          </a:p>
          <a:p>
            <a:pPr lvl="1"/>
            <a:r>
              <a:rPr lang="en-US" smtClean="0"/>
              <a:t>Growth velocity may be lower in the first 1-2 years of ICS treatment </a:t>
            </a:r>
            <a:r>
              <a:rPr lang="en-US" smtClean="0"/>
              <a:t>but this is </a:t>
            </a:r>
            <a:r>
              <a:rPr lang="en-US" u="sng" smtClean="0"/>
              <a:t>not</a:t>
            </a:r>
            <a:r>
              <a:rPr lang="en-US" smtClean="0"/>
              <a:t> progressive or cumulative </a:t>
            </a:r>
            <a:r>
              <a:rPr lang="en-US" sz="1800" i="1"/>
              <a:t>[Kelly 2012, Loke 2015]</a:t>
            </a:r>
            <a:r>
              <a:rPr lang="en-US"/>
              <a:t>.</a:t>
            </a:r>
          </a:p>
          <a:p>
            <a:pPr lvl="1"/>
            <a:r>
              <a:rPr lang="en-US"/>
              <a:t>The one study that examined long-term outcomes showed a difference of only 0.7% in adult height </a:t>
            </a:r>
            <a:r>
              <a:rPr lang="en-US" sz="1800" i="1"/>
              <a:t>[Kelly 2012, Loke 2015]</a:t>
            </a:r>
            <a:r>
              <a:rPr lang="en-US"/>
              <a:t> </a:t>
            </a:r>
            <a:endParaRPr lang="en-AU" smtClean="0"/>
          </a:p>
          <a:p>
            <a:r>
              <a:rPr lang="en-AU" smtClean="0"/>
              <a:t>If decreased growth velocity is seen, also consider:</a:t>
            </a:r>
          </a:p>
          <a:p>
            <a:pPr lvl="1"/>
            <a:r>
              <a:rPr lang="en-AU" smtClean="0"/>
              <a:t>Poorly-controlled asthma</a:t>
            </a:r>
          </a:p>
          <a:p>
            <a:pPr lvl="1"/>
            <a:r>
              <a:rPr lang="en-AU" smtClean="0"/>
              <a:t>Frequent use of OCS</a:t>
            </a:r>
          </a:p>
          <a:p>
            <a:pPr lvl="1"/>
            <a:r>
              <a:rPr lang="en-AU" smtClean="0"/>
              <a:t>Poor nutrition</a:t>
            </a:r>
          </a:p>
        </p:txBody>
      </p:sp>
      <p:sp>
        <p:nvSpPr>
          <p:cNvPr id="3" name="Title 2"/>
          <p:cNvSpPr>
            <a:spLocks noGrp="1"/>
          </p:cNvSpPr>
          <p:nvPr>
            <p:ph type="title"/>
          </p:nvPr>
        </p:nvSpPr>
        <p:spPr/>
        <p:txBody>
          <a:bodyPr/>
          <a:lstStyle/>
          <a:p>
            <a:r>
              <a:rPr lang="en-AU" altLang="en-US" smtClean="0"/>
              <a:t>Checking height in children with asthma</a:t>
            </a:r>
            <a:endParaRPr lang="en-AU"/>
          </a:p>
        </p:txBody>
      </p:sp>
      <p:grpSp>
        <p:nvGrpSpPr>
          <p:cNvPr id="6" name="Group 10"/>
          <p:cNvGrpSpPr>
            <a:grpSpLocks/>
          </p:cNvGrpSpPr>
          <p:nvPr/>
        </p:nvGrpSpPr>
        <p:grpSpPr bwMode="auto">
          <a:xfrm>
            <a:off x="6853915" y="551769"/>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NEW</a:t>
              </a:r>
              <a:r>
                <a:rPr lang="en-US" altLang="en-US" sz="1000" smtClean="0">
                  <a:solidFill>
                    <a:srgbClr val="134679"/>
                  </a:solidFill>
                  <a:latin typeface="Arial Bold" charset="0"/>
                  <a:sym typeface="Arial Bold" charset="0"/>
                </a:rPr>
                <a:t/>
              </a:r>
              <a:br>
                <a:rPr lang="en-US" altLang="en-US" sz="1000" smtClean="0">
                  <a:solidFill>
                    <a:srgbClr val="134679"/>
                  </a:solidFill>
                  <a:latin typeface="Arial Bold" charset="0"/>
                  <a:sym typeface="Arial Bold" charset="0"/>
                </a:rPr>
              </a:br>
              <a:r>
                <a:rPr lang="en-US" altLang="en-US" sz="1000" smtClean="0">
                  <a:solidFill>
                    <a:srgbClr val="134679"/>
                  </a:solidFill>
                  <a:latin typeface="Arial Bold" charset="0"/>
                  <a:sym typeface="Arial Bold" charset="0"/>
                </a:rPr>
                <a:t>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1196502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t>Discuss decisions about controller treatment with </a:t>
            </a:r>
            <a:r>
              <a:rPr lang="en-US" smtClean="0"/>
              <a:t>parents/carers</a:t>
            </a:r>
            <a:endParaRPr lang="en-US"/>
          </a:p>
          <a:p>
            <a:pPr lvl="1"/>
            <a:r>
              <a:rPr lang="en-US" smtClean="0"/>
              <a:t>Discuss the relative </a:t>
            </a:r>
            <a:r>
              <a:rPr lang="en-US"/>
              <a:t>benefits and risks of </a:t>
            </a:r>
            <a:r>
              <a:rPr lang="en-US" smtClean="0"/>
              <a:t>treatment/no treatment</a:t>
            </a:r>
            <a:endParaRPr lang="en-US"/>
          </a:p>
          <a:p>
            <a:pPr lvl="1"/>
            <a:r>
              <a:rPr lang="en-US" smtClean="0"/>
              <a:t>Emphasize the importance </a:t>
            </a:r>
            <a:r>
              <a:rPr lang="en-US"/>
              <a:t>of maintaining normal activity levels for normal physical and social </a:t>
            </a:r>
            <a:r>
              <a:rPr lang="en-US" smtClean="0"/>
              <a:t>development</a:t>
            </a:r>
            <a:endParaRPr lang="en-US"/>
          </a:p>
          <a:p>
            <a:r>
              <a:rPr lang="en-US" smtClean="0"/>
              <a:t>ICS can have a small but usually temporary effect on growth</a:t>
            </a:r>
            <a:endParaRPr lang="en-US" smtClean="0"/>
          </a:p>
          <a:p>
            <a:pPr lvl="1"/>
            <a:r>
              <a:rPr lang="en-US" smtClean="0"/>
              <a:t>An effect of ICS on </a:t>
            </a:r>
            <a:r>
              <a:rPr lang="en-US"/>
              <a:t>growth velocity </a:t>
            </a:r>
            <a:r>
              <a:rPr lang="en-US" smtClean="0"/>
              <a:t>is seen </a:t>
            </a:r>
            <a:r>
              <a:rPr lang="en-US"/>
              <a:t>in pre-pubertal children in the first 1-2 years of </a:t>
            </a:r>
            <a:r>
              <a:rPr lang="en-US" smtClean="0"/>
              <a:t>treatment</a:t>
            </a:r>
          </a:p>
          <a:p>
            <a:pPr lvl="1"/>
            <a:r>
              <a:rPr lang="en-US" smtClean="0"/>
              <a:t>This </a:t>
            </a:r>
            <a:r>
              <a:rPr lang="en-US"/>
              <a:t>is </a:t>
            </a:r>
            <a:r>
              <a:rPr lang="en-US" u="sng"/>
              <a:t>not</a:t>
            </a:r>
            <a:r>
              <a:rPr lang="en-US"/>
              <a:t> progressive or cumulative </a:t>
            </a:r>
            <a:r>
              <a:rPr lang="en-US" sz="1800" i="1"/>
              <a:t>[Kelly 2012, Loke 2015]</a:t>
            </a:r>
            <a:r>
              <a:rPr lang="en-US"/>
              <a:t>.</a:t>
            </a:r>
          </a:p>
          <a:p>
            <a:pPr lvl="1"/>
            <a:r>
              <a:rPr lang="en-US"/>
              <a:t>The one study that examined long-term outcomes showed a difference of only 0.7% in adult height </a:t>
            </a:r>
            <a:r>
              <a:rPr lang="en-US" sz="1800" i="1"/>
              <a:t>[Kelly 2012, Loke 2015]</a:t>
            </a:r>
            <a:r>
              <a:rPr lang="en-US"/>
              <a:t>  </a:t>
            </a:r>
          </a:p>
          <a:p>
            <a:r>
              <a:rPr lang="en-US" smtClean="0"/>
              <a:t>Poorly-controlled </a:t>
            </a:r>
            <a:r>
              <a:rPr lang="en-US"/>
              <a:t>asthma itself adversely affects adult height </a:t>
            </a:r>
            <a:r>
              <a:rPr lang="en-US" sz="1800" i="1"/>
              <a:t>[Pedersen 2001]</a:t>
            </a:r>
            <a:endParaRPr lang="en-US" i="1"/>
          </a:p>
          <a:p>
            <a:r>
              <a:rPr lang="en-US"/>
              <a:t>For more detail see </a:t>
            </a:r>
            <a:r>
              <a:rPr lang="en-US" smtClean="0"/>
              <a:t>GINA 2017 Appendix </a:t>
            </a:r>
            <a:r>
              <a:rPr lang="en-US"/>
              <a:t>Chapter 5B</a:t>
            </a:r>
            <a:endParaRPr lang="en-AU"/>
          </a:p>
        </p:txBody>
      </p:sp>
      <p:sp>
        <p:nvSpPr>
          <p:cNvPr id="3" name="Title 2"/>
          <p:cNvSpPr>
            <a:spLocks noGrp="1"/>
          </p:cNvSpPr>
          <p:nvPr>
            <p:ph type="title"/>
          </p:nvPr>
        </p:nvSpPr>
        <p:spPr/>
        <p:txBody>
          <a:bodyPr/>
          <a:lstStyle/>
          <a:p>
            <a:r>
              <a:rPr lang="en-AU" altLang="en-US"/>
              <a:t>Inhaled corticosteroids and growth in children</a:t>
            </a:r>
            <a:endParaRPr lang="en-AU"/>
          </a:p>
        </p:txBody>
      </p:sp>
      <p:grpSp>
        <p:nvGrpSpPr>
          <p:cNvPr id="4" name="Group 10"/>
          <p:cNvGrpSpPr>
            <a:grpSpLocks/>
          </p:cNvGrpSpPr>
          <p:nvPr/>
        </p:nvGrpSpPr>
        <p:grpSpPr bwMode="auto">
          <a:xfrm>
            <a:off x="6886797" y="450169"/>
            <a:ext cx="993775" cy="841375"/>
            <a:chOff x="0" y="0"/>
            <a:chExt cx="626" cy="530"/>
          </a:xfrm>
        </p:grpSpPr>
        <p:sp>
          <p:nvSpPr>
            <p:cNvPr id="5"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6" name="Rectangle 5"/>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NEW SLIDE</a:t>
              </a:r>
              <a:br>
                <a:rPr lang="en-US" altLang="en-US" sz="1000" smtClean="0">
                  <a:solidFill>
                    <a:srgbClr val="134679"/>
                  </a:solidFill>
                  <a:latin typeface="Arial Bold" charset="0"/>
                  <a:sym typeface="Arial Bold" charset="0"/>
                </a:rPr>
              </a:br>
              <a:r>
                <a:rPr lang="en-US" altLang="en-US" sz="1000" smtClean="0">
                  <a:solidFill>
                    <a:srgbClr val="134679"/>
                  </a:solidFill>
                  <a:latin typeface="Arial Bold" charset="0"/>
                  <a:sym typeface="Arial Bold" charset="0"/>
                </a:rPr>
                <a:t>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0307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SLIDE 143-144.jpg"/>
          <p:cNvPicPr>
            <a:picLocks noChangeAspect="1"/>
          </p:cNvPicPr>
          <p:nvPr/>
        </p:nvPicPr>
        <p:blipFill>
          <a:blip r:embed="rId2" cstate="print">
            <a:extLst>
              <a:ext uri="{28A0092B-C50C-407E-A947-70E740481C1C}">
                <a14:useLocalDpi xmlns:a14="http://schemas.microsoft.com/office/drawing/2010/main" val="0"/>
              </a:ext>
            </a:extLst>
          </a:blip>
          <a:srcRect t="2705" b="2039"/>
          <a:stretch>
            <a:fillRect/>
          </a:stretch>
        </p:blipFill>
        <p:spPr bwMode="auto">
          <a:xfrm>
            <a:off x="1547813" y="1403350"/>
            <a:ext cx="681355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6"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3 (children ≤5 years) – medium dose ICS </a:t>
            </a:r>
            <a:br>
              <a:rPr lang="en-US" altLang="en-US" smtClean="0">
                <a:ea typeface="ヒラギノ角ゴ ProN W3" charset="-128"/>
              </a:rPr>
            </a:br>
            <a:r>
              <a:rPr lang="en-US" altLang="en-US" smtClean="0">
                <a:ea typeface="ヒラギノ角ゴ ProN W3" charset="-128"/>
              </a:rPr>
              <a:t>+ as-needed inhaled SABA</a:t>
            </a:r>
          </a:p>
        </p:txBody>
      </p:sp>
      <p:sp>
        <p:nvSpPr>
          <p:cNvPr id="161797" name="Rectangle 7"/>
          <p:cNvSpPr>
            <a:spLocks/>
          </p:cNvSpPr>
          <p:nvPr/>
        </p:nvSpPr>
        <p:spPr bwMode="auto">
          <a:xfrm>
            <a:off x="177800" y="6650038"/>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(7/8)</a:t>
            </a:r>
            <a:endParaRPr lang="en-US" altLang="en-US" sz="1200" i="1" dirty="0">
              <a:solidFill>
                <a:srgbClr val="FFFFFF"/>
              </a:solidFill>
              <a:latin typeface="Arial Italic" charset="0"/>
              <a:sym typeface="Arial Italic" charset="0"/>
            </a:endParaRPr>
          </a:p>
        </p:txBody>
      </p:sp>
      <p:sp>
        <p:nvSpPr>
          <p:cNvPr id="161798"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61799" name="Rectangle 11"/>
          <p:cNvSpPr>
            <a:spLocks/>
          </p:cNvSpPr>
          <p:nvPr/>
        </p:nvSpPr>
        <p:spPr bwMode="auto">
          <a:xfrm>
            <a:off x="2771775" y="5013325"/>
            <a:ext cx="32242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61800" name="Rectangle 12"/>
          <p:cNvSpPr>
            <a:spLocks/>
          </p:cNvSpPr>
          <p:nvPr/>
        </p:nvSpPr>
        <p:spPr bwMode="auto">
          <a:xfrm>
            <a:off x="5940425" y="5013325"/>
            <a:ext cx="13922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61801" name="Rectangle 13"/>
          <p:cNvSpPr>
            <a:spLocks/>
          </p:cNvSpPr>
          <p:nvPr/>
        </p:nvSpPr>
        <p:spPr bwMode="auto">
          <a:xfrm>
            <a:off x="7367588" y="5013325"/>
            <a:ext cx="7334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61802" name="Rectangle 14"/>
          <p:cNvSpPr>
            <a:spLocks/>
          </p:cNvSpPr>
          <p:nvPr/>
        </p:nvSpPr>
        <p:spPr bwMode="auto">
          <a:xfrm>
            <a:off x="5973763"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61803"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61804"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61805"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i="1">
                <a:latin typeface="Arial Italic" charset="0"/>
                <a:sym typeface="Arial Italic" charset="0"/>
              </a:rPr>
              <a:t>Other </a:t>
            </a:r>
            <a:br>
              <a:rPr lang="en-US" altLang="en-US" sz="1000" i="1">
                <a:latin typeface="Arial Italic" charset="0"/>
                <a:sym typeface="Arial Italic" charset="0"/>
              </a:rPr>
            </a:br>
            <a:r>
              <a:rPr lang="en-US" altLang="en-US" sz="1000" i="1">
                <a:latin typeface="Arial Italic" charset="0"/>
                <a:sym typeface="Arial Italic" charset="0"/>
              </a:rPr>
              <a:t>controller </a:t>
            </a:r>
            <a:br>
              <a:rPr lang="en-US" altLang="en-US" sz="1000" i="1">
                <a:latin typeface="Arial Italic" charset="0"/>
                <a:sym typeface="Arial Italic" charset="0"/>
              </a:rPr>
            </a:br>
            <a:r>
              <a:rPr lang="en-US" altLang="en-US" sz="1000" i="1">
                <a:latin typeface="Arial Italic" charset="0"/>
                <a:sym typeface="Arial Italic" charset="0"/>
              </a:rPr>
              <a:t>options</a:t>
            </a:r>
          </a:p>
          <a:p>
            <a:pPr eaLnBrk="1" hangingPunct="1">
              <a:lnSpc>
                <a:spcPct val="120000"/>
              </a:lnSpc>
            </a:pPr>
            <a:endParaRPr lang="en-US" altLang="en-US" sz="1000" i="1"/>
          </a:p>
        </p:txBody>
      </p:sp>
      <p:sp>
        <p:nvSpPr>
          <p:cNvPr id="161806"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61807" name="Rectangle 19"/>
          <p:cNvSpPr>
            <a:spLocks/>
          </p:cNvSpPr>
          <p:nvPr/>
        </p:nvSpPr>
        <p:spPr bwMode="auto">
          <a:xfrm>
            <a:off x="1751013" y="4437063"/>
            <a:ext cx="64293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61808" name="Rectangle 20"/>
          <p:cNvSpPr>
            <a:spLocks/>
          </p:cNvSpPr>
          <p:nvPr/>
        </p:nvSpPr>
        <p:spPr bwMode="auto">
          <a:xfrm>
            <a:off x="2705100" y="3863975"/>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800" i="1">
                <a:latin typeface="Arial Italic" charset="0"/>
                <a:sym typeface="Arial Italic" charset="0"/>
              </a:rPr>
              <a:t>Leukotriene receptor antagonist (LTRA)</a:t>
            </a:r>
          </a:p>
          <a:p>
            <a:pPr algn="ctr" eaLnBrk="1" hangingPunct="1">
              <a:spcBef>
                <a:spcPts val="275"/>
              </a:spcBef>
            </a:pPr>
            <a:r>
              <a:rPr lang="en-US" altLang="en-US" sz="800" i="1">
                <a:latin typeface="Arial Italic" charset="0"/>
                <a:sym typeface="Arial Italic" charset="0"/>
              </a:rPr>
              <a:t>Intermittent ICS</a:t>
            </a:r>
          </a:p>
        </p:txBody>
      </p:sp>
      <p:sp>
        <p:nvSpPr>
          <p:cNvPr id="161809" name="Rectangle 21"/>
          <p:cNvSpPr>
            <a:spLocks/>
          </p:cNvSpPr>
          <p:nvPr/>
        </p:nvSpPr>
        <p:spPr bwMode="auto">
          <a:xfrm>
            <a:off x="5946775" y="3863975"/>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a:latin typeface="Arial Italic" charset="0"/>
                <a:sym typeface="Arial Italic" charset="0"/>
              </a:rPr>
              <a:t>Low dose ICS + LTRA</a:t>
            </a:r>
          </a:p>
        </p:txBody>
      </p:sp>
      <p:sp>
        <p:nvSpPr>
          <p:cNvPr id="29" name="Rectangle 22"/>
          <p:cNvSpPr>
            <a:spLocks/>
          </p:cNvSpPr>
          <p:nvPr/>
        </p:nvSpPr>
        <p:spPr bwMode="auto">
          <a:xfrm>
            <a:off x="7380288" y="3863975"/>
            <a:ext cx="74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61811"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61812"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61813" name="Rectangle 25"/>
          <p:cNvSpPr>
            <a:spLocks/>
          </p:cNvSpPr>
          <p:nvPr/>
        </p:nvSpPr>
        <p:spPr bwMode="auto">
          <a:xfrm>
            <a:off x="7380288" y="2708275"/>
            <a:ext cx="7667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61814" name="Rectangle 26"/>
          <p:cNvSpPr>
            <a:spLocks/>
          </p:cNvSpPr>
          <p:nvPr/>
        </p:nvSpPr>
        <p:spPr bwMode="auto">
          <a:xfrm>
            <a:off x="1751013" y="2678113"/>
            <a:ext cx="9366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61815"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61816" name="Rectangle 28"/>
          <p:cNvSpPr>
            <a:spLocks/>
          </p:cNvSpPr>
          <p:nvPr/>
        </p:nvSpPr>
        <p:spPr bwMode="auto">
          <a:xfrm>
            <a:off x="5940425" y="2535238"/>
            <a:ext cx="14398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61817" name="Rectangle 29"/>
          <p:cNvSpPr>
            <a:spLocks/>
          </p:cNvSpPr>
          <p:nvPr/>
        </p:nvSpPr>
        <p:spPr bwMode="auto">
          <a:xfrm>
            <a:off x="7380288" y="2133600"/>
            <a:ext cx="7778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1995629370"/>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Indication</a:t>
            </a:r>
          </a:p>
          <a:p>
            <a:pPr lvl="1" eaLnBrk="1" hangingPunct="1"/>
            <a:r>
              <a:rPr lang="en-AU" altLang="en-US" smtClean="0">
                <a:ea typeface="ＭＳ Ｐゴシック" pitchFamily="34" charset="-128"/>
              </a:rPr>
              <a:t>Asthma diagnosis, and symptoms not well-controlled on low dose ICS</a:t>
            </a:r>
          </a:p>
          <a:p>
            <a:pPr lvl="1" eaLnBrk="1" hangingPunct="1"/>
            <a:r>
              <a:rPr lang="en-AU" altLang="en-US" smtClean="0">
                <a:ea typeface="ＭＳ Ｐゴシック" pitchFamily="34" charset="-128"/>
              </a:rPr>
              <a:t>First check symptoms are due to asthma, and check adherence, inhaler technique and environmental exposures</a:t>
            </a:r>
          </a:p>
          <a:p>
            <a:pPr eaLnBrk="1" hangingPunct="1"/>
            <a:r>
              <a:rPr lang="en-AU" altLang="en-US" smtClean="0">
                <a:ea typeface="ＭＳ Ｐゴシック" pitchFamily="34" charset="-128"/>
              </a:rPr>
              <a:t>Preferred option: medium dose ICS with as-needed inhaled SABA </a:t>
            </a:r>
          </a:p>
          <a:p>
            <a:pPr lvl="1" eaLnBrk="1" hangingPunct="1"/>
            <a:r>
              <a:rPr lang="en-AU" altLang="en-US" smtClean="0">
                <a:ea typeface="ＭＳ Ｐゴシック" pitchFamily="34" charset="-128"/>
              </a:rPr>
              <a:t>Review response after 3 months </a:t>
            </a:r>
          </a:p>
          <a:p>
            <a:pPr eaLnBrk="1" hangingPunct="1"/>
            <a:r>
              <a:rPr lang="en-AU" altLang="en-US" smtClean="0">
                <a:ea typeface="ＭＳ Ｐゴシック" pitchFamily="34" charset="-128"/>
              </a:rPr>
              <a:t>Other options</a:t>
            </a:r>
          </a:p>
          <a:p>
            <a:pPr lvl="1" eaLnBrk="1" hangingPunct="1"/>
            <a:r>
              <a:rPr lang="en-AU" altLang="en-US" smtClean="0">
                <a:ea typeface="ＭＳ Ｐゴシック" pitchFamily="34" charset="-128"/>
              </a:rPr>
              <a:t>Consider adding LTRA to low dose ICS (based on data from older children)</a:t>
            </a:r>
          </a:p>
        </p:txBody>
      </p:sp>
      <p:sp>
        <p:nvSpPr>
          <p:cNvPr id="162818"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(children ≤5 years) – medium dose ICS </a:t>
            </a:r>
            <a:br>
              <a:rPr lang="en-AU" altLang="en-US" smtClean="0">
                <a:ea typeface="ＭＳ Ｐゴシック" pitchFamily="34" charset="-128"/>
              </a:rPr>
            </a:br>
            <a:r>
              <a:rPr lang="en-AU" altLang="en-US" smtClean="0">
                <a:ea typeface="ＭＳ Ｐゴシック" pitchFamily="34" charset="-128"/>
              </a:rPr>
              <a:t>+ as-needed inhaled SABA</a:t>
            </a:r>
          </a:p>
        </p:txBody>
      </p:sp>
      <p:sp>
        <p:nvSpPr>
          <p:cNvPr id="162819"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a:t>
            </a:r>
            <a:endParaRPr lang="en-AU" altLang="en-US" sz="1200" i="1" dirty="0">
              <a:solidFill>
                <a:srgbClr val="FFFFFF"/>
              </a:solidFill>
            </a:endParaRPr>
          </a:p>
        </p:txBody>
      </p:sp>
    </p:spTree>
    <p:extLst>
      <p:ext uri="{BB962C8B-B14F-4D97-AF65-F5344CB8AC3E}">
        <p14:creationId xmlns:p14="http://schemas.microsoft.com/office/powerpoint/2010/main" val="1943867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Global Strategy for Asthma Management and </a:t>
            </a:r>
            <a:r>
              <a:rPr lang="en-US" smtClean="0"/>
              <a:t>Prevention 2017</a:t>
            </a:r>
            <a:endParaRPr lang="en-US" dirty="0" smtClean="0"/>
          </a:p>
          <a:p>
            <a:pPr lvl="1"/>
            <a:r>
              <a:rPr lang="en-US" dirty="0" smtClean="0"/>
              <a:t>Full report with many clinical tools/flow-charts, and Online Appendix</a:t>
            </a:r>
          </a:p>
          <a:p>
            <a:pPr lvl="1"/>
            <a:r>
              <a:rPr lang="en-US" dirty="0" smtClean="0"/>
              <a:t>Fully revised in 2014, </a:t>
            </a:r>
            <a:r>
              <a:rPr lang="en-US" smtClean="0"/>
              <a:t>updated 2015, 201, 2017</a:t>
            </a:r>
            <a:endParaRPr lang="en-US" dirty="0" smtClean="0"/>
          </a:p>
          <a:p>
            <a:pPr lvl="1"/>
            <a:r>
              <a:rPr lang="en-US" dirty="0" smtClean="0"/>
              <a:t>Diagnosis of asthma-COPD overlap syndrome (ACOS): a project of GINA and GOLD. Published within GINA report and separately</a:t>
            </a:r>
          </a:p>
          <a:p>
            <a:r>
              <a:rPr lang="en-US" dirty="0" smtClean="0"/>
              <a:t>Pocket </a:t>
            </a:r>
            <a:r>
              <a:rPr lang="en-US" smtClean="0"/>
              <a:t>Guides 2017</a:t>
            </a:r>
            <a:endParaRPr lang="en-US" dirty="0" smtClean="0"/>
          </a:p>
          <a:p>
            <a:pPr lvl="1"/>
            <a:r>
              <a:rPr lang="en-US" dirty="0" smtClean="0"/>
              <a:t>Asthma Management and Prevention, adults and children &gt;5 years</a:t>
            </a:r>
          </a:p>
          <a:p>
            <a:pPr lvl="1"/>
            <a:r>
              <a:rPr lang="en-US" dirty="0" smtClean="0"/>
              <a:t>Asthma Management and Prevention, children ≤5 years </a:t>
            </a:r>
          </a:p>
          <a:p>
            <a:pPr lvl="1"/>
            <a:r>
              <a:rPr lang="en-US" dirty="0" smtClean="0"/>
              <a:t>Dissemination and Implementation Strategies </a:t>
            </a:r>
          </a:p>
          <a:p>
            <a:r>
              <a:rPr lang="en-US" dirty="0" smtClean="0"/>
              <a:t>All materials available on the GINA web site </a:t>
            </a:r>
            <a:r>
              <a:rPr lang="en-US" dirty="0" smtClean="0">
                <a:hlinkClick r:id="rId2"/>
              </a:rPr>
              <a:t>www.ginasthma.org</a:t>
            </a:r>
            <a:r>
              <a:rPr lang="en-US" dirty="0" smtClean="0"/>
              <a:t> </a:t>
            </a:r>
            <a:br>
              <a:rPr lang="en-US" dirty="0" smtClean="0"/>
            </a:br>
            <a:r>
              <a:rPr lang="en-US" dirty="0" smtClean="0"/>
              <a:t>can also be ordered in hard copy </a:t>
            </a:r>
          </a:p>
          <a:p>
            <a:pPr lvl="1"/>
            <a:r>
              <a:rPr lang="en-US" dirty="0" smtClean="0"/>
              <a:t>Use ‘Contact us’ link at bottom of webpage to order materials</a:t>
            </a:r>
          </a:p>
          <a:p>
            <a:r>
              <a:rPr lang="en-US" dirty="0" smtClean="0"/>
              <a:t>Additional dissemination and implementation tools will </a:t>
            </a:r>
            <a:br>
              <a:rPr lang="en-US" dirty="0" smtClean="0"/>
            </a:br>
            <a:r>
              <a:rPr lang="en-US" dirty="0" smtClean="0"/>
              <a:t>be added to the website </a:t>
            </a:r>
            <a:r>
              <a:rPr lang="en-US" smtClean="0"/>
              <a:t>during 2017</a:t>
            </a:r>
            <a:endParaRPr lang="en-US" dirty="0" smtClean="0"/>
          </a:p>
          <a:p>
            <a:endParaRPr lang="en-AU" dirty="0"/>
          </a:p>
        </p:txBody>
      </p:sp>
      <p:sp>
        <p:nvSpPr>
          <p:cNvPr id="2" name="Title 1"/>
          <p:cNvSpPr>
            <a:spLocks noGrp="1"/>
          </p:cNvSpPr>
          <p:nvPr>
            <p:ph type="title"/>
          </p:nvPr>
        </p:nvSpPr>
        <p:spPr/>
        <p:txBody>
          <a:bodyPr/>
          <a:lstStyle/>
          <a:p>
            <a:r>
              <a:rPr lang="en-AU" dirty="0" smtClean="0"/>
              <a:t>GINA resources </a:t>
            </a:r>
            <a:r>
              <a:rPr lang="en-AU" smtClean="0"/>
              <a:t>- 2017</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6506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SLIDE 147.jpg"/>
          <p:cNvPicPr>
            <a:picLocks noChangeAspect="1"/>
          </p:cNvPicPr>
          <p:nvPr/>
        </p:nvPicPr>
        <p:blipFill>
          <a:blip r:embed="rId2" cstate="print">
            <a:extLst>
              <a:ext uri="{28A0092B-C50C-407E-A947-70E740481C1C}">
                <a14:useLocalDpi xmlns:a14="http://schemas.microsoft.com/office/drawing/2010/main" val="0"/>
              </a:ext>
            </a:extLst>
          </a:blip>
          <a:srcRect t="2029" b="1334"/>
          <a:stretch>
            <a:fillRect/>
          </a:stretch>
        </p:blipFill>
        <p:spPr bwMode="auto">
          <a:xfrm>
            <a:off x="1581150" y="1323975"/>
            <a:ext cx="673576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4"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4 (children ≤5 years) – refer for expert assessment</a:t>
            </a:r>
          </a:p>
        </p:txBody>
      </p:sp>
      <p:sp>
        <p:nvSpPr>
          <p:cNvPr id="163845" name="Rectangle 7"/>
          <p:cNvSpPr>
            <a:spLocks/>
          </p:cNvSpPr>
          <p:nvPr/>
        </p:nvSpPr>
        <p:spPr bwMode="auto">
          <a:xfrm>
            <a:off x="160338" y="6650038"/>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6-5 (8/8)</a:t>
            </a:r>
            <a:endParaRPr lang="en-US" altLang="en-US" sz="1200" i="1" dirty="0">
              <a:solidFill>
                <a:srgbClr val="FFFFFF"/>
              </a:solidFill>
              <a:latin typeface="Arial Italic" charset="0"/>
              <a:sym typeface="Arial Italic" charset="0"/>
            </a:endParaRPr>
          </a:p>
        </p:txBody>
      </p:sp>
      <p:sp>
        <p:nvSpPr>
          <p:cNvPr id="163846" name="Rectangle 10"/>
          <p:cNvSpPr>
            <a:spLocks/>
          </p:cNvSpPr>
          <p:nvPr/>
        </p:nvSpPr>
        <p:spPr bwMode="auto">
          <a:xfrm>
            <a:off x="1751013" y="5013325"/>
            <a:ext cx="9366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Infrequent</a:t>
            </a:r>
            <a:br>
              <a:rPr lang="en-US" altLang="en-US" sz="1000"/>
            </a:br>
            <a:r>
              <a:rPr lang="en-US" altLang="en-US" sz="1000"/>
              <a:t>viral wheezing and no or </a:t>
            </a:r>
            <a:br>
              <a:rPr lang="en-US" altLang="en-US" sz="1000"/>
            </a:br>
            <a:r>
              <a:rPr lang="en-US" altLang="en-US" sz="1000"/>
              <a:t>few interval symptoms</a:t>
            </a:r>
          </a:p>
        </p:txBody>
      </p:sp>
      <p:sp>
        <p:nvSpPr>
          <p:cNvPr id="163847" name="Rectangle 11"/>
          <p:cNvSpPr>
            <a:spLocks/>
          </p:cNvSpPr>
          <p:nvPr/>
        </p:nvSpPr>
        <p:spPr bwMode="auto">
          <a:xfrm>
            <a:off x="2784475" y="5005388"/>
            <a:ext cx="32226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563"/>
              </a:spcBef>
            </a:pPr>
            <a:r>
              <a:rPr lang="en-US" altLang="en-US" sz="1000"/>
              <a:t>Symptom pattern consistent with asthma </a:t>
            </a:r>
            <a:br>
              <a:rPr lang="en-US" altLang="en-US" sz="1000"/>
            </a:br>
            <a:r>
              <a:rPr lang="en-US" altLang="en-US" sz="1000"/>
              <a:t>and asthma symptoms not well-controlled, or </a:t>
            </a:r>
            <a:br>
              <a:rPr lang="en-US" altLang="en-US" sz="1000"/>
            </a:br>
            <a:r>
              <a:rPr lang="en-US" altLang="en-US" sz="1000"/>
              <a:t>≥3 exacerbations per year </a:t>
            </a:r>
          </a:p>
          <a:p>
            <a:pPr eaLnBrk="1" hangingPunct="1">
              <a:spcBef>
                <a:spcPts val="563"/>
              </a:spcBef>
            </a:pPr>
            <a:r>
              <a:rPr lang="en-US" altLang="en-US" sz="1000"/>
              <a:t>Symptom pattern not consistent with asthma but wheezing episodes occur frequently, e.g. every </a:t>
            </a:r>
            <a:br>
              <a:rPr lang="en-US" altLang="en-US" sz="1000"/>
            </a:br>
            <a:r>
              <a:rPr lang="en-US" altLang="en-US" sz="1000"/>
              <a:t>6–8 weeks. </a:t>
            </a:r>
            <a:br>
              <a:rPr lang="en-US" altLang="en-US" sz="1000"/>
            </a:br>
            <a:r>
              <a:rPr lang="en-US" altLang="en-US" sz="1000"/>
              <a:t>Give diagnostic trial for 3 months.</a:t>
            </a:r>
          </a:p>
        </p:txBody>
      </p:sp>
      <p:sp>
        <p:nvSpPr>
          <p:cNvPr id="163848" name="Rectangle 12"/>
          <p:cNvSpPr>
            <a:spLocks/>
          </p:cNvSpPr>
          <p:nvPr/>
        </p:nvSpPr>
        <p:spPr bwMode="auto">
          <a:xfrm>
            <a:off x="5951538" y="5005388"/>
            <a:ext cx="1393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Asthma diagnosis, and not well-controlled on low dose ICS</a:t>
            </a:r>
          </a:p>
        </p:txBody>
      </p:sp>
      <p:sp>
        <p:nvSpPr>
          <p:cNvPr id="163849" name="Rectangle 13"/>
          <p:cNvSpPr>
            <a:spLocks/>
          </p:cNvSpPr>
          <p:nvPr/>
        </p:nvSpPr>
        <p:spPr bwMode="auto">
          <a:xfrm>
            <a:off x="7380288" y="5005388"/>
            <a:ext cx="73183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Not well-controlled on double ICS</a:t>
            </a:r>
          </a:p>
        </p:txBody>
      </p:sp>
      <p:sp>
        <p:nvSpPr>
          <p:cNvPr id="163850" name="Rectangle 14"/>
          <p:cNvSpPr>
            <a:spLocks/>
          </p:cNvSpPr>
          <p:nvPr/>
        </p:nvSpPr>
        <p:spPr bwMode="auto">
          <a:xfrm>
            <a:off x="5973763" y="5824538"/>
            <a:ext cx="2151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6826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t>First check diagnosis, inhaler skills, adherence, exposures</a:t>
            </a:r>
          </a:p>
        </p:txBody>
      </p:sp>
      <p:sp>
        <p:nvSpPr>
          <p:cNvPr id="163851" name="Rectangle 15"/>
          <p:cNvSpPr>
            <a:spLocks/>
          </p:cNvSpPr>
          <p:nvPr/>
        </p:nvSpPr>
        <p:spPr bwMode="auto">
          <a:xfrm>
            <a:off x="446088" y="5087938"/>
            <a:ext cx="116998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CONSIDER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THIS STEP FOR CHILDREN WITH:</a:t>
            </a:r>
          </a:p>
          <a:p>
            <a:pPr eaLnBrk="1" hangingPunct="1">
              <a:lnSpc>
                <a:spcPct val="110000"/>
              </a:lnSpc>
            </a:pPr>
            <a:endParaRPr lang="en-US" altLang="en-US" sz="1000" b="1"/>
          </a:p>
        </p:txBody>
      </p:sp>
      <p:sp>
        <p:nvSpPr>
          <p:cNvPr id="163852" name="Rectangle 16"/>
          <p:cNvSpPr>
            <a:spLocks/>
          </p:cNvSpPr>
          <p:nvPr/>
        </p:nvSpPr>
        <p:spPr bwMode="auto">
          <a:xfrm>
            <a:off x="893763" y="4597400"/>
            <a:ext cx="704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b="1">
                <a:solidFill>
                  <a:srgbClr val="134679"/>
                </a:solidFill>
                <a:latin typeface="Arial Bold" charset="0"/>
                <a:sym typeface="Arial Bold" charset="0"/>
              </a:rPr>
              <a:t>RELIEVER</a:t>
            </a:r>
          </a:p>
          <a:p>
            <a:pPr eaLnBrk="1" hangingPunct="1">
              <a:lnSpc>
                <a:spcPct val="120000"/>
              </a:lnSpc>
            </a:pPr>
            <a:endParaRPr lang="en-US" altLang="en-US" sz="1000" b="1"/>
          </a:p>
        </p:txBody>
      </p:sp>
      <p:sp>
        <p:nvSpPr>
          <p:cNvPr id="163853" name="Rectangle 17"/>
          <p:cNvSpPr>
            <a:spLocks/>
          </p:cNvSpPr>
          <p:nvPr/>
        </p:nvSpPr>
        <p:spPr bwMode="auto">
          <a:xfrm>
            <a:off x="873125" y="3856038"/>
            <a:ext cx="7270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1000">
                <a:latin typeface="Arial Italic" charset="0"/>
                <a:sym typeface="Arial Italic" charset="0"/>
              </a:rPr>
              <a:t>Other </a:t>
            </a:r>
            <a:br>
              <a:rPr lang="en-US" altLang="en-US" sz="1000">
                <a:latin typeface="Arial Italic" charset="0"/>
                <a:sym typeface="Arial Italic" charset="0"/>
              </a:rPr>
            </a:br>
            <a:r>
              <a:rPr lang="en-US" altLang="en-US" sz="1000">
                <a:latin typeface="Arial Italic" charset="0"/>
                <a:sym typeface="Arial Italic" charset="0"/>
              </a:rPr>
              <a:t>controller </a:t>
            </a:r>
            <a:br>
              <a:rPr lang="en-US" altLang="en-US" sz="1000">
                <a:latin typeface="Arial Italic" charset="0"/>
                <a:sym typeface="Arial Italic" charset="0"/>
              </a:rPr>
            </a:br>
            <a:r>
              <a:rPr lang="en-US" altLang="en-US" sz="1000">
                <a:latin typeface="Arial Italic" charset="0"/>
                <a:sym typeface="Arial Italic" charset="0"/>
              </a:rPr>
              <a:t>options</a:t>
            </a:r>
          </a:p>
          <a:p>
            <a:pPr eaLnBrk="1" hangingPunct="1">
              <a:lnSpc>
                <a:spcPct val="120000"/>
              </a:lnSpc>
            </a:pPr>
            <a:endParaRPr lang="en-US" altLang="en-US" sz="1000"/>
          </a:p>
        </p:txBody>
      </p:sp>
      <p:sp>
        <p:nvSpPr>
          <p:cNvPr id="163854" name="Rectangle 18"/>
          <p:cNvSpPr>
            <a:spLocks/>
          </p:cNvSpPr>
          <p:nvPr/>
        </p:nvSpPr>
        <p:spPr bwMode="auto">
          <a:xfrm>
            <a:off x="534988" y="261461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1000" b="1">
                <a:solidFill>
                  <a:srgbClr val="134679"/>
                </a:solidFill>
                <a:latin typeface="Arial Bold" charset="0"/>
                <a:sym typeface="Arial Bold" charset="0"/>
              </a:rPr>
              <a:t>PREFERRED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CONTROLLER </a:t>
            </a:r>
            <a:br>
              <a:rPr lang="en-US" altLang="en-US" sz="1000" b="1">
                <a:solidFill>
                  <a:srgbClr val="134679"/>
                </a:solidFill>
                <a:latin typeface="Arial Bold" charset="0"/>
                <a:sym typeface="Arial Bold" charset="0"/>
              </a:rPr>
            </a:br>
            <a:r>
              <a:rPr lang="en-US" altLang="en-US" sz="1000" b="1">
                <a:solidFill>
                  <a:srgbClr val="134679"/>
                </a:solidFill>
                <a:latin typeface="Arial Bold" charset="0"/>
                <a:sym typeface="Arial Bold" charset="0"/>
              </a:rPr>
              <a:t>CHOICE</a:t>
            </a:r>
          </a:p>
          <a:p>
            <a:pPr eaLnBrk="1" hangingPunct="1">
              <a:lnSpc>
                <a:spcPct val="110000"/>
              </a:lnSpc>
            </a:pPr>
            <a:endParaRPr lang="en-US" altLang="en-US" sz="1000" b="1"/>
          </a:p>
        </p:txBody>
      </p:sp>
      <p:sp>
        <p:nvSpPr>
          <p:cNvPr id="163855" name="Rectangle 19"/>
          <p:cNvSpPr>
            <a:spLocks/>
          </p:cNvSpPr>
          <p:nvPr/>
        </p:nvSpPr>
        <p:spPr bwMode="auto">
          <a:xfrm>
            <a:off x="1751013" y="4419600"/>
            <a:ext cx="64293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As-needed short-acting beta</a:t>
            </a:r>
            <a:r>
              <a:rPr lang="en-US" altLang="en-US" sz="1000" baseline="-25000"/>
              <a:t>2</a:t>
            </a:r>
            <a:r>
              <a:rPr lang="en-US" altLang="en-US" sz="1000"/>
              <a:t>-agonist (all children) </a:t>
            </a:r>
          </a:p>
        </p:txBody>
      </p:sp>
      <p:sp>
        <p:nvSpPr>
          <p:cNvPr id="163856" name="Rectangle 20"/>
          <p:cNvSpPr>
            <a:spLocks/>
          </p:cNvSpPr>
          <p:nvPr/>
        </p:nvSpPr>
        <p:spPr bwMode="auto">
          <a:xfrm>
            <a:off x="2705100" y="3860800"/>
            <a:ext cx="3224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275"/>
              </a:spcBef>
            </a:pPr>
            <a:r>
              <a:rPr lang="en-US" altLang="en-US" sz="800" i="1">
                <a:latin typeface="Arial Italic" charset="0"/>
                <a:sym typeface="Arial Italic" charset="0"/>
              </a:rPr>
              <a:t>Leukotriene receptor antagonist (LTRA)</a:t>
            </a:r>
          </a:p>
          <a:p>
            <a:pPr algn="ctr" eaLnBrk="1" hangingPunct="1">
              <a:spcBef>
                <a:spcPts val="275"/>
              </a:spcBef>
            </a:pPr>
            <a:r>
              <a:rPr lang="en-US" altLang="en-US" sz="800" i="1">
                <a:latin typeface="Arial Italic" charset="0"/>
                <a:sym typeface="Arial Italic" charset="0"/>
              </a:rPr>
              <a:t>Intermittent ICS</a:t>
            </a:r>
          </a:p>
        </p:txBody>
      </p:sp>
      <p:sp>
        <p:nvSpPr>
          <p:cNvPr id="163857" name="Rectangle 21"/>
          <p:cNvSpPr>
            <a:spLocks/>
          </p:cNvSpPr>
          <p:nvPr/>
        </p:nvSpPr>
        <p:spPr bwMode="auto">
          <a:xfrm>
            <a:off x="5946775" y="3860800"/>
            <a:ext cx="14652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spcBef>
                <a:spcPts val="275"/>
              </a:spcBef>
            </a:pPr>
            <a:r>
              <a:rPr lang="en-US" altLang="en-US" sz="800" i="1" dirty="0">
                <a:latin typeface="Arial Italic" charset="0"/>
                <a:sym typeface="Arial Italic" charset="0"/>
              </a:rPr>
              <a:t>Low dose ICS + LTRA</a:t>
            </a:r>
          </a:p>
        </p:txBody>
      </p:sp>
      <p:sp>
        <p:nvSpPr>
          <p:cNvPr id="27" name="Rectangle 22"/>
          <p:cNvSpPr>
            <a:spLocks/>
          </p:cNvSpPr>
          <p:nvPr/>
        </p:nvSpPr>
        <p:spPr bwMode="auto">
          <a:xfrm>
            <a:off x="7380288" y="3860800"/>
            <a:ext cx="74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Add LTRA </a:t>
            </a:r>
          </a:p>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Inc. ICS</a:t>
            </a:r>
            <a:br>
              <a:rPr lang="en-US" sz="800" i="1" kern="100" spc="-30" dirty="0">
                <a:latin typeface="Arial Italic" charset="0"/>
                <a:ea typeface="ＭＳ Ｐゴシック" charset="0"/>
                <a:cs typeface="Arial Italic" charset="0"/>
                <a:sym typeface="Arial Italic" charset="0"/>
              </a:rPr>
            </a:br>
            <a:r>
              <a:rPr lang="en-US" sz="800" i="1" kern="100" spc="-30" dirty="0">
                <a:latin typeface="Arial Italic" charset="0"/>
                <a:ea typeface="ＭＳ Ｐゴシック" charset="0"/>
                <a:cs typeface="Arial Italic" charset="0"/>
                <a:sym typeface="Arial Italic" charset="0"/>
              </a:rPr>
              <a:t>frequency</a:t>
            </a:r>
          </a:p>
          <a:p>
            <a:pPr algn="ctr">
              <a:lnSpc>
                <a:spcPct val="90000"/>
              </a:lnSpc>
              <a:spcBef>
                <a:spcPts val="281"/>
              </a:spcBef>
              <a:defRPr/>
            </a:pPr>
            <a:r>
              <a:rPr lang="en-US" sz="800" i="1" kern="100" spc="-30" dirty="0">
                <a:latin typeface="Arial Italic" charset="0"/>
                <a:ea typeface="ＭＳ Ｐゴシック" charset="0"/>
                <a:cs typeface="Arial Italic" charset="0"/>
                <a:sym typeface="Arial Italic" charset="0"/>
              </a:rPr>
              <a:t>Add </a:t>
            </a:r>
            <a:r>
              <a:rPr lang="en-US" sz="800" i="1" kern="100" spc="-30" dirty="0" err="1">
                <a:latin typeface="Arial Italic" charset="0"/>
                <a:ea typeface="ＭＳ Ｐゴシック" charset="0"/>
                <a:cs typeface="Arial Italic" charset="0"/>
                <a:sym typeface="Arial Italic" charset="0"/>
              </a:rPr>
              <a:t>intermitt</a:t>
            </a:r>
            <a:r>
              <a:rPr lang="en-US" sz="800" i="1" kern="100" spc="-30" dirty="0">
                <a:latin typeface="Arial Italic" charset="0"/>
                <a:ea typeface="ＭＳ Ｐゴシック" charset="0"/>
                <a:cs typeface="Arial Italic" charset="0"/>
                <a:sym typeface="Arial Italic" charset="0"/>
              </a:rPr>
              <a:t> ICS</a:t>
            </a:r>
          </a:p>
        </p:txBody>
      </p:sp>
      <p:sp>
        <p:nvSpPr>
          <p:cNvPr id="163859" name="Rectangle 23"/>
          <p:cNvSpPr>
            <a:spLocks/>
          </p:cNvSpPr>
          <p:nvPr/>
        </p:nvSpPr>
        <p:spPr bwMode="auto">
          <a:xfrm>
            <a:off x="2705100" y="3397250"/>
            <a:ext cx="322421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latin typeface="Arial Bold" charset="0"/>
                <a:sym typeface="Arial Bold" charset="0"/>
              </a:rPr>
              <a:t>Daily low dose ICS</a:t>
            </a:r>
          </a:p>
        </p:txBody>
      </p:sp>
      <p:sp>
        <p:nvSpPr>
          <p:cNvPr id="163860" name="Rectangle 24"/>
          <p:cNvSpPr>
            <a:spLocks/>
          </p:cNvSpPr>
          <p:nvPr/>
        </p:nvSpPr>
        <p:spPr bwMode="auto">
          <a:xfrm>
            <a:off x="5956300" y="3101975"/>
            <a:ext cx="144621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b="1">
                <a:latin typeface="Arial Bold" charset="0"/>
                <a:sym typeface="Arial Bold" charset="0"/>
              </a:rPr>
              <a:t>Double </a:t>
            </a:r>
            <a:br>
              <a:rPr lang="en-US" altLang="en-US" sz="1000" b="1">
                <a:latin typeface="Arial Bold" charset="0"/>
                <a:sym typeface="Arial Bold" charset="0"/>
              </a:rPr>
            </a:br>
            <a:r>
              <a:rPr lang="ja-JP" altLang="en-US" sz="1000" b="1">
                <a:sym typeface="Arial Bold" charset="0"/>
              </a:rPr>
              <a:t>‘</a:t>
            </a:r>
            <a:r>
              <a:rPr lang="en-US" altLang="ja-JP" sz="1000" b="1">
                <a:latin typeface="Arial Bold" charset="0"/>
                <a:sym typeface="Arial Bold" charset="0"/>
              </a:rPr>
              <a:t>low dose</a:t>
            </a:r>
            <a:r>
              <a:rPr lang="ja-JP" altLang="en-US" sz="1000" b="1">
                <a:sym typeface="Arial Bold" charset="0"/>
              </a:rPr>
              <a:t>’</a:t>
            </a:r>
            <a:r>
              <a:rPr lang="en-US" altLang="ja-JP" sz="1000" b="1">
                <a:latin typeface="Arial Bold" charset="0"/>
                <a:sym typeface="Arial Bold" charset="0"/>
              </a:rPr>
              <a:t> </a:t>
            </a:r>
            <a:br>
              <a:rPr lang="en-US" altLang="ja-JP" sz="1000" b="1">
                <a:latin typeface="Arial Bold" charset="0"/>
                <a:sym typeface="Arial Bold" charset="0"/>
              </a:rPr>
            </a:br>
            <a:r>
              <a:rPr lang="en-US" altLang="ja-JP" sz="1000" b="1">
                <a:latin typeface="Arial Bold" charset="0"/>
                <a:sym typeface="Arial Bold" charset="0"/>
              </a:rPr>
              <a:t>ICS</a:t>
            </a:r>
            <a:endParaRPr lang="en-US" altLang="en-US" sz="1000" b="1">
              <a:latin typeface="Arial Bold" charset="0"/>
              <a:sym typeface="Arial Bold" charset="0"/>
            </a:endParaRPr>
          </a:p>
        </p:txBody>
      </p:sp>
      <p:sp>
        <p:nvSpPr>
          <p:cNvPr id="163861" name="Rectangle 25"/>
          <p:cNvSpPr>
            <a:spLocks/>
          </p:cNvSpPr>
          <p:nvPr/>
        </p:nvSpPr>
        <p:spPr bwMode="auto">
          <a:xfrm>
            <a:off x="7380288" y="2708275"/>
            <a:ext cx="7667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a:t>Continue controller </a:t>
            </a:r>
            <a:br>
              <a:rPr lang="en-US" altLang="en-US" sz="1000"/>
            </a:br>
            <a:r>
              <a:rPr lang="en-US" altLang="en-US" sz="1000"/>
              <a:t>&amp; refer for specialist assessment</a:t>
            </a:r>
          </a:p>
          <a:p>
            <a:pPr algn="ctr" eaLnBrk="1" hangingPunct="1">
              <a:lnSpc>
                <a:spcPct val="120000"/>
              </a:lnSpc>
            </a:pPr>
            <a:endParaRPr lang="en-US" altLang="en-US" sz="1000"/>
          </a:p>
        </p:txBody>
      </p:sp>
      <p:sp>
        <p:nvSpPr>
          <p:cNvPr id="163862" name="Rectangle 26"/>
          <p:cNvSpPr>
            <a:spLocks/>
          </p:cNvSpPr>
          <p:nvPr/>
        </p:nvSpPr>
        <p:spPr bwMode="auto">
          <a:xfrm>
            <a:off x="1751013" y="2678113"/>
            <a:ext cx="8763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1</a:t>
            </a:r>
          </a:p>
        </p:txBody>
      </p:sp>
      <p:sp>
        <p:nvSpPr>
          <p:cNvPr id="163863" name="Rectangle 27"/>
          <p:cNvSpPr>
            <a:spLocks/>
          </p:cNvSpPr>
          <p:nvPr/>
        </p:nvSpPr>
        <p:spPr bwMode="auto">
          <a:xfrm>
            <a:off x="2705100" y="2678113"/>
            <a:ext cx="3224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2</a:t>
            </a:r>
          </a:p>
        </p:txBody>
      </p:sp>
      <p:sp>
        <p:nvSpPr>
          <p:cNvPr id="163864" name="Rectangle 28"/>
          <p:cNvSpPr>
            <a:spLocks/>
          </p:cNvSpPr>
          <p:nvPr/>
        </p:nvSpPr>
        <p:spPr bwMode="auto">
          <a:xfrm>
            <a:off x="5940425" y="2535238"/>
            <a:ext cx="14398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3</a:t>
            </a:r>
          </a:p>
        </p:txBody>
      </p:sp>
      <p:sp>
        <p:nvSpPr>
          <p:cNvPr id="163865" name="Rectangle 29"/>
          <p:cNvSpPr>
            <a:spLocks/>
          </p:cNvSpPr>
          <p:nvPr/>
        </p:nvSpPr>
        <p:spPr bwMode="auto">
          <a:xfrm>
            <a:off x="7380288" y="2133600"/>
            <a:ext cx="7778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100" b="1">
                <a:latin typeface="Arial Bold" charset="0"/>
                <a:sym typeface="Arial Bold" charset="0"/>
              </a:rPr>
              <a:t>STEP 4</a:t>
            </a:r>
          </a:p>
        </p:txBody>
      </p:sp>
    </p:spTree>
    <p:extLst>
      <p:ext uri="{BB962C8B-B14F-4D97-AF65-F5344CB8AC3E}">
        <p14:creationId xmlns:p14="http://schemas.microsoft.com/office/powerpoint/2010/main" val="1259377995"/>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Indication</a:t>
            </a:r>
          </a:p>
          <a:p>
            <a:pPr lvl="1" eaLnBrk="1" hangingPunct="1"/>
            <a:r>
              <a:rPr lang="en-AU" altLang="en-US" smtClean="0">
                <a:ea typeface="ＭＳ Ｐゴシック" pitchFamily="34" charset="-128"/>
              </a:rPr>
              <a:t>Asthma diagnosis, and symptoms not well-controlled on medium dose ICS</a:t>
            </a:r>
          </a:p>
          <a:p>
            <a:pPr lvl="1" eaLnBrk="1" hangingPunct="1"/>
            <a:r>
              <a:rPr lang="en-AU" altLang="en-US" smtClean="0">
                <a:ea typeface="ＭＳ Ｐゴシック" pitchFamily="34" charset="-128"/>
              </a:rPr>
              <a:t>First check symptoms are due to asthma, and check adherence, inhaler technique and environmental exposures</a:t>
            </a:r>
          </a:p>
          <a:p>
            <a:pPr eaLnBrk="1" hangingPunct="1"/>
            <a:r>
              <a:rPr lang="en-AU" altLang="en-US" smtClean="0">
                <a:ea typeface="ＭＳ Ｐゴシック" pitchFamily="34" charset="-128"/>
              </a:rPr>
              <a:t>Preferred option: continue controller treatment and refer for expert assessment</a:t>
            </a:r>
          </a:p>
          <a:p>
            <a:pPr eaLnBrk="1" hangingPunct="1"/>
            <a:r>
              <a:rPr lang="en-AU" altLang="en-US" smtClean="0">
                <a:ea typeface="ＭＳ Ｐゴシック" pitchFamily="34" charset="-128"/>
              </a:rPr>
              <a:t>Other options (preferably with specialist advice)</a:t>
            </a:r>
          </a:p>
          <a:p>
            <a:pPr lvl="1" eaLnBrk="1" hangingPunct="1"/>
            <a:r>
              <a:rPr lang="en-AU" altLang="en-US" smtClean="0">
                <a:ea typeface="ＭＳ Ｐゴシック" pitchFamily="34" charset="-128"/>
              </a:rPr>
              <a:t>Higher dose ICS and/or more frequent dosing (for a few weeks)</a:t>
            </a:r>
          </a:p>
          <a:p>
            <a:pPr lvl="1" eaLnBrk="1" hangingPunct="1"/>
            <a:r>
              <a:rPr lang="en-AU" altLang="en-US" smtClean="0">
                <a:ea typeface="ＭＳ Ｐゴシック" pitchFamily="34" charset="-128"/>
              </a:rPr>
              <a:t>Add LTRA, theophylline or low dose OCS (for a few weeks only)</a:t>
            </a:r>
          </a:p>
          <a:p>
            <a:pPr lvl="1" eaLnBrk="1" hangingPunct="1"/>
            <a:r>
              <a:rPr lang="en-AU" altLang="en-US" smtClean="0">
                <a:ea typeface="ＭＳ Ｐゴシック" pitchFamily="34" charset="-128"/>
              </a:rPr>
              <a:t>Add intermittent ICS to regular daily ICS if exacerbations are the main problem</a:t>
            </a:r>
          </a:p>
          <a:p>
            <a:pPr lvl="1" eaLnBrk="1" hangingPunct="1"/>
            <a:r>
              <a:rPr lang="en-AU" altLang="en-US" smtClean="0">
                <a:ea typeface="ＭＳ Ｐゴシック" pitchFamily="34" charset="-128"/>
              </a:rPr>
              <a:t>ICS/LABA not recommended in this age group</a:t>
            </a:r>
          </a:p>
        </p:txBody>
      </p:sp>
      <p:sp>
        <p:nvSpPr>
          <p:cNvPr id="164866"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4 (children ≤5 years) – refer for expert assessment</a:t>
            </a:r>
          </a:p>
        </p:txBody>
      </p:sp>
      <p:sp>
        <p:nvSpPr>
          <p:cNvPr id="164867" name="TextBox 3"/>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a:t>
            </a:r>
            <a:endParaRPr lang="en-AU" altLang="en-US" sz="1200" i="1" dirty="0">
              <a:solidFill>
                <a:srgbClr val="FFFFFF"/>
              </a:solidFill>
            </a:endParaRPr>
          </a:p>
        </p:txBody>
      </p:sp>
    </p:spTree>
    <p:extLst>
      <p:ext uri="{BB962C8B-B14F-4D97-AF65-F5344CB8AC3E}">
        <p14:creationId xmlns:p14="http://schemas.microsoft.com/office/powerpoint/2010/main" val="7091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23541"/>
            <a:ext cx="8527348" cy="1422400"/>
          </a:xfrm>
        </p:spPr>
        <p:txBody>
          <a:bodyPr>
            <a:normAutofit/>
          </a:bodyPr>
          <a:lstStyle/>
          <a:p>
            <a:pPr marL="261938" lvl="1" indent="-180975"/>
            <a:r>
              <a:rPr lang="en-AU" dirty="0" smtClean="0"/>
              <a:t>This is not a table of equivalence</a:t>
            </a:r>
          </a:p>
          <a:p>
            <a:pPr marL="261938" lvl="1" indent="-180975"/>
            <a:r>
              <a:rPr lang="en-US" dirty="0"/>
              <a:t>A low daily dose is defined as the dose that has not been associated </a:t>
            </a:r>
            <a:r>
              <a:rPr lang="en-US" dirty="0" smtClean="0"/>
              <a:t/>
            </a:r>
            <a:br>
              <a:rPr lang="en-US" dirty="0" smtClean="0"/>
            </a:br>
            <a:r>
              <a:rPr lang="en-US" dirty="0" smtClean="0"/>
              <a:t>with clinically </a:t>
            </a:r>
            <a:r>
              <a:rPr lang="en-US" dirty="0"/>
              <a:t>adverse effects </a:t>
            </a:r>
            <a:r>
              <a:rPr lang="en-US" dirty="0" smtClean="0"/>
              <a:t>in </a:t>
            </a:r>
            <a:r>
              <a:rPr lang="en-US" dirty="0"/>
              <a:t>trials that included measures of </a:t>
            </a:r>
            <a:r>
              <a:rPr lang="en-US" dirty="0" smtClean="0"/>
              <a:t>safety</a:t>
            </a:r>
            <a:endParaRPr lang="en-US" dirty="0"/>
          </a:p>
        </p:txBody>
      </p:sp>
      <p:sp>
        <p:nvSpPr>
          <p:cNvPr id="2" name="Title 1"/>
          <p:cNvSpPr>
            <a:spLocks noGrp="1"/>
          </p:cNvSpPr>
          <p:nvPr>
            <p:ph type="title"/>
          </p:nvPr>
        </p:nvSpPr>
        <p:spPr/>
        <p:txBody>
          <a:bodyPr>
            <a:normAutofit/>
          </a:bodyPr>
          <a:lstStyle/>
          <a:p>
            <a:r>
              <a:rPr lang="en-AU" dirty="0" smtClean="0"/>
              <a:t>‘Low dose’ inhaled corticosteroids (mcg/day) </a:t>
            </a:r>
            <a:br>
              <a:rPr lang="en-AU" dirty="0" smtClean="0"/>
            </a:br>
            <a:r>
              <a:rPr lang="en-AU" dirty="0" smtClean="0"/>
              <a:t>for children ≤5 years</a:t>
            </a:r>
            <a:endParaRPr lang="en-AU" dirty="0"/>
          </a:p>
        </p:txBody>
      </p:sp>
      <p:sp>
        <p:nvSpPr>
          <p:cNvPr id="4" name="TextBox 3"/>
          <p:cNvSpPr txBox="1"/>
          <p:nvPr/>
        </p:nvSpPr>
        <p:spPr>
          <a:xfrm>
            <a:off x="59963" y="6562835"/>
            <a:ext cx="5632009" cy="307777"/>
          </a:xfrm>
          <a:prstGeom prst="rect">
            <a:avLst/>
          </a:prstGeom>
          <a:noFill/>
        </p:spPr>
        <p:txBody>
          <a:bodyPr wrap="square" rtlCol="0">
            <a:spAutoFit/>
          </a:bodyPr>
          <a:lstStyle/>
          <a:p>
            <a:r>
              <a:rPr lang="en-AU" sz="1400" i="1">
                <a:solidFill>
                  <a:srgbClr val="134679"/>
                </a:solidFill>
                <a:cs typeface="Arial" panose="020B0604020202020204" pitchFamily="34" charset="0"/>
              </a:rPr>
              <a:t>GINA </a:t>
            </a:r>
            <a:r>
              <a:rPr lang="en-AU" sz="1400" i="1" smtClean="0">
                <a:solidFill>
                  <a:srgbClr val="134679"/>
                </a:solidFill>
                <a:cs typeface="Arial" panose="020B0604020202020204" pitchFamily="34" charset="0"/>
              </a:rPr>
              <a:t>2017, </a:t>
            </a:r>
            <a:r>
              <a:rPr lang="en-AU" sz="1400" i="1" dirty="0">
                <a:solidFill>
                  <a:srgbClr val="134679"/>
                </a:solidFill>
                <a:cs typeface="Arial" panose="020B0604020202020204" pitchFamily="34" charset="0"/>
              </a:rPr>
              <a:t>Box 6-6</a:t>
            </a:r>
          </a:p>
        </p:txBody>
      </p:sp>
      <p:graphicFrame>
        <p:nvGraphicFramePr>
          <p:cNvPr id="5" name="Content Placeholder 3"/>
          <p:cNvGraphicFramePr>
            <a:graphicFrameLocks/>
          </p:cNvGraphicFramePr>
          <p:nvPr>
            <p:extLst>
              <p:ext uri="{D42A27DB-BD31-4B8C-83A1-F6EECF244321}">
                <p14:modId xmlns:p14="http://schemas.microsoft.com/office/powerpoint/2010/main" val="2779499226"/>
              </p:ext>
            </p:extLst>
          </p:nvPr>
        </p:nvGraphicFramePr>
        <p:xfrm>
          <a:off x="435429" y="1450355"/>
          <a:ext cx="8055428" cy="3472800"/>
        </p:xfrm>
        <a:graphic>
          <a:graphicData uri="http://schemas.openxmlformats.org/drawingml/2006/table">
            <a:tbl>
              <a:tblPr firstRow="1" bandRow="1">
                <a:tableStyleId>{7E9639D4-E3E2-4D34-9284-5A2195B3D0D7}</a:tableStyleId>
              </a:tblPr>
              <a:tblGrid>
                <a:gridCol w="4238171"/>
                <a:gridCol w="3817257"/>
              </a:tblGrid>
              <a:tr h="422337">
                <a:tc>
                  <a:txBody>
                    <a:bodyPr/>
                    <a:lstStyle/>
                    <a:p>
                      <a:pPr algn="l"/>
                      <a:r>
                        <a:rPr lang="en-AU" sz="2000" dirty="0" smtClean="0">
                          <a:solidFill>
                            <a:srgbClr val="134679"/>
                          </a:solidFill>
                          <a:latin typeface="Arial" panose="020B0604020202020204" pitchFamily="34" charset="0"/>
                          <a:cs typeface="Arial" panose="020B0604020202020204" pitchFamily="34" charset="0"/>
                        </a:rPr>
                        <a:t>Inhaled corticosteroid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Low daily dose (mcg)</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Beclometasone dipropionate</a:t>
                      </a:r>
                      <a:r>
                        <a:rPr lang="en-AU" sz="1800" baseline="0" dirty="0" smtClean="0">
                          <a:solidFill>
                            <a:srgbClr val="134679"/>
                          </a:solidFill>
                          <a:latin typeface="Arial" panose="020B0604020202020204" pitchFamily="34" charset="0"/>
                          <a:cs typeface="Arial" panose="020B0604020202020204" pitchFamily="34" charset="0"/>
                        </a:rPr>
                        <a:t> (HFA)</a:t>
                      </a:r>
                      <a:endParaRPr lang="en-AU" sz="18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100</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a:t>
                      </a:r>
                      <a:r>
                        <a:rPr kumimoji="0" lang="en-AU" sz="1800" b="0" i="0" u="none" strike="noStrike" kern="1200" cap="none" spc="0" normalizeH="0" baseline="0" noProof="0" dirty="0" err="1" smtClean="0">
                          <a:ln>
                            <a:noFill/>
                          </a:ln>
                          <a:solidFill>
                            <a:srgbClr val="134679"/>
                          </a:solidFill>
                          <a:effectLst/>
                          <a:uLnTx/>
                          <a:uFillTx/>
                          <a:latin typeface="Arial" panose="020B0604020202020204" pitchFamily="34" charset="0"/>
                          <a:cs typeface="Arial" panose="020B0604020202020204" pitchFamily="34" charset="0"/>
                        </a:rPr>
                        <a:t>pMDI</a:t>
                      </a: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 + spacer)</a:t>
                      </a:r>
                      <a:endParaRPr lang="en-AU" sz="1600" dirty="0" smtClean="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200</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Budesonide (nebulizer)</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500</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Fluticasone propionate (HFA)</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100</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Ciclesonide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160</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Mometasone furoate </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Not studied below age 4 years</a:t>
                      </a: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2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Triamcinolone acetonide</a:t>
                      </a:r>
                    </a:p>
                  </a:txBody>
                  <a:tcPr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Not studied in this</a:t>
                      </a:r>
                      <a:r>
                        <a:rPr lang="en-AU" sz="1800" baseline="0" dirty="0" smtClean="0">
                          <a:solidFill>
                            <a:srgbClr val="134679"/>
                          </a:solidFill>
                          <a:latin typeface="Arial" panose="020B0604020202020204" pitchFamily="34" charset="0"/>
                          <a:cs typeface="Arial" panose="020B0604020202020204" pitchFamily="34" charset="0"/>
                        </a:rPr>
                        <a:t> age group</a:t>
                      </a:r>
                      <a:endParaRPr lang="en-AU" sz="1800" dirty="0" smtClean="0">
                        <a:solidFill>
                          <a:srgbClr val="134679"/>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6-6</a:t>
            </a:r>
          </a:p>
        </p:txBody>
      </p:sp>
    </p:spTree>
    <p:extLst>
      <p:ext uri="{BB962C8B-B14F-4D97-AF65-F5344CB8AC3E}">
        <p14:creationId xmlns:p14="http://schemas.microsoft.com/office/powerpoint/2010/main" val="17791393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Choosing an inhaler device for children ≤5 years</a:t>
            </a:r>
            <a:endParaRPr lang="en-AU" dirty="0"/>
          </a:p>
        </p:txBody>
      </p:sp>
      <p:sp>
        <p:nvSpPr>
          <p:cNvPr id="4" name="TextBox 3"/>
          <p:cNvSpPr txBox="1"/>
          <p:nvPr/>
        </p:nvSpPr>
        <p:spPr>
          <a:xfrm>
            <a:off x="59963" y="6562835"/>
            <a:ext cx="5632009" cy="307777"/>
          </a:xfrm>
          <a:prstGeom prst="rect">
            <a:avLst/>
          </a:prstGeom>
          <a:noFill/>
        </p:spPr>
        <p:txBody>
          <a:bodyPr wrap="square" rtlCol="0">
            <a:spAutoFit/>
          </a:bodyPr>
          <a:lstStyle/>
          <a:p>
            <a:r>
              <a:rPr lang="en-AU" sz="1400" i="1">
                <a:solidFill>
                  <a:srgbClr val="134679"/>
                </a:solidFill>
                <a:cs typeface="Arial" panose="020B0604020202020204" pitchFamily="34" charset="0"/>
              </a:rPr>
              <a:t>GINA </a:t>
            </a:r>
            <a:r>
              <a:rPr lang="en-AU" sz="1400" i="1" smtClean="0">
                <a:solidFill>
                  <a:srgbClr val="134679"/>
                </a:solidFill>
                <a:cs typeface="Arial" panose="020B0604020202020204" pitchFamily="34" charset="0"/>
              </a:rPr>
              <a:t>2017, </a:t>
            </a:r>
            <a:r>
              <a:rPr lang="en-AU" sz="1400" i="1" dirty="0">
                <a:solidFill>
                  <a:srgbClr val="134679"/>
                </a:solidFill>
                <a:cs typeface="Arial" panose="020B0604020202020204" pitchFamily="34" charset="0"/>
              </a:rPr>
              <a:t>Box 6-6</a:t>
            </a:r>
          </a:p>
        </p:txBody>
      </p:sp>
      <p:graphicFrame>
        <p:nvGraphicFramePr>
          <p:cNvPr id="5" name="Content Placeholder 3"/>
          <p:cNvGraphicFramePr>
            <a:graphicFrameLocks/>
          </p:cNvGraphicFramePr>
          <p:nvPr>
            <p:extLst>
              <p:ext uri="{D42A27DB-BD31-4B8C-83A1-F6EECF244321}">
                <p14:modId xmlns:p14="http://schemas.microsoft.com/office/powerpoint/2010/main" val="3502942814"/>
              </p:ext>
            </p:extLst>
          </p:nvPr>
        </p:nvGraphicFramePr>
        <p:xfrm>
          <a:off x="435429" y="1435841"/>
          <a:ext cx="8055428" cy="2788800"/>
        </p:xfrm>
        <a:graphic>
          <a:graphicData uri="http://schemas.openxmlformats.org/drawingml/2006/table">
            <a:tbl>
              <a:tblPr firstRow="1" bandRow="1">
                <a:tableStyleId>{7E9639D4-E3E2-4D34-9284-5A2195B3D0D7}</a:tableStyleId>
              </a:tblPr>
              <a:tblGrid>
                <a:gridCol w="1451428"/>
                <a:gridCol w="3302000"/>
                <a:gridCol w="3302000"/>
              </a:tblGrid>
              <a:tr h="422337">
                <a:tc>
                  <a:txBody>
                    <a:bodyPr/>
                    <a:lstStyle/>
                    <a:p>
                      <a:pPr algn="ctr"/>
                      <a:r>
                        <a:rPr lang="en-AU" sz="2000" dirty="0" smtClean="0">
                          <a:solidFill>
                            <a:srgbClr val="134679"/>
                          </a:solidFill>
                          <a:latin typeface="Arial" panose="020B0604020202020204" pitchFamily="34" charset="0"/>
                          <a:cs typeface="Arial" panose="020B0604020202020204" pitchFamily="34" charset="0"/>
                        </a:rPr>
                        <a:t>Age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l"/>
                      <a:r>
                        <a:rPr lang="en-AU" sz="2000" dirty="0" smtClean="0">
                          <a:solidFill>
                            <a:srgbClr val="134679"/>
                          </a:solidFill>
                          <a:latin typeface="Arial" panose="020B0604020202020204" pitchFamily="34" charset="0"/>
                          <a:cs typeface="Arial" panose="020B0604020202020204" pitchFamily="34" charset="0"/>
                        </a:rPr>
                        <a:t>Preferred</a:t>
                      </a:r>
                      <a:r>
                        <a:rPr lang="en-AU" sz="2000" baseline="0" dirty="0" smtClean="0">
                          <a:solidFill>
                            <a:srgbClr val="134679"/>
                          </a:solidFill>
                          <a:latin typeface="Arial" panose="020B0604020202020204" pitchFamily="34" charset="0"/>
                          <a:cs typeface="Arial" panose="020B0604020202020204" pitchFamily="34" charset="0"/>
                        </a:rPr>
                        <a:t> device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Alternate</a:t>
                      </a:r>
                      <a:r>
                        <a:rPr lang="en-AU" sz="2000" baseline="0" dirty="0" smtClean="0">
                          <a:solidFill>
                            <a:srgbClr val="134679"/>
                          </a:solidFill>
                          <a:latin typeface="Arial" panose="020B0604020202020204" pitchFamily="34" charset="0"/>
                          <a:cs typeface="Arial" panose="020B0604020202020204" pitchFamily="34" charset="0"/>
                        </a:rPr>
                        <a:t> device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1080000">
                <a:tc>
                  <a:txBody>
                    <a:bodyPr/>
                    <a:lstStyle/>
                    <a:p>
                      <a:pPr marL="0" indent="0">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0–3 years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 plus dedicated spacer</a:t>
                      </a:r>
                      <a:r>
                        <a:rPr lang="en-AU" sz="1800" baseline="0" dirty="0" smtClean="0">
                          <a:solidFill>
                            <a:srgbClr val="134679"/>
                          </a:solidFill>
                          <a:latin typeface="Arial" panose="020B0604020202020204" pitchFamily="34" charset="0"/>
                          <a:cs typeface="Arial" panose="020B0604020202020204" pitchFamily="34" charset="0"/>
                        </a:rPr>
                        <a:t> with face mask</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Nebulizer</a:t>
                      </a:r>
                      <a:r>
                        <a:rPr lang="en-AU" sz="1800" baseline="0" dirty="0" smtClean="0">
                          <a:solidFill>
                            <a:srgbClr val="134679"/>
                          </a:solidFill>
                          <a:latin typeface="Arial" panose="020B0604020202020204" pitchFamily="34" charset="0"/>
                          <a:cs typeface="Arial" panose="020B0604020202020204" pitchFamily="34" charset="0"/>
                        </a:rPr>
                        <a:t> with face mask</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60000">
                <a:tc>
                  <a:txBody>
                    <a:body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AU" sz="18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4–5 years</a:t>
                      </a:r>
                    </a:p>
                    <a:p>
                      <a:pPr marL="0" indent="0">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a:t>
                      </a:r>
                      <a:r>
                        <a:rPr lang="en-AU" sz="1800" baseline="0" dirty="0" smtClean="0">
                          <a:solidFill>
                            <a:srgbClr val="134679"/>
                          </a:solidFill>
                          <a:latin typeface="Arial" panose="020B0604020202020204" pitchFamily="34" charset="0"/>
                          <a:cs typeface="Arial" panose="020B0604020202020204" pitchFamily="34" charset="0"/>
                        </a:rPr>
                        <a:t> plus dedicated spacer with mouthpiece</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Pressurized metered dose inhaler plus dedicated spacer with face</a:t>
                      </a:r>
                      <a:r>
                        <a:rPr lang="en-AU" sz="1800" baseline="0" dirty="0" smtClean="0">
                          <a:solidFill>
                            <a:srgbClr val="134679"/>
                          </a:solidFill>
                          <a:latin typeface="Arial" panose="020B0604020202020204" pitchFamily="34" charset="0"/>
                          <a:cs typeface="Arial" panose="020B0604020202020204" pitchFamily="34" charset="0"/>
                        </a:rPr>
                        <a:t> mask, or nebulizer with mouthpiece or face mask</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6-7</a:t>
            </a:r>
          </a:p>
        </p:txBody>
      </p:sp>
    </p:spTree>
    <p:extLst>
      <p:ext uri="{BB962C8B-B14F-4D97-AF65-F5344CB8AC3E}">
        <p14:creationId xmlns:p14="http://schemas.microsoft.com/office/powerpoint/2010/main" val="277282331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Primary care management of </a:t>
            </a:r>
            <a:r>
              <a:rPr lang="en-AU" dirty="0" smtClean="0"/>
              <a:t>acute asthma </a:t>
            </a:r>
            <a:r>
              <a:rPr lang="en-AU" dirty="0"/>
              <a:t>or wheezing in </a:t>
            </a:r>
            <a:r>
              <a:rPr lang="en-AU" dirty="0" smtClean="0"/>
              <a:t>pre-schoolers</a:t>
            </a:r>
            <a:endParaRPr lang="en-A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8410" y="1160463"/>
            <a:ext cx="4101593" cy="546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a:t>
            </a:r>
            <a:r>
              <a:rPr lang="en-AU" sz="1200" i="1" dirty="0" smtClean="0">
                <a:solidFill>
                  <a:prstClr val="white"/>
                </a:solidFill>
              </a:rPr>
              <a:t>6-8 (1/3)</a:t>
            </a:r>
            <a:endParaRPr lang="en-AU" sz="1200" i="1" dirty="0">
              <a:solidFill>
                <a:prstClr val="white"/>
              </a:solidFill>
            </a:endParaRPr>
          </a:p>
        </p:txBody>
      </p:sp>
    </p:spTree>
    <p:extLst>
      <p:ext uri="{BB962C8B-B14F-4D97-AF65-F5344CB8AC3E}">
        <p14:creationId xmlns:p14="http://schemas.microsoft.com/office/powerpoint/2010/main" val="98472658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ute asthma_children flow_slide 1.jpg"/>
          <p:cNvPicPr>
            <a:picLocks noChangeAspect="1"/>
          </p:cNvPicPr>
          <p:nvPr/>
        </p:nvPicPr>
        <p:blipFill rotWithShape="1">
          <a:blip r:embed="rId2" cstate="print">
            <a:extLst>
              <a:ext uri="{28A0092B-C50C-407E-A947-70E740481C1C}">
                <a14:useLocalDpi xmlns:a14="http://schemas.microsoft.com/office/drawing/2010/main" val="0"/>
              </a:ext>
            </a:extLst>
          </a:blip>
          <a:srcRect b="4876"/>
          <a:stretch/>
        </p:blipFill>
        <p:spPr>
          <a:xfrm>
            <a:off x="0" y="9622"/>
            <a:ext cx="9144000" cy="6523639"/>
          </a:xfrm>
          <a:prstGeom prst="rect">
            <a:avLst/>
          </a:prstGeom>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p>
            <a:pPr marL="38100"/>
            <a:r>
              <a:rPr lang="en-US" sz="1100" i="1">
                <a:solidFill>
                  <a:srgbClr val="FFFFFF"/>
                </a:solidFill>
                <a:latin typeface="Arial Italic" charset="0"/>
                <a:sym typeface="Arial Italic" charset="0"/>
              </a:rPr>
              <a:t>GINA </a:t>
            </a:r>
            <a:r>
              <a:rPr lang="en-US" sz="1100" i="1" smtClean="0">
                <a:solidFill>
                  <a:srgbClr val="FFFFFF"/>
                </a:solidFill>
                <a:latin typeface="Arial Italic" charset="0"/>
                <a:sym typeface="Arial Italic" charset="0"/>
              </a:rPr>
              <a:t>2017, </a:t>
            </a:r>
            <a:r>
              <a:rPr lang="en-US" sz="1100" i="1" dirty="0" smtClean="0">
                <a:solidFill>
                  <a:srgbClr val="FFFFFF"/>
                </a:solidFill>
                <a:latin typeface="Arial Italic" charset="0"/>
                <a:sym typeface="Arial Italic" charset="0"/>
              </a:rPr>
              <a:t>Box 6-8  (2/3) </a:t>
            </a:r>
            <a:endParaRPr 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9"/>
          <p:cNvSpPr>
            <a:spLocks/>
          </p:cNvSpPr>
          <p:nvPr/>
        </p:nvSpPr>
        <p:spPr bwMode="auto">
          <a:xfrm>
            <a:off x="1387572" y="254000"/>
            <a:ext cx="1879600" cy="37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spcBef>
                <a:spcPts val="275"/>
              </a:spcBef>
            </a:pPr>
            <a:r>
              <a:rPr lang="en-US" sz="1100" b="1" dirty="0">
                <a:solidFill>
                  <a:srgbClr val="FFFFFF"/>
                </a:solidFill>
                <a:latin typeface="Arial"/>
                <a:cs typeface="Arial"/>
                <a:sym typeface="Arial Bold" charset="0"/>
              </a:rPr>
              <a:t>PRIMARY CARE  </a:t>
            </a:r>
          </a:p>
        </p:txBody>
      </p:sp>
      <p:sp>
        <p:nvSpPr>
          <p:cNvPr id="18" name="Rectangle 10"/>
          <p:cNvSpPr>
            <a:spLocks/>
          </p:cNvSpPr>
          <p:nvPr/>
        </p:nvSpPr>
        <p:spPr bwMode="auto">
          <a:xfrm>
            <a:off x="3733709" y="254000"/>
            <a:ext cx="4107785" cy="37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Aft>
                <a:spcPts val="200"/>
              </a:spcAft>
            </a:pPr>
            <a:r>
              <a:rPr lang="en-AU" sz="900" dirty="0" smtClean="0">
                <a:solidFill>
                  <a:schemeClr val="bg1"/>
                </a:solidFill>
                <a:latin typeface="Arial"/>
                <a:cs typeface="Arial"/>
              </a:rPr>
              <a:t>Child presents with acute or sub-acute asthma exacerbation </a:t>
            </a:r>
            <a:br>
              <a:rPr lang="en-AU" sz="900" dirty="0" smtClean="0">
                <a:solidFill>
                  <a:schemeClr val="bg1"/>
                </a:solidFill>
                <a:latin typeface="Arial"/>
                <a:cs typeface="Arial"/>
              </a:rPr>
            </a:br>
            <a:r>
              <a:rPr lang="en-AU" sz="900" dirty="0" smtClean="0">
                <a:solidFill>
                  <a:schemeClr val="bg1"/>
                </a:solidFill>
                <a:latin typeface="Arial"/>
                <a:cs typeface="Arial"/>
              </a:rPr>
              <a:t>or acute wheezing episode</a:t>
            </a:r>
            <a:endParaRPr lang="en-AU" sz="900" dirty="0">
              <a:solidFill>
                <a:schemeClr val="bg1"/>
              </a:solidFill>
              <a:latin typeface="Arial"/>
              <a:cs typeface="Arial"/>
            </a:endParaRPr>
          </a:p>
        </p:txBody>
      </p:sp>
      <p:sp>
        <p:nvSpPr>
          <p:cNvPr id="19" name="Rectangle 11"/>
          <p:cNvSpPr>
            <a:spLocks/>
          </p:cNvSpPr>
          <p:nvPr/>
        </p:nvSpPr>
        <p:spPr bwMode="auto">
          <a:xfrm>
            <a:off x="1281209" y="836325"/>
            <a:ext cx="1990725" cy="65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spcBef>
                <a:spcPts val="563"/>
              </a:spcBef>
            </a:pPr>
            <a:r>
              <a:rPr lang="en-US" sz="1100" b="1" dirty="0">
                <a:solidFill>
                  <a:srgbClr val="FFFFFF"/>
                </a:solidFill>
                <a:latin typeface="Arial"/>
                <a:cs typeface="Arial"/>
                <a:sym typeface="Arial Bold" charset="0"/>
              </a:rPr>
              <a:t>ASSESS the </a:t>
            </a:r>
            <a:r>
              <a:rPr lang="en-US" sz="1100" b="1" dirty="0" smtClean="0">
                <a:solidFill>
                  <a:srgbClr val="FFFFFF"/>
                </a:solidFill>
                <a:latin typeface="Arial"/>
                <a:cs typeface="Arial"/>
                <a:sym typeface="Arial Bold" charset="0"/>
              </a:rPr>
              <a:t>CHILD</a:t>
            </a:r>
            <a:endParaRPr lang="en-US" sz="1100" b="1" dirty="0">
              <a:solidFill>
                <a:srgbClr val="FFFFFF"/>
              </a:solidFill>
              <a:latin typeface="Arial"/>
              <a:cs typeface="Arial"/>
              <a:sym typeface="Arial Bold" charset="0"/>
            </a:endParaRPr>
          </a:p>
        </p:txBody>
      </p:sp>
      <p:sp>
        <p:nvSpPr>
          <p:cNvPr id="20" name="Rectangle 12"/>
          <p:cNvSpPr>
            <a:spLocks/>
          </p:cNvSpPr>
          <p:nvPr/>
        </p:nvSpPr>
        <p:spPr bwMode="auto">
          <a:xfrm>
            <a:off x="3732121" y="836326"/>
            <a:ext cx="2947988" cy="65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Aft>
                <a:spcPts val="200"/>
              </a:spcAft>
            </a:pPr>
            <a:r>
              <a:rPr lang="en-AU" sz="900" dirty="0" smtClean="0">
                <a:solidFill>
                  <a:schemeClr val="bg1"/>
                </a:solidFill>
                <a:latin typeface="Arial"/>
                <a:cs typeface="Arial"/>
              </a:rPr>
              <a:t>Consider other diagnoses</a:t>
            </a:r>
          </a:p>
          <a:p>
            <a:pPr>
              <a:spcAft>
                <a:spcPts val="200"/>
              </a:spcAft>
            </a:pPr>
            <a:r>
              <a:rPr lang="en-AU" sz="900" dirty="0" smtClean="0">
                <a:solidFill>
                  <a:schemeClr val="bg1"/>
                </a:solidFill>
                <a:latin typeface="Arial"/>
                <a:cs typeface="Arial"/>
              </a:rPr>
              <a:t>Risk factors for hospitalization </a:t>
            </a:r>
          </a:p>
          <a:p>
            <a:pPr>
              <a:spcAft>
                <a:spcPts val="200"/>
              </a:spcAft>
            </a:pPr>
            <a:r>
              <a:rPr lang="en-AU" sz="900" dirty="0" smtClean="0">
                <a:solidFill>
                  <a:schemeClr val="bg1"/>
                </a:solidFill>
                <a:latin typeface="Arial"/>
                <a:cs typeface="Arial"/>
              </a:rPr>
              <a:t>Severity of exacerbation?</a:t>
            </a:r>
          </a:p>
        </p:txBody>
      </p:sp>
      <p:sp>
        <p:nvSpPr>
          <p:cNvPr id="21" name="Rectangle 20"/>
          <p:cNvSpPr/>
          <p:nvPr/>
        </p:nvSpPr>
        <p:spPr>
          <a:xfrm>
            <a:off x="1387572" y="1845149"/>
            <a:ext cx="2730500" cy="738664"/>
          </a:xfrm>
          <a:prstGeom prst="rect">
            <a:avLst/>
          </a:prstGeom>
        </p:spPr>
        <p:txBody>
          <a:bodyPr wrap="square" anchor="ctr">
            <a:spAutoFit/>
          </a:bodyPr>
          <a:lstStyle/>
          <a:p>
            <a:pPr algn="ctr">
              <a:spcAft>
                <a:spcPts val="200"/>
              </a:spcAft>
              <a:defRPr/>
            </a:pPr>
            <a:r>
              <a:rPr lang="en-AU" sz="1000" b="1" kern="400" spc="-20" dirty="0" smtClean="0">
                <a:solidFill>
                  <a:schemeClr val="bg1"/>
                </a:solidFill>
                <a:latin typeface="Arial" panose="020B0604020202020204" pitchFamily="34" charset="0"/>
                <a:cs typeface="Arial" panose="020B0604020202020204" pitchFamily="34" charset="0"/>
              </a:rPr>
              <a:t>MILD </a:t>
            </a:r>
            <a:r>
              <a:rPr lang="en-AU" sz="1000" b="1" kern="400" spc="-20" dirty="0">
                <a:solidFill>
                  <a:schemeClr val="bg1"/>
                </a:solidFill>
                <a:latin typeface="Arial" panose="020B0604020202020204" pitchFamily="34" charset="0"/>
                <a:cs typeface="Arial" panose="020B0604020202020204" pitchFamily="34" charset="0"/>
              </a:rPr>
              <a:t>or </a:t>
            </a:r>
            <a:r>
              <a:rPr lang="en-AU" sz="1000" b="1" kern="400" spc="-20" dirty="0" smtClean="0">
                <a:solidFill>
                  <a:schemeClr val="bg1"/>
                </a:solidFill>
                <a:latin typeface="Arial" panose="020B0604020202020204" pitchFamily="34" charset="0"/>
                <a:cs typeface="Arial" panose="020B0604020202020204" pitchFamily="34" charset="0"/>
              </a:rPr>
              <a:t>MODERATE</a:t>
            </a:r>
            <a:endParaRPr lang="en-AU" sz="1000" b="1" kern="400" spc="-20" dirty="0">
              <a:solidFill>
                <a:schemeClr val="bg1"/>
              </a:solidFill>
              <a:latin typeface="Arial" panose="020B0604020202020204" pitchFamily="34" charset="0"/>
              <a:cs typeface="Arial" panose="020B0604020202020204" pitchFamily="34" charset="0"/>
            </a:endParaRPr>
          </a:p>
          <a:p>
            <a:pPr indent="-85725">
              <a:spcAft>
                <a:spcPts val="200"/>
              </a:spcAft>
            </a:pPr>
            <a:r>
              <a:rPr lang="en-US" sz="900" kern="400" spc="-20" dirty="0">
                <a:solidFill>
                  <a:schemeClr val="bg1"/>
                </a:solidFill>
                <a:latin typeface="Arial" pitchFamily="34" charset="0"/>
                <a:ea typeface="Times New Roman" pitchFamily="18" charset="0"/>
                <a:cs typeface="Arial" pitchFamily="34" charset="0"/>
              </a:rPr>
              <a:t>Breathless, agitated </a:t>
            </a:r>
          </a:p>
          <a:p>
            <a:pPr indent="-85725">
              <a:spcAft>
                <a:spcPts val="200"/>
              </a:spcAft>
            </a:pPr>
            <a:r>
              <a:rPr lang="en-US" sz="900" kern="400" spc="-20" dirty="0">
                <a:solidFill>
                  <a:schemeClr val="bg1"/>
                </a:solidFill>
                <a:latin typeface="Arial" pitchFamily="34" charset="0"/>
                <a:cs typeface="Arial" pitchFamily="34" charset="0"/>
              </a:rPr>
              <a:t>Pulse rate ≤200 </a:t>
            </a:r>
            <a:r>
              <a:rPr lang="en-US" sz="900" kern="400" spc="-20" dirty="0" err="1">
                <a:solidFill>
                  <a:schemeClr val="bg1"/>
                </a:solidFill>
                <a:latin typeface="Arial" pitchFamily="34" charset="0"/>
                <a:cs typeface="Arial" pitchFamily="34" charset="0"/>
              </a:rPr>
              <a:t>bpm</a:t>
            </a:r>
            <a:r>
              <a:rPr lang="en-US" sz="900" kern="400" spc="-20" dirty="0">
                <a:solidFill>
                  <a:schemeClr val="bg1"/>
                </a:solidFill>
                <a:latin typeface="Arial" pitchFamily="34" charset="0"/>
                <a:cs typeface="Arial" pitchFamily="34" charset="0"/>
              </a:rPr>
              <a:t> (0-3 </a:t>
            </a:r>
            <a:r>
              <a:rPr lang="en-US" sz="900" kern="400" spc="-20" dirty="0" err="1">
                <a:solidFill>
                  <a:schemeClr val="bg1"/>
                </a:solidFill>
                <a:latin typeface="Arial" pitchFamily="34" charset="0"/>
                <a:cs typeface="Arial" pitchFamily="34" charset="0"/>
              </a:rPr>
              <a:t>yrs</a:t>
            </a:r>
            <a:r>
              <a:rPr lang="en-US" sz="900" kern="400" spc="-20" dirty="0">
                <a:solidFill>
                  <a:schemeClr val="bg1"/>
                </a:solidFill>
                <a:latin typeface="Arial" pitchFamily="34" charset="0"/>
                <a:cs typeface="Arial" pitchFamily="34" charset="0"/>
              </a:rPr>
              <a:t>) or ≤180 </a:t>
            </a:r>
            <a:r>
              <a:rPr lang="en-US" sz="900" kern="400" spc="-20" dirty="0" err="1">
                <a:solidFill>
                  <a:schemeClr val="bg1"/>
                </a:solidFill>
                <a:latin typeface="Arial" pitchFamily="34" charset="0"/>
                <a:cs typeface="Arial" pitchFamily="34" charset="0"/>
              </a:rPr>
              <a:t>bpm</a:t>
            </a:r>
            <a:r>
              <a:rPr lang="en-US" sz="900" kern="400" spc="-20" dirty="0">
                <a:solidFill>
                  <a:schemeClr val="bg1"/>
                </a:solidFill>
                <a:latin typeface="Arial" pitchFamily="34" charset="0"/>
                <a:cs typeface="Arial" pitchFamily="34" charset="0"/>
              </a:rPr>
              <a:t> (4-5 </a:t>
            </a:r>
            <a:r>
              <a:rPr lang="en-US" sz="900" kern="400" spc="-20" dirty="0" err="1">
                <a:solidFill>
                  <a:schemeClr val="bg1"/>
                </a:solidFill>
                <a:latin typeface="Arial" pitchFamily="34" charset="0"/>
                <a:cs typeface="Arial" pitchFamily="34" charset="0"/>
              </a:rPr>
              <a:t>yrs</a:t>
            </a:r>
            <a:r>
              <a:rPr lang="en-US" sz="900" kern="400" spc="-20" dirty="0">
                <a:solidFill>
                  <a:schemeClr val="bg1"/>
                </a:solidFill>
                <a:latin typeface="Arial" pitchFamily="34" charset="0"/>
                <a:cs typeface="Arial" pitchFamily="34" charset="0"/>
              </a:rPr>
              <a:t>) </a:t>
            </a:r>
          </a:p>
          <a:p>
            <a:pPr indent="-85725">
              <a:spcAft>
                <a:spcPts val="200"/>
              </a:spcAft>
            </a:pPr>
            <a:r>
              <a:rPr lang="en-US" sz="900" kern="400" spc="-20" dirty="0">
                <a:solidFill>
                  <a:schemeClr val="bg1"/>
                </a:solidFill>
                <a:latin typeface="Arial" pitchFamily="34" charset="0"/>
                <a:ea typeface="Times New Roman" pitchFamily="18" charset="0"/>
                <a:cs typeface="Arial" pitchFamily="34" charset="0"/>
              </a:rPr>
              <a:t>Oxygen saturation ≥92% </a:t>
            </a:r>
            <a:endParaRPr lang="en-US" sz="900" spc="-280" dirty="0">
              <a:solidFill>
                <a:schemeClr val="bg1"/>
              </a:solidFill>
              <a:latin typeface="Arial" pitchFamily="34" charset="0"/>
              <a:ea typeface="Times New Roman" pitchFamily="18" charset="0"/>
              <a:cs typeface="Arial" pitchFamily="34" charset="0"/>
            </a:endParaRPr>
          </a:p>
        </p:txBody>
      </p:sp>
      <p:sp>
        <p:nvSpPr>
          <p:cNvPr id="22" name="Rectangle 21"/>
          <p:cNvSpPr/>
          <p:nvPr/>
        </p:nvSpPr>
        <p:spPr>
          <a:xfrm>
            <a:off x="1377592" y="4183502"/>
            <a:ext cx="2667000" cy="1066959"/>
          </a:xfrm>
          <a:prstGeom prst="rect">
            <a:avLst/>
          </a:prstGeom>
        </p:spPr>
        <p:txBody>
          <a:bodyPr wrap="square">
            <a:spAutoFit/>
          </a:bodyPr>
          <a:lstStyle/>
          <a:p>
            <a:pPr algn="ctr">
              <a:spcAft>
                <a:spcPts val="200"/>
              </a:spcAft>
              <a:defRPr/>
            </a:pPr>
            <a:r>
              <a:rPr lang="en-AU" sz="1000" b="1" dirty="0">
                <a:solidFill>
                  <a:schemeClr val="bg1"/>
                </a:solidFill>
                <a:latin typeface="Arial" panose="020B0604020202020204" pitchFamily="34" charset="0"/>
                <a:cs typeface="Arial" panose="020B0604020202020204" pitchFamily="34" charset="0"/>
              </a:rPr>
              <a:t>MONITOR CLOSELY </a:t>
            </a:r>
            <a:r>
              <a:rPr lang="en-AU" sz="1000" b="1" dirty="0" smtClean="0">
                <a:solidFill>
                  <a:schemeClr val="bg1"/>
                </a:solidFill>
                <a:latin typeface="Arial" panose="020B0604020202020204" pitchFamily="34" charset="0"/>
                <a:cs typeface="Arial" panose="020B0604020202020204" pitchFamily="34" charset="0"/>
              </a:rPr>
              <a:t>for </a:t>
            </a:r>
            <a:r>
              <a:rPr lang="en-AU" sz="1000" b="1" dirty="0">
                <a:solidFill>
                  <a:schemeClr val="bg1"/>
                </a:solidFill>
                <a:latin typeface="Arial" panose="020B0604020202020204" pitchFamily="34" charset="0"/>
                <a:cs typeface="Arial" panose="020B0604020202020204" pitchFamily="34" charset="0"/>
              </a:rPr>
              <a:t>1-2 hours</a:t>
            </a:r>
          </a:p>
          <a:p>
            <a:pPr>
              <a:spcAft>
                <a:spcPts val="200"/>
              </a:spcAft>
              <a:defRPr/>
            </a:pPr>
            <a:r>
              <a:rPr lang="en-US" sz="900" dirty="0">
                <a:solidFill>
                  <a:schemeClr val="bg1"/>
                </a:solidFill>
                <a:latin typeface="Arial" pitchFamily="34" charset="0"/>
                <a:ea typeface="Times New Roman" pitchFamily="18" charset="0"/>
                <a:cs typeface="Arial" pitchFamily="34" charset="0"/>
              </a:rPr>
              <a:t>Transfer to high level care if any of:  </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Lack </a:t>
            </a:r>
            <a:r>
              <a:rPr lang="en-US" sz="900" dirty="0">
                <a:solidFill>
                  <a:schemeClr val="bg1"/>
                </a:solidFill>
                <a:latin typeface="Arial" pitchFamily="34" charset="0"/>
                <a:ea typeface="Times New Roman" pitchFamily="18" charset="0"/>
                <a:cs typeface="Arial" pitchFamily="34" charset="0"/>
              </a:rPr>
              <a:t>of response to salbutamol over 1-2 </a:t>
            </a:r>
            <a:r>
              <a:rPr lang="en-US" sz="900" dirty="0" err="1">
                <a:solidFill>
                  <a:schemeClr val="bg1"/>
                </a:solidFill>
                <a:latin typeface="Arial" pitchFamily="34" charset="0"/>
                <a:ea typeface="Times New Roman" pitchFamily="18" charset="0"/>
                <a:cs typeface="Arial" pitchFamily="34" charset="0"/>
              </a:rPr>
              <a:t>hrs</a:t>
            </a:r>
            <a:endParaRPr lang="en-US" sz="900" dirty="0">
              <a:solidFill>
                <a:schemeClr val="bg1"/>
              </a:solidFill>
              <a:latin typeface="Arial" pitchFamily="34" charset="0"/>
              <a:ea typeface="Times New Roman" pitchFamily="18" charset="0"/>
              <a:cs typeface="Arial" pitchFamily="34" charset="0"/>
            </a:endParaRP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Any </a:t>
            </a:r>
            <a:r>
              <a:rPr lang="en-US" sz="900" dirty="0">
                <a:solidFill>
                  <a:schemeClr val="bg1"/>
                </a:solidFill>
                <a:latin typeface="Arial" pitchFamily="34" charset="0"/>
                <a:ea typeface="Times New Roman" pitchFamily="18" charset="0"/>
                <a:cs typeface="Arial" pitchFamily="34" charset="0"/>
              </a:rPr>
              <a:t>signs of severe exacerbation</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Increasing </a:t>
            </a:r>
            <a:r>
              <a:rPr lang="en-US" sz="900" dirty="0">
                <a:solidFill>
                  <a:schemeClr val="bg1"/>
                </a:solidFill>
                <a:latin typeface="Arial" pitchFamily="34" charset="0"/>
                <a:ea typeface="Times New Roman" pitchFamily="18" charset="0"/>
                <a:cs typeface="Arial" pitchFamily="34" charset="0"/>
              </a:rPr>
              <a:t>respiratory rate</a:t>
            </a:r>
          </a:p>
          <a:p>
            <a:pPr>
              <a:spcAft>
                <a:spcPts val="200"/>
              </a:spcAft>
              <a:defRPr/>
            </a:pPr>
            <a:r>
              <a:rPr lang="en-US" sz="900" dirty="0" smtClean="0">
                <a:solidFill>
                  <a:schemeClr val="bg1"/>
                </a:solidFill>
                <a:latin typeface="Arial" pitchFamily="34" charset="0"/>
                <a:ea typeface="Times New Roman" pitchFamily="18" charset="0"/>
                <a:cs typeface="Arial" pitchFamily="34" charset="0"/>
              </a:rPr>
              <a:t>•  Decreasing </a:t>
            </a:r>
            <a:r>
              <a:rPr lang="en-US" sz="900" dirty="0">
                <a:solidFill>
                  <a:schemeClr val="bg1"/>
                </a:solidFill>
                <a:latin typeface="Arial" pitchFamily="34" charset="0"/>
                <a:ea typeface="Times New Roman" pitchFamily="18" charset="0"/>
                <a:cs typeface="Arial" pitchFamily="34" charset="0"/>
              </a:rPr>
              <a:t>oxygen </a:t>
            </a:r>
            <a:r>
              <a:rPr lang="en-US" sz="900" dirty="0" smtClean="0">
                <a:solidFill>
                  <a:schemeClr val="bg1"/>
                </a:solidFill>
                <a:latin typeface="Arial" pitchFamily="34" charset="0"/>
                <a:ea typeface="Times New Roman" pitchFamily="18" charset="0"/>
                <a:cs typeface="Arial" pitchFamily="34" charset="0"/>
              </a:rPr>
              <a:t>saturation</a:t>
            </a:r>
          </a:p>
        </p:txBody>
      </p:sp>
      <p:sp>
        <p:nvSpPr>
          <p:cNvPr id="23" name="Rectangle 22"/>
          <p:cNvSpPr/>
          <p:nvPr/>
        </p:nvSpPr>
        <p:spPr>
          <a:xfrm>
            <a:off x="1387572" y="2874291"/>
            <a:ext cx="2679700" cy="1054135"/>
          </a:xfrm>
          <a:prstGeom prst="rect">
            <a:avLst/>
          </a:prstGeom>
        </p:spPr>
        <p:txBody>
          <a:bodyPr wrap="square">
            <a:spAutoFit/>
          </a:bodyPr>
          <a:lstStyle/>
          <a:p>
            <a:pPr algn="ctr">
              <a:spcAft>
                <a:spcPts val="200"/>
              </a:spcAft>
            </a:pPr>
            <a:r>
              <a:rPr lang="en-AU" sz="1000" b="1" dirty="0">
                <a:latin typeface="Arial" panose="020B0604020202020204" pitchFamily="34" charset="0"/>
                <a:cs typeface="Arial" panose="020B0604020202020204" pitchFamily="34" charset="0"/>
              </a:rPr>
              <a:t>START TREATMENT</a:t>
            </a:r>
          </a:p>
          <a:p>
            <a:pPr lvl="0" indent="-95250" fontAlgn="base">
              <a:spcAft>
                <a:spcPts val="200"/>
              </a:spcAft>
            </a:pPr>
            <a:r>
              <a:rPr lang="en-AU" sz="900" b="1" kern="800" spc="-20" dirty="0">
                <a:latin typeface="Arial" panose="020B0604020202020204" pitchFamily="34" charset="0"/>
                <a:cs typeface="Arial" panose="020B0604020202020204" pitchFamily="34" charset="0"/>
              </a:rPr>
              <a:t>Salbutamol </a:t>
            </a:r>
            <a:r>
              <a:rPr lang="en-US" sz="900" kern="800" spc="-20" dirty="0">
                <a:latin typeface="Arial" pitchFamily="34" charset="0"/>
                <a:ea typeface="Times New Roman" pitchFamily="18" charset="0"/>
                <a:cs typeface="Arial" pitchFamily="34" charset="0"/>
              </a:rPr>
              <a:t>100 mcg two puffs by </a:t>
            </a:r>
            <a:r>
              <a:rPr lang="en-US" sz="900" kern="800" spc="-20" dirty="0" err="1">
                <a:latin typeface="Arial" pitchFamily="34" charset="0"/>
                <a:ea typeface="Times New Roman" pitchFamily="18" charset="0"/>
                <a:cs typeface="Arial" pitchFamily="34" charset="0"/>
              </a:rPr>
              <a:t>pMDI</a:t>
            </a:r>
            <a:r>
              <a:rPr lang="en-US" sz="900" kern="800" spc="-20" dirty="0">
                <a:latin typeface="Arial" pitchFamily="34" charset="0"/>
                <a:ea typeface="Times New Roman" pitchFamily="18" charset="0"/>
                <a:cs typeface="Arial" pitchFamily="34" charset="0"/>
              </a:rPr>
              <a:t> + spacer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or </a:t>
            </a:r>
            <a:r>
              <a:rPr lang="en-US" sz="900" kern="800" spc="-20" dirty="0">
                <a:latin typeface="Arial" pitchFamily="34" charset="0"/>
                <a:ea typeface="Times New Roman" pitchFamily="18" charset="0"/>
                <a:cs typeface="Arial" pitchFamily="34" charset="0"/>
              </a:rPr>
              <a:t>2.5mg by nebulizer </a:t>
            </a:r>
          </a:p>
          <a:p>
            <a:pPr lvl="0" indent="-95250" fontAlgn="base">
              <a:spcAft>
                <a:spcPts val="200"/>
              </a:spcAft>
            </a:pPr>
            <a:r>
              <a:rPr lang="en-US" sz="900" kern="800" spc="-20" dirty="0">
                <a:latin typeface="Arial" pitchFamily="34" charset="0"/>
                <a:ea typeface="Times New Roman" pitchFamily="18" charset="0"/>
                <a:cs typeface="Arial" pitchFamily="34" charset="0"/>
              </a:rPr>
              <a:t>Repeat every 20 min for the first hour if needed</a:t>
            </a:r>
          </a:p>
          <a:p>
            <a:pPr indent="-95250" fontAlgn="base">
              <a:spcAft>
                <a:spcPts val="200"/>
              </a:spcAft>
            </a:pPr>
            <a:r>
              <a:rPr lang="en-AU" sz="900" b="1" kern="800" spc="-20" dirty="0">
                <a:latin typeface="Arial" panose="020B0604020202020204" pitchFamily="34" charset="0"/>
                <a:cs typeface="Arial" panose="020B0604020202020204" pitchFamily="34" charset="0"/>
              </a:rPr>
              <a:t>Controlled oxygen</a:t>
            </a:r>
            <a:r>
              <a:rPr lang="en-AU" sz="900" kern="800" spc="-20" dirty="0">
                <a:latin typeface="Arial" panose="020B0604020202020204" pitchFamily="34" charset="0"/>
                <a:cs typeface="Arial" panose="020B0604020202020204" pitchFamily="34" charset="0"/>
              </a:rPr>
              <a:t> (if needed and available): </a:t>
            </a:r>
            <a:r>
              <a:rPr lang="en-AU" sz="900" kern="800" spc="-20" dirty="0" smtClean="0">
                <a:latin typeface="Arial" panose="020B0604020202020204" pitchFamily="34" charset="0"/>
                <a:cs typeface="Arial" panose="020B0604020202020204" pitchFamily="34" charset="0"/>
              </a:rPr>
              <a:t/>
            </a:r>
            <a:br>
              <a:rPr lang="en-AU" sz="900" kern="800" spc="-20" dirty="0" smtClean="0">
                <a:latin typeface="Arial" panose="020B0604020202020204" pitchFamily="34" charset="0"/>
                <a:cs typeface="Arial" panose="020B0604020202020204" pitchFamily="34" charset="0"/>
              </a:rPr>
            </a:br>
            <a:r>
              <a:rPr lang="en-AU" sz="900" kern="800" spc="-20" dirty="0" smtClean="0">
                <a:latin typeface="Arial" panose="020B0604020202020204" pitchFamily="34" charset="0"/>
                <a:cs typeface="Arial" panose="020B0604020202020204" pitchFamily="34" charset="0"/>
              </a:rPr>
              <a:t>target </a:t>
            </a:r>
            <a:r>
              <a:rPr lang="en-AU" sz="900" kern="800" spc="-20" dirty="0">
                <a:latin typeface="Arial" panose="020B0604020202020204" pitchFamily="34" charset="0"/>
                <a:cs typeface="Arial" panose="020B0604020202020204" pitchFamily="34" charset="0"/>
              </a:rPr>
              <a:t>saturation  94-98%</a:t>
            </a:r>
          </a:p>
        </p:txBody>
      </p:sp>
      <p:sp>
        <p:nvSpPr>
          <p:cNvPr id="24" name="TextBox 5"/>
          <p:cNvSpPr txBox="1">
            <a:spLocks noChangeArrowheads="1"/>
          </p:cNvSpPr>
          <p:nvPr/>
        </p:nvSpPr>
        <p:spPr bwMode="auto">
          <a:xfrm>
            <a:off x="6123990" y="3734369"/>
            <a:ext cx="920138"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solidFill>
                  <a:schemeClr val="accent6"/>
                </a:solidFill>
                <a:latin typeface="Arial" panose="020B0604020202020204" pitchFamily="34" charset="0"/>
                <a:cs typeface="Arial" panose="020B0604020202020204" pitchFamily="34" charset="0"/>
              </a:rPr>
              <a:t>URGENT</a:t>
            </a:r>
            <a:endParaRPr lang="en-AU" sz="900" b="1" dirty="0">
              <a:solidFill>
                <a:schemeClr val="accent6"/>
              </a:solidFill>
              <a:latin typeface="Arial" panose="020B0604020202020204" pitchFamily="34" charset="0"/>
              <a:cs typeface="Arial" panose="020B0604020202020204" pitchFamily="34" charset="0"/>
            </a:endParaRPr>
          </a:p>
        </p:txBody>
      </p:sp>
      <p:sp>
        <p:nvSpPr>
          <p:cNvPr id="25" name="TextBox 6"/>
          <p:cNvSpPr txBox="1">
            <a:spLocks noChangeArrowheads="1"/>
          </p:cNvSpPr>
          <p:nvPr/>
        </p:nvSpPr>
        <p:spPr bwMode="auto">
          <a:xfrm>
            <a:off x="4396513" y="4506520"/>
            <a:ext cx="720000" cy="369332"/>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or lack of improvement</a:t>
            </a:r>
            <a:endParaRPr lang="en-AU" sz="800" b="1" strike="sngStrike" dirty="0">
              <a:solidFill>
                <a:schemeClr val="accent6"/>
              </a:solidFill>
              <a:latin typeface="Arial" panose="020B0604020202020204" pitchFamily="34" charset="0"/>
              <a:cs typeface="Arial" panose="020B0604020202020204" pitchFamily="34" charset="0"/>
            </a:endParaRPr>
          </a:p>
        </p:txBody>
      </p:sp>
      <p:sp>
        <p:nvSpPr>
          <p:cNvPr id="26" name="Rectangle 25"/>
          <p:cNvSpPr/>
          <p:nvPr/>
        </p:nvSpPr>
        <p:spPr>
          <a:xfrm>
            <a:off x="5348299" y="1815944"/>
            <a:ext cx="2336801" cy="1836400"/>
          </a:xfrm>
          <a:prstGeom prst="rect">
            <a:avLst/>
          </a:prstGeom>
        </p:spPr>
        <p:txBody>
          <a:bodyPr wrap="square" anchor="ctr">
            <a:spAutoFit/>
          </a:bodyPr>
          <a:lstStyle/>
          <a:p>
            <a:pPr algn="ctr">
              <a:spcAft>
                <a:spcPts val="200"/>
              </a:spcAft>
            </a:pPr>
            <a:r>
              <a:rPr lang="en-AU" sz="1000" b="1" dirty="0" smtClean="0">
                <a:latin typeface="Arial" panose="020B0604020202020204" pitchFamily="34" charset="0"/>
                <a:cs typeface="Arial" panose="020B0604020202020204" pitchFamily="34" charset="0"/>
              </a:rPr>
              <a:t>SEVERE OR LIFE THREATENING</a:t>
            </a:r>
          </a:p>
          <a:p>
            <a:pPr algn="ctr">
              <a:spcAft>
                <a:spcPts val="200"/>
              </a:spcAft>
            </a:pPr>
            <a:r>
              <a:rPr lang="en-AU" sz="900" dirty="0" smtClean="0">
                <a:latin typeface="Arial" panose="020B0604020202020204" pitchFamily="34" charset="0"/>
                <a:cs typeface="Arial" panose="020B0604020202020204" pitchFamily="34" charset="0"/>
              </a:rPr>
              <a:t>any </a:t>
            </a:r>
            <a:r>
              <a:rPr lang="en-AU" sz="900" dirty="0">
                <a:latin typeface="Arial" panose="020B0604020202020204" pitchFamily="34" charset="0"/>
                <a:cs typeface="Arial" panose="020B0604020202020204" pitchFamily="34" charset="0"/>
              </a:rPr>
              <a:t>of:</a:t>
            </a:r>
          </a:p>
          <a:p>
            <a:pPr>
              <a:spcAft>
                <a:spcPts val="200"/>
              </a:spcAft>
            </a:pPr>
            <a:r>
              <a:rPr lang="en-US" sz="900" dirty="0">
                <a:latin typeface="Arial" panose="020B0604020202020204" pitchFamily="34" charset="0"/>
                <a:cs typeface="Arial" panose="020B0604020202020204" pitchFamily="34" charset="0"/>
              </a:rPr>
              <a:t>Unable to speak or drink </a:t>
            </a:r>
          </a:p>
          <a:p>
            <a:pPr>
              <a:spcAft>
                <a:spcPts val="200"/>
              </a:spcAft>
            </a:pPr>
            <a:r>
              <a:rPr lang="en-US" sz="900" dirty="0">
                <a:latin typeface="Arial" panose="020B0604020202020204" pitchFamily="34" charset="0"/>
                <a:cs typeface="Arial" panose="020B0604020202020204" pitchFamily="34" charset="0"/>
              </a:rPr>
              <a:t>Central cyanosis </a:t>
            </a:r>
          </a:p>
          <a:p>
            <a:pPr>
              <a:spcAft>
                <a:spcPts val="200"/>
              </a:spcAft>
            </a:pPr>
            <a:r>
              <a:rPr lang="en-US" sz="900" dirty="0">
                <a:latin typeface="Arial" panose="020B0604020202020204" pitchFamily="34" charset="0"/>
                <a:cs typeface="Arial" panose="020B0604020202020204" pitchFamily="34" charset="0"/>
              </a:rPr>
              <a:t>Confusion or drowsiness</a:t>
            </a:r>
          </a:p>
          <a:p>
            <a:pPr>
              <a:spcAft>
                <a:spcPts val="200"/>
              </a:spcAft>
            </a:pPr>
            <a:r>
              <a:rPr lang="en-US" sz="900" dirty="0">
                <a:latin typeface="Arial" panose="020B0604020202020204" pitchFamily="34" charset="0"/>
                <a:cs typeface="Arial" panose="020B0604020202020204" pitchFamily="34" charset="0"/>
              </a:rPr>
              <a:t>Marked subcostal and/or sub-</a:t>
            </a:r>
            <a:r>
              <a:rPr lang="en-US" sz="900" dirty="0" err="1">
                <a:latin typeface="Arial" panose="020B0604020202020204" pitchFamily="34" charset="0"/>
                <a:cs typeface="Arial" panose="020B0604020202020204" pitchFamily="34" charset="0"/>
              </a:rPr>
              <a:t>glottic</a:t>
            </a:r>
            <a:r>
              <a:rPr lang="en-US" sz="900" dirty="0">
                <a:latin typeface="Arial" panose="020B0604020202020204" pitchFamily="34" charset="0"/>
                <a:cs typeface="Arial" panose="020B0604020202020204" pitchFamily="34" charset="0"/>
              </a:rPr>
              <a:t> retractions</a:t>
            </a:r>
          </a:p>
          <a:p>
            <a:pPr>
              <a:spcAft>
                <a:spcPts val="200"/>
              </a:spcAft>
            </a:pPr>
            <a:r>
              <a:rPr lang="en-US" sz="900" dirty="0">
                <a:latin typeface="Arial" panose="020B0604020202020204" pitchFamily="34" charset="0"/>
                <a:cs typeface="Arial" panose="020B0604020202020204" pitchFamily="34" charset="0"/>
              </a:rPr>
              <a:t>Oxygen saturation &lt;92%</a:t>
            </a:r>
          </a:p>
          <a:p>
            <a:pPr>
              <a:spcAft>
                <a:spcPts val="200"/>
              </a:spcAft>
            </a:pPr>
            <a:r>
              <a:rPr lang="en-US" sz="900" dirty="0">
                <a:latin typeface="Arial" panose="020B0604020202020204" pitchFamily="34" charset="0"/>
                <a:cs typeface="Arial" panose="020B0604020202020204" pitchFamily="34" charset="0"/>
              </a:rPr>
              <a:t>Silent chest on auscultation </a:t>
            </a:r>
          </a:p>
          <a:p>
            <a:pPr>
              <a:spcAft>
                <a:spcPts val="200"/>
              </a:spcAft>
            </a:pPr>
            <a:r>
              <a:rPr lang="en-US" sz="900" dirty="0">
                <a:latin typeface="Arial" panose="020B0604020202020204" pitchFamily="34" charset="0"/>
                <a:cs typeface="Arial" panose="020B0604020202020204" pitchFamily="34" charset="0"/>
              </a:rPr>
              <a:t>Pulse rate &gt; 200 </a:t>
            </a:r>
            <a:r>
              <a:rPr lang="en-US" sz="900" dirty="0" err="1">
                <a:latin typeface="Arial" panose="020B0604020202020204" pitchFamily="34" charset="0"/>
                <a:cs typeface="Arial" panose="020B0604020202020204" pitchFamily="34" charset="0"/>
              </a:rPr>
              <a:t>bpm</a:t>
            </a:r>
            <a:r>
              <a:rPr lang="en-US" sz="900" dirty="0">
                <a:latin typeface="Arial" panose="020B0604020202020204" pitchFamily="34" charset="0"/>
                <a:cs typeface="Arial" panose="020B0604020202020204" pitchFamily="34" charset="0"/>
              </a:rPr>
              <a:t> (0-3 </a:t>
            </a:r>
            <a:r>
              <a:rPr lang="en-US" sz="900" dirty="0" err="1">
                <a:latin typeface="Arial" panose="020B0604020202020204" pitchFamily="34" charset="0"/>
                <a:cs typeface="Arial" panose="020B0604020202020204" pitchFamily="34" charset="0"/>
              </a:rPr>
              <a:t>yrs</a:t>
            </a:r>
            <a:r>
              <a:rPr lang="en-US" sz="900" dirty="0" smtClean="0">
                <a:latin typeface="Arial" panose="020B0604020202020204" pitchFamily="34" charset="0"/>
                <a:cs typeface="Arial" panose="020B0604020202020204" pitchFamily="34" charset="0"/>
              </a:rPr>
              <a:t>)</a:t>
            </a:r>
            <a:br>
              <a:rPr lang="en-US" sz="900" dirty="0" smtClean="0">
                <a:latin typeface="Arial" panose="020B0604020202020204" pitchFamily="34" charset="0"/>
                <a:cs typeface="Arial" panose="020B0604020202020204" pitchFamily="34" charset="0"/>
              </a:rPr>
            </a:br>
            <a:r>
              <a:rPr lang="en-US" sz="900" dirty="0" smtClean="0">
                <a:latin typeface="Arial" panose="020B0604020202020204" pitchFamily="34" charset="0"/>
                <a:cs typeface="Arial" panose="020B0604020202020204" pitchFamily="34" charset="0"/>
              </a:rPr>
              <a:t>or </a:t>
            </a:r>
            <a:r>
              <a:rPr lang="en-US" sz="900" dirty="0">
                <a:latin typeface="Arial" panose="020B0604020202020204" pitchFamily="34" charset="0"/>
                <a:cs typeface="Arial" panose="020B0604020202020204" pitchFamily="34" charset="0"/>
              </a:rPr>
              <a:t>&gt;180 </a:t>
            </a:r>
            <a:r>
              <a:rPr lang="en-US" sz="900" dirty="0" err="1">
                <a:latin typeface="Arial" panose="020B0604020202020204" pitchFamily="34" charset="0"/>
                <a:cs typeface="Arial" panose="020B0604020202020204" pitchFamily="34" charset="0"/>
              </a:rPr>
              <a:t>bpm</a:t>
            </a:r>
            <a:r>
              <a:rPr lang="en-US" sz="900" dirty="0">
                <a:latin typeface="Arial" panose="020B0604020202020204" pitchFamily="34" charset="0"/>
                <a:cs typeface="Arial" panose="020B0604020202020204" pitchFamily="34" charset="0"/>
              </a:rPr>
              <a:t>  (4-5 </a:t>
            </a:r>
            <a:r>
              <a:rPr lang="en-US" sz="900" dirty="0" err="1">
                <a:latin typeface="Arial" panose="020B0604020202020204" pitchFamily="34" charset="0"/>
                <a:cs typeface="Arial" panose="020B0604020202020204" pitchFamily="34" charset="0"/>
              </a:rPr>
              <a:t>yrs</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27" name="Rectangle 26"/>
          <p:cNvSpPr/>
          <p:nvPr/>
        </p:nvSpPr>
        <p:spPr>
          <a:xfrm>
            <a:off x="5348299" y="4170504"/>
            <a:ext cx="2445090" cy="2115964"/>
          </a:xfrm>
          <a:prstGeom prst="rect">
            <a:avLst/>
          </a:prstGeom>
        </p:spPr>
        <p:txBody>
          <a:bodyPr wrap="square" anchor="ctr">
            <a:spAutoFit/>
          </a:bodyPr>
          <a:lstStyle/>
          <a:p>
            <a:pPr algn="ctr">
              <a:spcAft>
                <a:spcPts val="200"/>
              </a:spcAft>
            </a:pPr>
            <a:r>
              <a:rPr lang="en-AU" sz="1000" b="1" dirty="0">
                <a:latin typeface="Arial" panose="020B0604020202020204" pitchFamily="34" charset="0"/>
                <a:cs typeface="Arial" panose="020B0604020202020204" pitchFamily="34" charset="0"/>
              </a:rPr>
              <a:t>TRANSFER TO HIGH LEVEL CARE </a:t>
            </a:r>
            <a:br>
              <a:rPr lang="en-AU" sz="1000" b="1" dirty="0">
                <a:latin typeface="Arial" panose="020B0604020202020204" pitchFamily="34" charset="0"/>
                <a:cs typeface="Arial" panose="020B0604020202020204" pitchFamily="34" charset="0"/>
              </a:rPr>
            </a:br>
            <a:r>
              <a:rPr lang="en-AU" sz="1000" b="1" dirty="0">
                <a:latin typeface="Arial" panose="020B0604020202020204" pitchFamily="34" charset="0"/>
                <a:cs typeface="Arial" panose="020B0604020202020204" pitchFamily="34" charset="0"/>
              </a:rPr>
              <a:t>(e.g. ICU) </a:t>
            </a:r>
          </a:p>
          <a:p>
            <a:pPr>
              <a:spcAft>
                <a:spcPts val="200"/>
              </a:spcAft>
            </a:pPr>
            <a:r>
              <a:rPr lang="en-AU" sz="900" b="1" i="1" kern="800" spc="-20" dirty="0">
                <a:latin typeface="Arial" panose="020B0604020202020204" pitchFamily="34" charset="0"/>
                <a:cs typeface="Arial" panose="020B0604020202020204" pitchFamily="34" charset="0"/>
              </a:rPr>
              <a:t>While waiting give:</a:t>
            </a:r>
          </a:p>
          <a:p>
            <a:pPr>
              <a:spcAft>
                <a:spcPts val="200"/>
              </a:spcAft>
            </a:pPr>
            <a:r>
              <a:rPr lang="en-US" sz="900" kern="800" spc="-20" dirty="0">
                <a:latin typeface="Arial" pitchFamily="34" charset="0"/>
                <a:ea typeface="Times New Roman" pitchFamily="18" charset="0"/>
                <a:cs typeface="Arial" pitchFamily="34" charset="0"/>
              </a:rPr>
              <a:t>Salbutamol 100 mcg 6 puffs by </a:t>
            </a:r>
            <a:r>
              <a:rPr lang="en-US" sz="900" kern="800" spc="-20" dirty="0" err="1">
                <a:latin typeface="Arial" pitchFamily="34" charset="0"/>
                <a:ea typeface="Times New Roman" pitchFamily="18" charset="0"/>
                <a:cs typeface="Arial" pitchFamily="34" charset="0"/>
              </a:rPr>
              <a:t>pMDI+spacer</a:t>
            </a:r>
            <a:r>
              <a:rPr lang="en-US" sz="900" kern="800" spc="-20" dirty="0">
                <a:latin typeface="Arial" pitchFamily="34" charset="0"/>
                <a:ea typeface="Times New Roman" pitchFamily="18" charset="0"/>
                <a:cs typeface="Arial" pitchFamily="34" charset="0"/>
              </a:rPr>
              <a:t> (or 2.5mg nebulizer). Repeat every 20 min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as </a:t>
            </a:r>
            <a:r>
              <a:rPr lang="en-US" sz="900" kern="800" spc="-20" dirty="0">
                <a:latin typeface="Arial" pitchFamily="34" charset="0"/>
                <a:ea typeface="Times New Roman" pitchFamily="18" charset="0"/>
                <a:cs typeface="Arial" pitchFamily="34" charset="0"/>
              </a:rPr>
              <a:t>needed.</a:t>
            </a:r>
          </a:p>
          <a:p>
            <a:pPr>
              <a:spcAft>
                <a:spcPts val="200"/>
              </a:spcAft>
            </a:pPr>
            <a:r>
              <a:rPr lang="en-US" sz="900" kern="800" spc="-20" dirty="0">
                <a:latin typeface="Arial" pitchFamily="34" charset="0"/>
                <a:ea typeface="Times New Roman" pitchFamily="18" charset="0"/>
                <a:cs typeface="Arial" pitchFamily="34" charset="0"/>
              </a:rPr>
              <a:t>Oxygen (if available) to keep </a:t>
            </a:r>
            <a:r>
              <a:rPr lang="en-US" sz="900" kern="800" spc="-20" dirty="0" smtClean="0">
                <a:latin typeface="Arial" pitchFamily="34" charset="0"/>
                <a:ea typeface="Times New Roman" pitchFamily="18" charset="0"/>
                <a:cs typeface="Arial" pitchFamily="34" charset="0"/>
              </a:rPr>
              <a:t>saturation 94</a:t>
            </a:r>
            <a:r>
              <a:rPr lang="en-US" sz="900" kern="800" spc="-20" dirty="0">
                <a:latin typeface="Arial" pitchFamily="34" charset="0"/>
                <a:ea typeface="Times New Roman" pitchFamily="18" charset="0"/>
                <a:cs typeface="Arial" pitchFamily="34" charset="0"/>
              </a:rPr>
              <a:t>-98% </a:t>
            </a:r>
            <a:endParaRPr lang="en-US" sz="900" kern="800" spc="-20" dirty="0"/>
          </a:p>
          <a:p>
            <a:pPr>
              <a:spcAft>
                <a:spcPts val="200"/>
              </a:spcAft>
            </a:pPr>
            <a:r>
              <a:rPr lang="en-US" sz="900" kern="800" spc="-20" dirty="0" smtClean="0">
                <a:latin typeface="Arial" pitchFamily="34" charset="0"/>
                <a:ea typeface="Times New Roman" pitchFamily="18" charset="0"/>
                <a:cs typeface="Arial" pitchFamily="34" charset="0"/>
              </a:rPr>
              <a:t>Prednisolone </a:t>
            </a:r>
            <a:r>
              <a:rPr lang="en-US" sz="900" kern="800" spc="-20" dirty="0">
                <a:latin typeface="Arial" pitchFamily="34" charset="0"/>
                <a:ea typeface="Times New Roman" pitchFamily="18" charset="0"/>
                <a:cs typeface="Arial" pitchFamily="34" charset="0"/>
              </a:rPr>
              <a:t>2mg/kg</a:t>
            </a:r>
            <a:r>
              <a:rPr lang="en-US" sz="900" kern="800" spc="-20" dirty="0">
                <a:latin typeface="Arial" pitchFamily="34" charset="0"/>
                <a:cs typeface="Arial" pitchFamily="34" charset="0"/>
              </a:rPr>
              <a:t> (max. 20 mg for &lt;2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max. 30 mg for 2–5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as a starting dose</a:t>
            </a:r>
          </a:p>
          <a:p>
            <a:pPr>
              <a:spcAft>
                <a:spcPts val="200"/>
              </a:spcAft>
            </a:pPr>
            <a:r>
              <a:rPr lang="en-US" sz="900" kern="800" spc="-20" dirty="0">
                <a:latin typeface="Arial" pitchFamily="34" charset="0"/>
                <a:cs typeface="Arial" pitchFamily="34" charset="0"/>
              </a:rPr>
              <a:t>Consider 160 mcg ipratropium bromide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a:t>
            </a:r>
            <a:r>
              <a:rPr lang="en-US" sz="900" kern="800" spc="-20" dirty="0">
                <a:latin typeface="Arial" pitchFamily="34" charset="0"/>
                <a:cs typeface="Arial" pitchFamily="34" charset="0"/>
              </a:rPr>
              <a:t>or 250 mcg by nebulizer). Repeat every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20 </a:t>
            </a:r>
            <a:r>
              <a:rPr lang="en-US" sz="900" kern="800" spc="-20" dirty="0">
                <a:latin typeface="Arial" pitchFamily="34" charset="0"/>
                <a:cs typeface="Arial" pitchFamily="34" charset="0"/>
              </a:rPr>
              <a:t>min for 1 hour if needed. </a:t>
            </a:r>
            <a:r>
              <a:rPr lang="en-US" sz="900" dirty="0"/>
              <a:t>	</a:t>
            </a:r>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211774"/>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ute asthma_children flow_slide 2.jpg"/>
          <p:cNvPicPr>
            <a:picLocks noChangeAspect="1"/>
          </p:cNvPicPr>
          <p:nvPr/>
        </p:nvPicPr>
        <p:blipFill rotWithShape="1">
          <a:blip r:embed="rId2" cstate="print">
            <a:extLst>
              <a:ext uri="{28A0092B-C50C-407E-A947-70E740481C1C}">
                <a14:useLocalDpi xmlns:a14="http://schemas.microsoft.com/office/drawing/2010/main" val="0"/>
              </a:ext>
            </a:extLst>
          </a:blip>
          <a:srcRect b="9901"/>
          <a:stretch/>
        </p:blipFill>
        <p:spPr>
          <a:xfrm>
            <a:off x="0" y="325425"/>
            <a:ext cx="9144000" cy="6178972"/>
          </a:xfrm>
          <a:prstGeom prst="rect">
            <a:avLst/>
          </a:prstGeom>
        </p:spPr>
      </p:pic>
      <p:pic>
        <p:nvPicPr>
          <p:cNvPr id="1177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3" name="Rectangle 6"/>
          <p:cNvSpPr>
            <a:spLocks/>
          </p:cNvSpPr>
          <p:nvPr/>
        </p:nvSpPr>
        <p:spPr bwMode="auto">
          <a:xfrm>
            <a:off x="160338" y="6661150"/>
            <a:ext cx="20621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2" bIns="0"/>
          <a:lstStyle/>
          <a:p>
            <a:pPr marL="38100"/>
            <a:r>
              <a:rPr lang="en-US" sz="1100" i="1">
                <a:solidFill>
                  <a:srgbClr val="FFFFFF"/>
                </a:solidFill>
                <a:latin typeface="Arial Italic" charset="0"/>
                <a:sym typeface="Arial Italic" charset="0"/>
              </a:rPr>
              <a:t>GINA </a:t>
            </a:r>
            <a:r>
              <a:rPr lang="en-US" sz="1100" i="1" smtClean="0">
                <a:solidFill>
                  <a:srgbClr val="FFFFFF"/>
                </a:solidFill>
                <a:latin typeface="Arial Italic" charset="0"/>
                <a:sym typeface="Arial Italic" charset="0"/>
              </a:rPr>
              <a:t>2017, </a:t>
            </a:r>
            <a:r>
              <a:rPr lang="en-US" sz="1100" i="1" dirty="0" smtClean="0">
                <a:solidFill>
                  <a:srgbClr val="FFFFFF"/>
                </a:solidFill>
                <a:latin typeface="Arial Italic" charset="0"/>
                <a:sym typeface="Arial Italic" charset="0"/>
              </a:rPr>
              <a:t>Box 6-8  (3/3) </a:t>
            </a:r>
            <a:endParaRPr lang="en-US" sz="1100" i="1" dirty="0">
              <a:solidFill>
                <a:srgbClr val="FFFFFF"/>
              </a:solidFill>
              <a:latin typeface="Arial Italic" charset="0"/>
              <a:sym typeface="Arial Italic" charset="0"/>
            </a:endParaRPr>
          </a:p>
        </p:txBody>
      </p:sp>
      <p:pic>
        <p:nvPicPr>
          <p:cNvPr id="11776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2563"/>
            <a:ext cx="9683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67971" y="583195"/>
            <a:ext cx="2667000" cy="1133900"/>
          </a:xfrm>
          <a:prstGeom prst="rect">
            <a:avLst/>
          </a:prstGeom>
        </p:spPr>
        <p:txBody>
          <a:bodyPr wrap="square">
            <a:spAutoFit/>
          </a:bodyPr>
          <a:lstStyle/>
          <a:p>
            <a:pPr algn="ctr">
              <a:spcAft>
                <a:spcPts val="200"/>
              </a:spcAft>
              <a:defRPr/>
            </a:pPr>
            <a:r>
              <a:rPr lang="en-AU" sz="1000" b="1" dirty="0">
                <a:solidFill>
                  <a:schemeClr val="bg1"/>
                </a:solidFill>
                <a:latin typeface="Arial" panose="020B0604020202020204" pitchFamily="34" charset="0"/>
                <a:cs typeface="Arial" panose="020B0604020202020204" pitchFamily="34" charset="0"/>
              </a:rPr>
              <a:t>MONITOR CLOSELY </a:t>
            </a:r>
            <a:r>
              <a:rPr lang="en-AU" sz="1000" b="1" dirty="0" smtClean="0">
                <a:solidFill>
                  <a:schemeClr val="bg1"/>
                </a:solidFill>
                <a:latin typeface="Arial" panose="020B0604020202020204" pitchFamily="34" charset="0"/>
                <a:cs typeface="Arial" panose="020B0604020202020204" pitchFamily="34" charset="0"/>
              </a:rPr>
              <a:t>for </a:t>
            </a:r>
            <a:r>
              <a:rPr lang="en-AU" sz="1000" b="1" dirty="0">
                <a:solidFill>
                  <a:schemeClr val="bg1"/>
                </a:solidFill>
                <a:latin typeface="Arial" panose="020B0604020202020204" pitchFamily="34" charset="0"/>
                <a:cs typeface="Arial" panose="020B0604020202020204" pitchFamily="34" charset="0"/>
              </a:rPr>
              <a:t>1-2 hours</a:t>
            </a:r>
          </a:p>
          <a:p>
            <a:pPr>
              <a:lnSpc>
                <a:spcPct val="110000"/>
              </a:lnSpc>
              <a:spcAft>
                <a:spcPts val="200"/>
              </a:spcAft>
              <a:defRPr/>
            </a:pPr>
            <a:r>
              <a:rPr lang="en-US" sz="900" dirty="0">
                <a:solidFill>
                  <a:schemeClr val="bg1"/>
                </a:solidFill>
                <a:latin typeface="Arial" pitchFamily="34" charset="0"/>
                <a:ea typeface="Times New Roman" pitchFamily="18" charset="0"/>
                <a:cs typeface="Arial" pitchFamily="34" charset="0"/>
              </a:rPr>
              <a:t>Transfer to high level care if any of:  </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Lack </a:t>
            </a:r>
            <a:r>
              <a:rPr lang="en-US" sz="900" dirty="0">
                <a:solidFill>
                  <a:schemeClr val="bg1"/>
                </a:solidFill>
                <a:latin typeface="Arial" pitchFamily="34" charset="0"/>
                <a:ea typeface="Times New Roman" pitchFamily="18" charset="0"/>
                <a:cs typeface="Arial" pitchFamily="34" charset="0"/>
              </a:rPr>
              <a:t>of response to salbutamol over 1-2 </a:t>
            </a:r>
            <a:r>
              <a:rPr lang="en-US" sz="900" dirty="0" err="1">
                <a:solidFill>
                  <a:schemeClr val="bg1"/>
                </a:solidFill>
                <a:latin typeface="Arial" pitchFamily="34" charset="0"/>
                <a:ea typeface="Times New Roman" pitchFamily="18" charset="0"/>
                <a:cs typeface="Arial" pitchFamily="34" charset="0"/>
              </a:rPr>
              <a:t>hrs</a:t>
            </a:r>
            <a:endParaRPr lang="en-US" sz="900" dirty="0">
              <a:solidFill>
                <a:schemeClr val="bg1"/>
              </a:solidFill>
              <a:latin typeface="Arial" pitchFamily="34" charset="0"/>
              <a:ea typeface="Times New Roman" pitchFamily="18" charset="0"/>
              <a:cs typeface="Arial" pitchFamily="34" charset="0"/>
            </a:endParaRP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Any </a:t>
            </a:r>
            <a:r>
              <a:rPr lang="en-US" sz="900" dirty="0">
                <a:solidFill>
                  <a:schemeClr val="bg1"/>
                </a:solidFill>
                <a:latin typeface="Arial" pitchFamily="34" charset="0"/>
                <a:ea typeface="Times New Roman" pitchFamily="18" charset="0"/>
                <a:cs typeface="Arial" pitchFamily="34" charset="0"/>
              </a:rPr>
              <a:t>signs of severe exacerbation</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Increasing </a:t>
            </a:r>
            <a:r>
              <a:rPr lang="en-US" sz="900" dirty="0">
                <a:solidFill>
                  <a:schemeClr val="bg1"/>
                </a:solidFill>
                <a:latin typeface="Arial" pitchFamily="34" charset="0"/>
                <a:ea typeface="Times New Roman" pitchFamily="18" charset="0"/>
                <a:cs typeface="Arial" pitchFamily="34" charset="0"/>
              </a:rPr>
              <a:t>respiratory rate</a:t>
            </a:r>
          </a:p>
          <a:p>
            <a:pPr>
              <a:lnSpc>
                <a:spcPct val="110000"/>
              </a:lnSpc>
              <a:spcAft>
                <a:spcPts val="200"/>
              </a:spcAft>
              <a:defRPr/>
            </a:pPr>
            <a:r>
              <a:rPr lang="en-US" sz="900" dirty="0" smtClean="0">
                <a:solidFill>
                  <a:schemeClr val="bg1"/>
                </a:solidFill>
                <a:latin typeface="Arial" pitchFamily="34" charset="0"/>
                <a:ea typeface="Times New Roman" pitchFamily="18" charset="0"/>
                <a:cs typeface="Arial" pitchFamily="34" charset="0"/>
              </a:rPr>
              <a:t>•  Decreasing </a:t>
            </a:r>
            <a:r>
              <a:rPr lang="en-US" sz="900" dirty="0">
                <a:solidFill>
                  <a:schemeClr val="bg1"/>
                </a:solidFill>
                <a:latin typeface="Arial" pitchFamily="34" charset="0"/>
                <a:ea typeface="Times New Roman" pitchFamily="18" charset="0"/>
                <a:cs typeface="Arial" pitchFamily="34" charset="0"/>
              </a:rPr>
              <a:t>oxygen </a:t>
            </a:r>
            <a:r>
              <a:rPr lang="en-US" sz="900" dirty="0" smtClean="0">
                <a:solidFill>
                  <a:schemeClr val="bg1"/>
                </a:solidFill>
                <a:latin typeface="Arial" pitchFamily="34" charset="0"/>
                <a:ea typeface="Times New Roman" pitchFamily="18" charset="0"/>
                <a:cs typeface="Arial" pitchFamily="34" charset="0"/>
              </a:rPr>
              <a:t>saturation</a:t>
            </a:r>
          </a:p>
        </p:txBody>
      </p:sp>
      <p:sp>
        <p:nvSpPr>
          <p:cNvPr id="8" name="TextBox 6"/>
          <p:cNvSpPr txBox="1">
            <a:spLocks noChangeArrowheads="1"/>
          </p:cNvSpPr>
          <p:nvPr/>
        </p:nvSpPr>
        <p:spPr bwMode="auto">
          <a:xfrm>
            <a:off x="4386892" y="944701"/>
            <a:ext cx="720000" cy="369332"/>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or lack of improvement</a:t>
            </a:r>
            <a:endParaRPr lang="en-AU" sz="800" b="1" strike="sngStrike" dirty="0">
              <a:solidFill>
                <a:schemeClr val="accent6"/>
              </a:solidFill>
              <a:latin typeface="Arial" panose="020B0604020202020204" pitchFamily="34" charset="0"/>
              <a:cs typeface="Arial" panose="020B0604020202020204" pitchFamily="34" charset="0"/>
            </a:endParaRPr>
          </a:p>
        </p:txBody>
      </p:sp>
      <p:sp>
        <p:nvSpPr>
          <p:cNvPr id="9" name="Rectangle 8"/>
          <p:cNvSpPr/>
          <p:nvPr/>
        </p:nvSpPr>
        <p:spPr>
          <a:xfrm>
            <a:off x="5338678" y="640745"/>
            <a:ext cx="2445090" cy="2051844"/>
          </a:xfrm>
          <a:prstGeom prst="rect">
            <a:avLst/>
          </a:prstGeom>
        </p:spPr>
        <p:txBody>
          <a:bodyPr wrap="square" anchor="ctr">
            <a:spAutoFit/>
          </a:bodyPr>
          <a:lstStyle/>
          <a:p>
            <a:pPr algn="ctr">
              <a:spcAft>
                <a:spcPts val="200"/>
              </a:spcAft>
            </a:pPr>
            <a:r>
              <a:rPr lang="en-AU" sz="1000" b="1" dirty="0">
                <a:latin typeface="Arial" panose="020B0604020202020204" pitchFamily="34" charset="0"/>
                <a:cs typeface="Arial" panose="020B0604020202020204" pitchFamily="34" charset="0"/>
              </a:rPr>
              <a:t>TRANSFER TO HIGH LEVEL CARE </a:t>
            </a:r>
            <a:br>
              <a:rPr lang="en-AU" sz="1000" b="1" dirty="0">
                <a:latin typeface="Arial" panose="020B0604020202020204" pitchFamily="34" charset="0"/>
                <a:cs typeface="Arial" panose="020B0604020202020204" pitchFamily="34" charset="0"/>
              </a:rPr>
            </a:br>
            <a:r>
              <a:rPr lang="en-AU" sz="1000" b="1" dirty="0">
                <a:latin typeface="Arial" panose="020B0604020202020204" pitchFamily="34" charset="0"/>
                <a:cs typeface="Arial" panose="020B0604020202020204" pitchFamily="34" charset="0"/>
              </a:rPr>
              <a:t>(e.g. ICU) </a:t>
            </a:r>
          </a:p>
          <a:p>
            <a:pPr>
              <a:spcAft>
                <a:spcPts val="200"/>
              </a:spcAft>
            </a:pPr>
            <a:r>
              <a:rPr lang="en-AU" sz="900" b="1" i="1" kern="800" spc="-20" dirty="0">
                <a:latin typeface="Arial" panose="020B0604020202020204" pitchFamily="34" charset="0"/>
                <a:cs typeface="Arial" panose="020B0604020202020204" pitchFamily="34" charset="0"/>
              </a:rPr>
              <a:t>While waiting give:</a:t>
            </a:r>
          </a:p>
          <a:p>
            <a:pPr>
              <a:spcAft>
                <a:spcPts val="200"/>
              </a:spcAft>
            </a:pPr>
            <a:r>
              <a:rPr lang="en-US" sz="900" kern="800" spc="-20" dirty="0">
                <a:latin typeface="Arial" pitchFamily="34" charset="0"/>
                <a:ea typeface="Times New Roman" pitchFamily="18" charset="0"/>
                <a:cs typeface="Arial" pitchFamily="34" charset="0"/>
              </a:rPr>
              <a:t>Salbutamol 100 mcg 6 puffs by </a:t>
            </a:r>
            <a:r>
              <a:rPr lang="en-US" sz="900" kern="800" spc="-20" dirty="0" err="1">
                <a:latin typeface="Arial" pitchFamily="34" charset="0"/>
                <a:ea typeface="Times New Roman" pitchFamily="18" charset="0"/>
                <a:cs typeface="Arial" pitchFamily="34" charset="0"/>
              </a:rPr>
              <a:t>pMDI+spacer</a:t>
            </a:r>
            <a:r>
              <a:rPr lang="en-US" sz="900" kern="800" spc="-20" dirty="0">
                <a:latin typeface="Arial" pitchFamily="34" charset="0"/>
                <a:ea typeface="Times New Roman" pitchFamily="18" charset="0"/>
                <a:cs typeface="Arial" pitchFamily="34" charset="0"/>
              </a:rPr>
              <a:t> (or 2.5mg nebulizer). Repeat every 20 min </a:t>
            </a:r>
            <a:r>
              <a:rPr lang="en-US" sz="900" kern="800" spc="-20" dirty="0" smtClean="0">
                <a:latin typeface="Arial" pitchFamily="34" charset="0"/>
                <a:ea typeface="Times New Roman" pitchFamily="18" charset="0"/>
                <a:cs typeface="Arial" pitchFamily="34" charset="0"/>
              </a:rPr>
              <a:t/>
            </a:r>
            <a:br>
              <a:rPr lang="en-US" sz="900" kern="800" spc="-20" dirty="0" smtClean="0">
                <a:latin typeface="Arial" pitchFamily="34" charset="0"/>
                <a:ea typeface="Times New Roman" pitchFamily="18" charset="0"/>
                <a:cs typeface="Arial" pitchFamily="34" charset="0"/>
              </a:rPr>
            </a:br>
            <a:r>
              <a:rPr lang="en-US" sz="900" kern="800" spc="-20" dirty="0" smtClean="0">
                <a:latin typeface="Arial" pitchFamily="34" charset="0"/>
                <a:ea typeface="Times New Roman" pitchFamily="18" charset="0"/>
                <a:cs typeface="Arial" pitchFamily="34" charset="0"/>
              </a:rPr>
              <a:t>as </a:t>
            </a:r>
            <a:r>
              <a:rPr lang="en-US" sz="900" kern="800" spc="-20" dirty="0">
                <a:latin typeface="Arial" pitchFamily="34" charset="0"/>
                <a:ea typeface="Times New Roman" pitchFamily="18" charset="0"/>
                <a:cs typeface="Arial" pitchFamily="34" charset="0"/>
              </a:rPr>
              <a:t>needed.</a:t>
            </a:r>
          </a:p>
          <a:p>
            <a:pPr>
              <a:spcAft>
                <a:spcPts val="200"/>
              </a:spcAft>
            </a:pPr>
            <a:r>
              <a:rPr lang="en-US" sz="900" kern="800" spc="-20" dirty="0">
                <a:latin typeface="Arial" pitchFamily="34" charset="0"/>
                <a:ea typeface="Times New Roman" pitchFamily="18" charset="0"/>
                <a:cs typeface="Arial" pitchFamily="34" charset="0"/>
              </a:rPr>
              <a:t>Oxygen (if available) to keep </a:t>
            </a:r>
            <a:r>
              <a:rPr lang="en-US" sz="900" kern="800" spc="-20" dirty="0" smtClean="0">
                <a:latin typeface="Arial" pitchFamily="34" charset="0"/>
                <a:ea typeface="Times New Roman" pitchFamily="18" charset="0"/>
                <a:cs typeface="Arial" pitchFamily="34" charset="0"/>
              </a:rPr>
              <a:t>saturation 94</a:t>
            </a:r>
            <a:r>
              <a:rPr lang="en-US" sz="900" kern="800" spc="-20" dirty="0">
                <a:latin typeface="Arial" pitchFamily="34" charset="0"/>
                <a:ea typeface="Times New Roman" pitchFamily="18" charset="0"/>
                <a:cs typeface="Arial" pitchFamily="34" charset="0"/>
              </a:rPr>
              <a:t>-98% </a:t>
            </a:r>
            <a:endParaRPr lang="en-US" sz="900" kern="800" spc="-20" dirty="0"/>
          </a:p>
          <a:p>
            <a:pPr>
              <a:spcAft>
                <a:spcPts val="200"/>
              </a:spcAft>
            </a:pPr>
            <a:r>
              <a:rPr lang="en-US" sz="900" kern="800" spc="-20" dirty="0" smtClean="0">
                <a:latin typeface="Arial" pitchFamily="34" charset="0"/>
                <a:ea typeface="Times New Roman" pitchFamily="18" charset="0"/>
                <a:cs typeface="Arial" pitchFamily="34" charset="0"/>
              </a:rPr>
              <a:t>Prednisolone </a:t>
            </a:r>
            <a:r>
              <a:rPr lang="en-US" sz="900" kern="800" spc="-20" dirty="0">
                <a:latin typeface="Arial" pitchFamily="34" charset="0"/>
                <a:ea typeface="Times New Roman" pitchFamily="18" charset="0"/>
                <a:cs typeface="Arial" pitchFamily="34" charset="0"/>
              </a:rPr>
              <a:t>2mg/kg</a:t>
            </a:r>
            <a:r>
              <a:rPr lang="en-US" sz="900" kern="800" spc="-20" dirty="0">
                <a:latin typeface="Arial" pitchFamily="34" charset="0"/>
                <a:cs typeface="Arial" pitchFamily="34" charset="0"/>
              </a:rPr>
              <a:t> (max. 20 mg for &lt;2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max. 30 mg for 2–5 </a:t>
            </a:r>
            <a:r>
              <a:rPr lang="en-US" sz="900" kern="800" spc="-20" dirty="0" err="1">
                <a:latin typeface="Arial" pitchFamily="34" charset="0"/>
                <a:cs typeface="Arial" pitchFamily="34" charset="0"/>
              </a:rPr>
              <a:t>yrs</a:t>
            </a:r>
            <a:r>
              <a:rPr lang="en-US" sz="900" kern="800" spc="-20" dirty="0">
                <a:latin typeface="Arial" pitchFamily="34" charset="0"/>
                <a:cs typeface="Arial" pitchFamily="34" charset="0"/>
              </a:rPr>
              <a:t>) as a starting dose</a:t>
            </a:r>
          </a:p>
          <a:p>
            <a:pPr>
              <a:spcAft>
                <a:spcPts val="200"/>
              </a:spcAft>
            </a:pPr>
            <a:r>
              <a:rPr lang="en-US" sz="900" kern="800" spc="-20" dirty="0">
                <a:latin typeface="Arial" pitchFamily="34" charset="0"/>
                <a:cs typeface="Arial" pitchFamily="34" charset="0"/>
              </a:rPr>
              <a:t>Consider 160 mcg ipratropium bromide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a:t>
            </a:r>
            <a:r>
              <a:rPr lang="en-US" sz="900" kern="800" spc="-20" dirty="0">
                <a:latin typeface="Arial" pitchFamily="34" charset="0"/>
                <a:cs typeface="Arial" pitchFamily="34" charset="0"/>
              </a:rPr>
              <a:t>or 250 mcg by nebulizer). Repeat every </a:t>
            </a:r>
            <a:br>
              <a:rPr lang="en-US" sz="900" kern="800" spc="-20" dirty="0">
                <a:latin typeface="Arial" pitchFamily="34" charset="0"/>
                <a:cs typeface="Arial" pitchFamily="34" charset="0"/>
              </a:rPr>
            </a:br>
            <a:r>
              <a:rPr lang="en-US" sz="900" kern="800" spc="-20" dirty="0" smtClean="0">
                <a:latin typeface="Arial" pitchFamily="34" charset="0"/>
                <a:cs typeface="Arial" pitchFamily="34" charset="0"/>
              </a:rPr>
              <a:t>20 </a:t>
            </a:r>
            <a:r>
              <a:rPr lang="en-US" sz="900" kern="800" spc="-20" dirty="0">
                <a:latin typeface="Arial" pitchFamily="34" charset="0"/>
                <a:cs typeface="Arial" pitchFamily="34" charset="0"/>
              </a:rPr>
              <a:t>min for 1 hour if needed. </a:t>
            </a:r>
            <a:r>
              <a:rPr lang="en-US" sz="900" dirty="0"/>
              <a:t>	</a:t>
            </a:r>
            <a:endParaRPr lang="en-AU" sz="900" dirty="0">
              <a:latin typeface="Arial" panose="020B0604020202020204" pitchFamily="34" charset="0"/>
              <a:cs typeface="Arial" panose="020B0604020202020204" pitchFamily="34" charset="0"/>
            </a:endParaRPr>
          </a:p>
        </p:txBody>
      </p:sp>
      <p:sp>
        <p:nvSpPr>
          <p:cNvPr id="10" name="TextBox 6"/>
          <p:cNvSpPr txBox="1">
            <a:spLocks noChangeArrowheads="1"/>
          </p:cNvSpPr>
          <p:nvPr/>
        </p:nvSpPr>
        <p:spPr bwMode="auto">
          <a:xfrm>
            <a:off x="4446492" y="2211841"/>
            <a:ext cx="660400" cy="738664"/>
          </a:xfrm>
          <a:prstGeom prst="rect">
            <a:avLst/>
          </a:prstGeom>
          <a:noFill/>
          <a:ln w="9525">
            <a:noFill/>
            <a:miter lim="800000"/>
            <a:headEnd/>
            <a:tailEnd/>
          </a:ln>
        </p:spPr>
        <p:txBody>
          <a:bodyPr wrap="square" lIns="0" tIns="0" rIns="0" bIns="0">
            <a:spAutoFit/>
          </a:bodyPr>
          <a:lstStyle/>
          <a:p>
            <a:pPr algn="ctr" fontAlgn="base">
              <a:spcBef>
                <a:spcPct val="0"/>
              </a:spcBef>
              <a:spcAft>
                <a:spcPct val="0"/>
              </a:spcAft>
            </a:pPr>
            <a:r>
              <a:rPr lang="en-AU" sz="800" b="1" dirty="0" smtClean="0">
                <a:solidFill>
                  <a:schemeClr val="accent6"/>
                </a:solidFill>
                <a:latin typeface="Arial" panose="020B0604020202020204" pitchFamily="34" charset="0"/>
                <a:cs typeface="Arial" panose="020B0604020202020204" pitchFamily="34" charset="0"/>
              </a:rPr>
              <a:t>Worsening, or failure to respond to </a:t>
            </a:r>
            <a:br>
              <a:rPr lang="en-AU" sz="800" b="1" dirty="0" smtClean="0">
                <a:solidFill>
                  <a:schemeClr val="accent6"/>
                </a:solidFill>
                <a:latin typeface="Arial" panose="020B0604020202020204" pitchFamily="34" charset="0"/>
                <a:cs typeface="Arial" panose="020B0604020202020204" pitchFamily="34" charset="0"/>
              </a:rPr>
            </a:br>
            <a:r>
              <a:rPr lang="en-AU" sz="800" b="1" dirty="0" smtClean="0">
                <a:solidFill>
                  <a:schemeClr val="accent6"/>
                </a:solidFill>
                <a:latin typeface="Arial" panose="020B0604020202020204" pitchFamily="34" charset="0"/>
                <a:cs typeface="Arial" panose="020B0604020202020204" pitchFamily="34" charset="0"/>
              </a:rPr>
              <a:t>10 puffs salbutamol over 3-4 hrs</a:t>
            </a:r>
          </a:p>
        </p:txBody>
      </p:sp>
      <p:sp>
        <p:nvSpPr>
          <p:cNvPr id="11" name="Rectangle 10"/>
          <p:cNvSpPr/>
          <p:nvPr/>
        </p:nvSpPr>
        <p:spPr>
          <a:xfrm>
            <a:off x="1459802" y="5046795"/>
            <a:ext cx="5842000" cy="1220847"/>
          </a:xfrm>
          <a:prstGeom prst="rect">
            <a:avLst/>
          </a:prstGeom>
        </p:spPr>
        <p:txBody>
          <a:bodyPr wrap="square" lIns="0">
            <a:spAutoFit/>
          </a:bodyPr>
          <a:lstStyle/>
          <a:p>
            <a:pPr marL="180975" indent="-95250" algn="ctr" fontAlgn="base">
              <a:lnSpc>
                <a:spcPct val="110000"/>
              </a:lnSpc>
              <a:spcBef>
                <a:spcPct val="0"/>
              </a:spcBef>
              <a:spcAft>
                <a:spcPts val="200"/>
              </a:spcAft>
            </a:pPr>
            <a:r>
              <a:rPr lang="en-AU" sz="1000" b="1" dirty="0">
                <a:latin typeface="Arial" panose="020B0604020202020204" pitchFamily="34" charset="0"/>
                <a:cs typeface="Arial" panose="020B0604020202020204" pitchFamily="34" charset="0"/>
              </a:rPr>
              <a:t>FOLLOW UP VISIT </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Reliever</a:t>
            </a:r>
            <a:r>
              <a:rPr lang="en-AU" sz="900" dirty="0">
                <a:latin typeface="Arial" panose="020B0604020202020204" pitchFamily="34" charset="0"/>
                <a:cs typeface="Arial" panose="020B0604020202020204" pitchFamily="34" charset="0"/>
              </a:rPr>
              <a:t>: Reduce to as-needed</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Controller</a:t>
            </a:r>
            <a:r>
              <a:rPr lang="en-AU" sz="900" dirty="0">
                <a:latin typeface="Arial" panose="020B0604020202020204" pitchFamily="34" charset="0"/>
                <a:cs typeface="Arial" panose="020B0604020202020204" pitchFamily="34" charset="0"/>
              </a:rPr>
              <a:t>: Continue or adjust depending on cause of exacerbation, and duration of need for </a:t>
            </a:r>
            <a:r>
              <a:rPr lang="en-AU" sz="900" dirty="0">
                <a:solidFill>
                  <a:srgbClr val="000000"/>
                </a:solidFill>
                <a:latin typeface="Arial" panose="020B0604020202020204" pitchFamily="34" charset="0"/>
                <a:cs typeface="Arial" panose="020B0604020202020204" pitchFamily="34" charset="0"/>
              </a:rPr>
              <a:t>extra salbutamol</a:t>
            </a:r>
          </a:p>
          <a:p>
            <a:pPr fontAlgn="base">
              <a:spcBef>
                <a:spcPct val="0"/>
              </a:spcBef>
              <a:spcAft>
                <a:spcPts val="200"/>
              </a:spcAft>
            </a:pPr>
            <a:r>
              <a:rPr lang="en-AU" sz="900" b="1" dirty="0" smtClean="0">
                <a:latin typeface="Arial" panose="020B0604020202020204" pitchFamily="34" charset="0"/>
                <a:cs typeface="Arial" panose="020B0604020202020204" pitchFamily="34" charset="0"/>
              </a:rPr>
              <a:t>Risk </a:t>
            </a:r>
            <a:r>
              <a:rPr lang="en-AU" sz="900" b="1" dirty="0">
                <a:latin typeface="Arial" panose="020B0604020202020204" pitchFamily="34" charset="0"/>
                <a:cs typeface="Arial" panose="020B0604020202020204" pitchFamily="34" charset="0"/>
              </a:rPr>
              <a:t>factors</a:t>
            </a:r>
            <a:r>
              <a:rPr lang="en-AU" sz="900" dirty="0">
                <a:latin typeface="Arial" panose="020B0604020202020204" pitchFamily="34" charset="0"/>
                <a:cs typeface="Arial" panose="020B0604020202020204" pitchFamily="34" charset="0"/>
              </a:rPr>
              <a:t>: Check and correct modifiable risk factors that may have contributed to exacerbation, </a:t>
            </a:r>
            <a:r>
              <a:rPr lang="en-AU" sz="900" dirty="0" smtClean="0">
                <a:latin typeface="Arial" panose="020B0604020202020204" pitchFamily="34" charset="0"/>
                <a:cs typeface="Arial" panose="020B0604020202020204" pitchFamily="34" charset="0"/>
              </a:rPr>
              <a:t>including </a:t>
            </a:r>
            <a:br>
              <a:rPr lang="en-AU" sz="900" dirty="0" smtClean="0">
                <a:latin typeface="Arial" panose="020B0604020202020204" pitchFamily="34" charset="0"/>
                <a:cs typeface="Arial" panose="020B0604020202020204" pitchFamily="34" charset="0"/>
              </a:rPr>
            </a:br>
            <a:r>
              <a:rPr lang="en-AU" sz="900" dirty="0" smtClean="0">
                <a:latin typeface="Arial" panose="020B0604020202020204" pitchFamily="34" charset="0"/>
                <a:cs typeface="Arial" panose="020B0604020202020204" pitchFamily="34" charset="0"/>
              </a:rPr>
              <a:t>inhaler </a:t>
            </a:r>
            <a:r>
              <a:rPr lang="en-AU" sz="900" dirty="0">
                <a:latin typeface="Arial" panose="020B0604020202020204" pitchFamily="34" charset="0"/>
                <a:cs typeface="Arial" panose="020B0604020202020204" pitchFamily="34" charset="0"/>
              </a:rPr>
              <a:t>technique and adherence</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Action plan</a:t>
            </a:r>
            <a:r>
              <a:rPr lang="en-AU" sz="900" dirty="0">
                <a:latin typeface="Arial" panose="020B0604020202020204" pitchFamily="34" charset="0"/>
                <a:cs typeface="Arial" panose="020B0604020202020204" pitchFamily="34" charset="0"/>
              </a:rPr>
              <a:t>: Is it understood? Was it used appropriately? Does it need modification? </a:t>
            </a:r>
          </a:p>
          <a:p>
            <a:pPr indent="-95250" fontAlgn="base">
              <a:spcBef>
                <a:spcPct val="0"/>
              </a:spcBef>
              <a:spcAft>
                <a:spcPts val="200"/>
              </a:spcAft>
            </a:pPr>
            <a:r>
              <a:rPr lang="en-AU" sz="900" b="1" dirty="0">
                <a:latin typeface="Arial" panose="020B0604020202020204" pitchFamily="34" charset="0"/>
                <a:cs typeface="Arial" panose="020B0604020202020204" pitchFamily="34" charset="0"/>
              </a:rPr>
              <a:t>Schedule next follow up visit</a:t>
            </a:r>
          </a:p>
        </p:txBody>
      </p:sp>
      <p:sp>
        <p:nvSpPr>
          <p:cNvPr id="12" name="Rectangle 11"/>
          <p:cNvSpPr/>
          <p:nvPr/>
        </p:nvSpPr>
        <p:spPr>
          <a:xfrm>
            <a:off x="1369690" y="3498512"/>
            <a:ext cx="3327400" cy="1327286"/>
          </a:xfrm>
          <a:prstGeom prst="rect">
            <a:avLst/>
          </a:prstGeom>
        </p:spPr>
        <p:txBody>
          <a:bodyPr wrap="square">
            <a:spAutoFit/>
          </a:bodyPr>
          <a:lstStyle/>
          <a:p>
            <a:pPr indent="-85725" algn="ctr" fontAlgn="base">
              <a:lnSpc>
                <a:spcPct val="110000"/>
              </a:lnSpc>
              <a:spcBef>
                <a:spcPct val="0"/>
              </a:spcBef>
              <a:spcAft>
                <a:spcPts val="200"/>
              </a:spcAft>
            </a:pPr>
            <a:r>
              <a:rPr lang="en-AU" sz="1000" b="1" kern="600" spc="-20" dirty="0">
                <a:latin typeface="Arial" panose="020B0604020202020204" pitchFamily="34" charset="0"/>
                <a:cs typeface="Arial" panose="020B0604020202020204" pitchFamily="34" charset="0"/>
              </a:rPr>
              <a:t>DISCHARGE/FOLLOW-UP PLANNING</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Ensure that </a:t>
            </a:r>
            <a:r>
              <a:rPr lang="en-AU" sz="900" kern="600" spc="-20" dirty="0">
                <a:latin typeface="Arial" panose="020B0604020202020204" pitchFamily="34" charset="0"/>
                <a:cs typeface="Arial" panose="020B0604020202020204" pitchFamily="34" charset="0"/>
              </a:rPr>
              <a:t>resources at home are adequate.</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Reliever</a:t>
            </a:r>
            <a:r>
              <a:rPr lang="en-AU" sz="900" kern="600" spc="-20" dirty="0">
                <a:latin typeface="Arial" panose="020B0604020202020204" pitchFamily="34" charset="0"/>
                <a:cs typeface="Arial" panose="020B0604020202020204" pitchFamily="34" charset="0"/>
              </a:rPr>
              <a:t>: continue as needed</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Controller</a:t>
            </a:r>
            <a:r>
              <a:rPr lang="en-AU" sz="900" kern="600" spc="-20" dirty="0">
                <a:latin typeface="Arial" panose="020B0604020202020204" pitchFamily="34" charset="0"/>
                <a:cs typeface="Arial" panose="020B0604020202020204" pitchFamily="34" charset="0"/>
              </a:rPr>
              <a:t>: consider need for, or adjustment of, regular controller </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Check </a:t>
            </a:r>
            <a:r>
              <a:rPr lang="en-AU" sz="900" kern="600" spc="-20" dirty="0">
                <a:latin typeface="Arial" panose="020B0604020202020204" pitchFamily="34" charset="0"/>
                <a:cs typeface="Arial" panose="020B0604020202020204" pitchFamily="34" charset="0"/>
              </a:rPr>
              <a:t>inhaler technique and adherence</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Follow up</a:t>
            </a:r>
            <a:r>
              <a:rPr lang="en-AU" sz="900" kern="600" spc="-20" dirty="0">
                <a:latin typeface="Arial" panose="020B0604020202020204" pitchFamily="34" charset="0"/>
                <a:cs typeface="Arial" panose="020B0604020202020204" pitchFamily="34" charset="0"/>
              </a:rPr>
              <a:t>:</a:t>
            </a:r>
            <a:r>
              <a:rPr lang="en-AU" sz="900" b="1" kern="600" spc="-20" dirty="0">
                <a:latin typeface="Arial" panose="020B0604020202020204" pitchFamily="34" charset="0"/>
                <a:cs typeface="Arial" panose="020B0604020202020204" pitchFamily="34" charset="0"/>
              </a:rPr>
              <a:t> </a:t>
            </a:r>
            <a:r>
              <a:rPr lang="en-AU" sz="900" kern="600" spc="-20" dirty="0">
                <a:latin typeface="Arial" panose="020B0604020202020204" pitchFamily="34" charset="0"/>
                <a:cs typeface="Arial" panose="020B0604020202020204" pitchFamily="34" charset="0"/>
              </a:rPr>
              <a:t>within 1-7 days</a:t>
            </a:r>
          </a:p>
          <a:p>
            <a:pPr indent="-85725" fontAlgn="base">
              <a:lnSpc>
                <a:spcPct val="110000"/>
              </a:lnSpc>
              <a:spcBef>
                <a:spcPct val="0"/>
              </a:spcBef>
              <a:spcAft>
                <a:spcPts val="200"/>
              </a:spcAft>
            </a:pPr>
            <a:r>
              <a:rPr lang="en-AU" sz="900" b="1" kern="600" spc="-20" dirty="0">
                <a:latin typeface="Arial" panose="020B0604020202020204" pitchFamily="34" charset="0"/>
                <a:cs typeface="Arial" panose="020B0604020202020204" pitchFamily="34" charset="0"/>
              </a:rPr>
              <a:t>Provide and explain</a:t>
            </a:r>
            <a:r>
              <a:rPr lang="en-AU" sz="900" kern="600" spc="-20" dirty="0">
                <a:latin typeface="Arial" panose="020B0604020202020204" pitchFamily="34" charset="0"/>
                <a:cs typeface="Arial" panose="020B0604020202020204" pitchFamily="34" charset="0"/>
              </a:rPr>
              <a:t> action plan</a:t>
            </a:r>
          </a:p>
        </p:txBody>
      </p:sp>
      <p:sp>
        <p:nvSpPr>
          <p:cNvPr id="13" name="Rectangle 12"/>
          <p:cNvSpPr/>
          <p:nvPr/>
        </p:nvSpPr>
        <p:spPr>
          <a:xfrm>
            <a:off x="1367971" y="2042492"/>
            <a:ext cx="2616200" cy="1108252"/>
          </a:xfrm>
          <a:prstGeom prst="rect">
            <a:avLst/>
          </a:prstGeom>
        </p:spPr>
        <p:txBody>
          <a:bodyPr wrap="square">
            <a:spAutoFit/>
          </a:bodyPr>
          <a:lstStyle/>
          <a:p>
            <a:pPr algn="ctr">
              <a:spcAft>
                <a:spcPts val="200"/>
              </a:spcAft>
              <a:defRPr/>
            </a:pPr>
            <a:r>
              <a:rPr lang="en-AU" sz="1000" b="1" kern="800" spc="-30" dirty="0">
                <a:latin typeface="Arial" panose="020B0604020202020204" pitchFamily="34" charset="0"/>
                <a:cs typeface="Arial" panose="020B0604020202020204" pitchFamily="34" charset="0"/>
              </a:rPr>
              <a:t>CONTINUE TREATMENT IF NEEDED</a:t>
            </a:r>
          </a:p>
          <a:p>
            <a:pPr>
              <a:lnSpc>
                <a:spcPct val="110000"/>
              </a:lnSpc>
              <a:spcAft>
                <a:spcPts val="200"/>
              </a:spcAft>
              <a:defRPr/>
            </a:pPr>
            <a:r>
              <a:rPr lang="en-AU" sz="900" kern="800" spc="-30" dirty="0">
                <a:latin typeface="Arial" panose="020B0604020202020204" pitchFamily="34" charset="0"/>
                <a:cs typeface="Arial" panose="020B0604020202020204" pitchFamily="34" charset="0"/>
              </a:rPr>
              <a:t>Monitor closely as above</a:t>
            </a:r>
          </a:p>
          <a:p>
            <a:pPr>
              <a:lnSpc>
                <a:spcPct val="110000"/>
              </a:lnSpc>
              <a:spcAft>
                <a:spcPts val="200"/>
              </a:spcAft>
              <a:defRPr/>
            </a:pPr>
            <a:r>
              <a:rPr lang="en-AU" sz="900" kern="800" spc="-30" dirty="0">
                <a:latin typeface="Arial" panose="020B0604020202020204" pitchFamily="34" charset="0"/>
                <a:cs typeface="Arial" panose="020B0604020202020204" pitchFamily="34" charset="0"/>
              </a:rPr>
              <a:t>If symptoms recur within 3-4 </a:t>
            </a:r>
            <a:r>
              <a:rPr lang="en-AU" sz="900" kern="800" spc="-30" dirty="0" err="1">
                <a:latin typeface="Arial" panose="020B0604020202020204" pitchFamily="34" charset="0"/>
                <a:cs typeface="Arial" panose="020B0604020202020204" pitchFamily="34" charset="0"/>
              </a:rPr>
              <a:t>hrs</a:t>
            </a:r>
            <a:endParaRPr lang="en-AU" sz="900" kern="800" spc="-30" dirty="0">
              <a:latin typeface="Arial" panose="020B0604020202020204" pitchFamily="34" charset="0"/>
              <a:cs typeface="Arial" panose="020B0604020202020204" pitchFamily="34" charset="0"/>
            </a:endParaRPr>
          </a:p>
          <a:p>
            <a:pPr>
              <a:lnSpc>
                <a:spcPct val="110000"/>
              </a:lnSpc>
              <a:spcAft>
                <a:spcPts val="200"/>
              </a:spcAft>
              <a:defRPr/>
            </a:pPr>
            <a:r>
              <a:rPr lang="en-AU" sz="900" kern="800" spc="-30" dirty="0" smtClean="0">
                <a:latin typeface="Arial" panose="020B0604020202020204" pitchFamily="34" charset="0"/>
                <a:cs typeface="Arial" panose="020B0604020202020204" pitchFamily="34" charset="0"/>
              </a:rPr>
              <a:t>•  Give </a:t>
            </a:r>
            <a:r>
              <a:rPr lang="en-AU" sz="900" kern="800" spc="-30" dirty="0">
                <a:latin typeface="Arial" panose="020B0604020202020204" pitchFamily="34" charset="0"/>
                <a:cs typeface="Arial" panose="020B0604020202020204" pitchFamily="34" charset="0"/>
              </a:rPr>
              <a:t>extra salbutamol 2-3 puffs per hour</a:t>
            </a:r>
          </a:p>
          <a:p>
            <a:pPr>
              <a:lnSpc>
                <a:spcPct val="110000"/>
              </a:lnSpc>
              <a:spcAft>
                <a:spcPts val="200"/>
              </a:spcAft>
              <a:defRPr/>
            </a:pPr>
            <a:r>
              <a:rPr lang="en-AU" sz="900" kern="800" spc="-30" dirty="0" smtClean="0">
                <a:latin typeface="Arial" panose="020B0604020202020204" pitchFamily="34" charset="0"/>
                <a:cs typeface="Arial" panose="020B0604020202020204" pitchFamily="34" charset="0"/>
              </a:rPr>
              <a:t>•  Give </a:t>
            </a:r>
            <a:r>
              <a:rPr lang="en-AU" sz="900" kern="800" spc="-30" dirty="0">
                <a:latin typeface="Arial" panose="020B0604020202020204" pitchFamily="34" charset="0"/>
                <a:cs typeface="Arial" panose="020B0604020202020204" pitchFamily="34" charset="0"/>
              </a:rPr>
              <a:t>prednisolone 2mg/kg (max. 20mg for </a:t>
            </a:r>
            <a:r>
              <a:rPr lang="en-AU" sz="900" kern="800" spc="-30" dirty="0" smtClean="0">
                <a:latin typeface="Arial" panose="020B0604020202020204" pitchFamily="34" charset="0"/>
                <a:cs typeface="Arial" panose="020B0604020202020204" pitchFamily="34" charset="0"/>
              </a:rPr>
              <a:t/>
            </a:r>
            <a:br>
              <a:rPr lang="en-AU" sz="900" kern="800" spc="-30" dirty="0" smtClean="0">
                <a:latin typeface="Arial" panose="020B0604020202020204" pitchFamily="34" charset="0"/>
                <a:cs typeface="Arial" panose="020B0604020202020204" pitchFamily="34" charset="0"/>
              </a:rPr>
            </a:br>
            <a:r>
              <a:rPr lang="en-AU" sz="900" kern="800" spc="-30" dirty="0" smtClean="0">
                <a:latin typeface="Arial" panose="020B0604020202020204" pitchFamily="34" charset="0"/>
                <a:cs typeface="Arial" panose="020B0604020202020204" pitchFamily="34" charset="0"/>
              </a:rPr>
              <a:t>    &lt;</a:t>
            </a:r>
            <a:r>
              <a:rPr lang="en-AU" sz="900" kern="800" spc="-30" dirty="0">
                <a:latin typeface="Arial" panose="020B0604020202020204" pitchFamily="34" charset="0"/>
                <a:cs typeface="Arial" panose="020B0604020202020204" pitchFamily="34" charset="0"/>
              </a:rPr>
              <a:t>2 </a:t>
            </a:r>
            <a:r>
              <a:rPr lang="en-AU" sz="900" kern="800" spc="-30" dirty="0" err="1">
                <a:latin typeface="Arial" panose="020B0604020202020204" pitchFamily="34" charset="0"/>
                <a:cs typeface="Arial" panose="020B0604020202020204" pitchFamily="34" charset="0"/>
              </a:rPr>
              <a:t>yrs</a:t>
            </a:r>
            <a:r>
              <a:rPr lang="en-AU" sz="900" kern="800" spc="-30" dirty="0">
                <a:latin typeface="Arial" panose="020B0604020202020204" pitchFamily="34" charset="0"/>
                <a:cs typeface="Arial" panose="020B0604020202020204" pitchFamily="34" charset="0"/>
              </a:rPr>
              <a:t>; max. 30mg for 2-5 </a:t>
            </a:r>
            <a:r>
              <a:rPr lang="en-AU" sz="900" kern="800" spc="-30" dirty="0" err="1">
                <a:latin typeface="Arial" panose="020B0604020202020204" pitchFamily="34" charset="0"/>
                <a:cs typeface="Arial" panose="020B0604020202020204" pitchFamily="34" charset="0"/>
              </a:rPr>
              <a:t>yrs</a:t>
            </a:r>
            <a:r>
              <a:rPr lang="en-AU" sz="900" kern="800" spc="-30" dirty="0">
                <a:latin typeface="Arial" panose="020B0604020202020204" pitchFamily="34" charset="0"/>
                <a:cs typeface="Arial" panose="020B0604020202020204" pitchFamily="34" charset="0"/>
              </a:rPr>
              <a:t>) orally </a:t>
            </a:r>
            <a:endParaRPr lang="en-US" sz="900" kern="800" spc="-30" dirty="0">
              <a:latin typeface="Arial" pitchFamily="34" charset="0"/>
              <a:ea typeface="Times New Roman" pitchFamily="18" charset="0"/>
              <a:cs typeface="Arial" pitchFamily="34" charset="0"/>
            </a:endParaRPr>
          </a:p>
        </p:txBody>
      </p:sp>
      <p:sp>
        <p:nvSpPr>
          <p:cNvPr id="14" name="TextBox 5"/>
          <p:cNvSpPr txBox="1">
            <a:spLocks noChangeArrowheads="1"/>
          </p:cNvSpPr>
          <p:nvPr/>
        </p:nvSpPr>
        <p:spPr bwMode="auto">
          <a:xfrm>
            <a:off x="2280226" y="1737078"/>
            <a:ext cx="937001"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latin typeface="Arial" panose="020B0604020202020204" pitchFamily="34" charset="0"/>
                <a:cs typeface="Arial" panose="020B0604020202020204" pitchFamily="34" charset="0"/>
              </a:rPr>
              <a:t>IMPROVING</a:t>
            </a:r>
            <a:endParaRPr lang="en-AU" sz="900" b="1" dirty="0">
              <a:latin typeface="Arial" panose="020B0604020202020204" pitchFamily="34" charset="0"/>
              <a:cs typeface="Arial" panose="020B0604020202020204" pitchFamily="34" charset="0"/>
            </a:endParaRPr>
          </a:p>
        </p:txBody>
      </p:sp>
      <p:sp>
        <p:nvSpPr>
          <p:cNvPr id="15" name="TextBox 5"/>
          <p:cNvSpPr txBox="1">
            <a:spLocks noChangeArrowheads="1"/>
          </p:cNvSpPr>
          <p:nvPr/>
        </p:nvSpPr>
        <p:spPr bwMode="auto">
          <a:xfrm>
            <a:off x="2280226" y="3214714"/>
            <a:ext cx="937001" cy="138499"/>
          </a:xfrm>
          <a:prstGeom prst="rect">
            <a:avLst/>
          </a:prstGeom>
          <a:solidFill>
            <a:schemeClr val="bg1"/>
          </a:solidFill>
          <a:ln w="9525">
            <a:noFill/>
            <a:miter lim="800000"/>
            <a:headEnd/>
            <a:tailEnd/>
          </a:ln>
        </p:spPr>
        <p:txBody>
          <a:bodyPr wrap="square" lIns="0" tIns="0" rIns="0" bIns="0" anchor="ctr">
            <a:spAutoFit/>
          </a:bodyPr>
          <a:lstStyle/>
          <a:p>
            <a:pPr algn="ctr" fontAlgn="base">
              <a:spcBef>
                <a:spcPct val="0"/>
              </a:spcBef>
              <a:spcAft>
                <a:spcPct val="0"/>
              </a:spcAft>
            </a:pPr>
            <a:r>
              <a:rPr lang="en-AU" sz="900" b="1" dirty="0" smtClean="0">
                <a:latin typeface="Arial" panose="020B0604020202020204" pitchFamily="34" charset="0"/>
                <a:cs typeface="Arial" panose="020B0604020202020204" pitchFamily="34" charset="0"/>
              </a:rPr>
              <a:t>IMPROVING</a:t>
            </a:r>
            <a:endParaRPr lang="en-AU"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813142"/>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Initial assessment of acute asthma exacerbations in children ≤5 years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746032108"/>
              </p:ext>
            </p:extLst>
          </p:nvPr>
        </p:nvGraphicFramePr>
        <p:xfrm>
          <a:off x="435429" y="1435841"/>
          <a:ext cx="8055429" cy="3904800"/>
        </p:xfrm>
        <a:graphic>
          <a:graphicData uri="http://schemas.openxmlformats.org/drawingml/2006/table">
            <a:tbl>
              <a:tblPr firstRow="1" bandRow="1">
                <a:tableStyleId>{7E9639D4-E3E2-4D34-9284-5A2195B3D0D7}</a:tableStyleId>
              </a:tblPr>
              <a:tblGrid>
                <a:gridCol w="2583542"/>
                <a:gridCol w="2032000"/>
                <a:gridCol w="3439887"/>
              </a:tblGrid>
              <a:tr h="422337">
                <a:tc>
                  <a:txBody>
                    <a:bodyPr/>
                    <a:lstStyle/>
                    <a:p>
                      <a:pPr algn="ctr"/>
                      <a:r>
                        <a:rPr lang="en-AU" sz="2000" dirty="0" smtClean="0">
                          <a:solidFill>
                            <a:srgbClr val="134679"/>
                          </a:solidFill>
                          <a:latin typeface="Arial" panose="020B0604020202020204" pitchFamily="34" charset="0"/>
                          <a:cs typeface="Arial" panose="020B0604020202020204" pitchFamily="34" charset="0"/>
                        </a:rPr>
                        <a:t>Symptoms</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Mild</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Severe*</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Altered consciousness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No</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Agitated, confused or drowsy</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Oximetry on presentation (SaO</a:t>
                      </a:r>
                      <a:r>
                        <a:rPr lang="en-AU" sz="1800" baseline="-25000" dirty="0" smtClean="0">
                          <a:solidFill>
                            <a:srgbClr val="134679"/>
                          </a:solidFill>
                          <a:latin typeface="Arial" panose="020B0604020202020204" pitchFamily="34" charset="0"/>
                          <a:cs typeface="Arial" panose="020B0604020202020204" pitchFamily="34" charset="0"/>
                        </a:rPr>
                        <a:t>2</a:t>
                      </a:r>
                      <a:r>
                        <a:rPr lang="en-AU" sz="1800" dirty="0" smtClean="0">
                          <a:solidFill>
                            <a:srgbClr val="134679"/>
                          </a:solidFill>
                          <a:latin typeface="Arial" panose="020B0604020202020204" pitchFamily="34" charset="0"/>
                          <a:cs typeface="Arial" panose="020B0604020202020204" pitchFamily="34" charset="0"/>
                        </a:rPr>
                        <a: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&gt;95%</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&lt;92%</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Speech</a:t>
                      </a:r>
                      <a:r>
                        <a:rPr lang="en-AU" sz="1800" baseline="30000" dirty="0" smtClean="0">
                          <a:solidFill>
                            <a:srgbClr val="134679"/>
                          </a:solidFill>
                          <a:latin typeface="Arial" panose="020B0604020202020204" pitchFamily="34" charset="0"/>
                          <a:cs typeface="Arial" panose="020B0604020202020204" pitchFamily="34" charset="0"/>
                        </a:rPr>
                        <a: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Sentences</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Words</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Pulse rate</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&lt;100 beats/min</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&gt;200</a:t>
                      </a:r>
                      <a:r>
                        <a:rPr lang="en-AU" sz="1800" baseline="0" dirty="0" smtClean="0">
                          <a:solidFill>
                            <a:srgbClr val="134679"/>
                          </a:solidFill>
                          <a:latin typeface="Arial" panose="020B0604020202020204" pitchFamily="34" charset="0"/>
                          <a:cs typeface="Arial" panose="020B0604020202020204" pitchFamily="34" charset="0"/>
                        </a:rPr>
                        <a:t> beats/min (0</a:t>
                      </a:r>
                      <a:r>
                        <a:rPr lang="en-AU" dirty="0" smtClean="0">
                          <a:solidFill>
                            <a:srgbClr val="134679"/>
                          </a:solidFill>
                          <a:latin typeface="Arial" panose="020B0604020202020204" pitchFamily="34" charset="0"/>
                          <a:cs typeface="Arial" panose="020B0604020202020204" pitchFamily="34" charset="0"/>
                        </a:rPr>
                        <a:t>–3 years)</a:t>
                      </a:r>
                    </a:p>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dirty="0" smtClean="0">
                          <a:solidFill>
                            <a:srgbClr val="134679"/>
                          </a:solidFill>
                          <a:latin typeface="Arial" panose="020B0604020202020204" pitchFamily="34" charset="0"/>
                          <a:cs typeface="Arial" panose="020B0604020202020204" pitchFamily="34" charset="0"/>
                        </a:rPr>
                        <a:t>&gt;180 beats/min (4–5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Central cyanosis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Absent</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Likely to be present</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Wheeze intensity</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Variable</a:t>
                      </a:r>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Chest may be quiet</a:t>
                      </a: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TextBox 4"/>
          <p:cNvSpPr txBox="1"/>
          <p:nvPr/>
        </p:nvSpPr>
        <p:spPr>
          <a:xfrm>
            <a:off x="1045029" y="5558971"/>
            <a:ext cx="6357257" cy="830997"/>
          </a:xfrm>
          <a:prstGeom prst="rect">
            <a:avLst/>
          </a:prstGeom>
          <a:noFill/>
        </p:spPr>
        <p:txBody>
          <a:bodyPr wrap="square" rtlCol="0">
            <a:spAutoFit/>
          </a:bodyPr>
          <a:lstStyle/>
          <a:p>
            <a:r>
              <a:rPr lang="en-AU" sz="1600" dirty="0">
                <a:solidFill>
                  <a:srgbClr val="134679"/>
                </a:solidFill>
                <a:cs typeface="Arial" panose="020B0604020202020204" pitchFamily="34" charset="0"/>
              </a:rPr>
              <a:t>*Any of these features indicates a severe exacerbation</a:t>
            </a:r>
          </a:p>
          <a:p>
            <a:r>
              <a:rPr lang="en-AU" sz="1600" dirty="0">
                <a:solidFill>
                  <a:srgbClr val="134679"/>
                </a:solidFill>
                <a:cs typeface="Arial" panose="020B0604020202020204" pitchFamily="34" charset="0"/>
              </a:rPr>
              <a:t>**Oximetry before treatment with oxygen or bronchodilator</a:t>
            </a:r>
          </a:p>
          <a:p>
            <a:r>
              <a:rPr lang="en-AU" sz="1600" baseline="30000" dirty="0">
                <a:solidFill>
                  <a:srgbClr val="134679"/>
                </a:solidFill>
                <a:cs typeface="Arial" panose="020B0604020202020204" pitchFamily="34" charset="0"/>
              </a:rPr>
              <a:t>†</a:t>
            </a:r>
            <a:r>
              <a:rPr lang="en-AU" sz="1600" dirty="0">
                <a:solidFill>
                  <a:srgbClr val="134679"/>
                </a:solidFill>
                <a:cs typeface="Arial" panose="020B0604020202020204" pitchFamily="34" charset="0"/>
              </a:rPr>
              <a:t> Take into account the child’s normal developmental capability </a:t>
            </a:r>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a:t>
            </a:r>
            <a:r>
              <a:rPr lang="en-AU" sz="1200" i="1" dirty="0" smtClean="0">
                <a:solidFill>
                  <a:prstClr val="white"/>
                </a:solidFill>
              </a:rPr>
              <a:t>6-9</a:t>
            </a:r>
            <a:endParaRPr lang="en-AU" sz="1200" i="1" dirty="0">
              <a:solidFill>
                <a:prstClr val="white"/>
              </a:solidFill>
            </a:endParaRPr>
          </a:p>
        </p:txBody>
      </p:sp>
    </p:spTree>
    <p:extLst>
      <p:ext uri="{BB962C8B-B14F-4D97-AF65-F5344CB8AC3E}">
        <p14:creationId xmlns:p14="http://schemas.microsoft.com/office/powerpoint/2010/main" val="117659042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Indications for immediate transfer to hospital for children ≤5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6-10</a:t>
            </a:r>
            <a:endParaRPr lang="en-AU" sz="1200" i="1" dirty="0">
              <a:solidFill>
                <a:prstClr val="white"/>
              </a:solidFill>
            </a:endParaRPr>
          </a:p>
        </p:txBody>
      </p:sp>
      <p:sp>
        <p:nvSpPr>
          <p:cNvPr id="7" name="TextBox 6"/>
          <p:cNvSpPr txBox="1"/>
          <p:nvPr/>
        </p:nvSpPr>
        <p:spPr>
          <a:xfrm>
            <a:off x="159654" y="6295583"/>
            <a:ext cx="8984346" cy="307777"/>
          </a:xfrm>
          <a:prstGeom prst="rect">
            <a:avLst/>
          </a:prstGeom>
          <a:noFill/>
        </p:spPr>
        <p:txBody>
          <a:bodyPr wrap="square" rtlCol="0">
            <a:spAutoFit/>
          </a:bodyPr>
          <a:lstStyle/>
          <a:p>
            <a:r>
              <a:rPr lang="en-AU" sz="1400" dirty="0" smtClean="0">
                <a:solidFill>
                  <a:srgbClr val="134679"/>
                </a:solidFill>
              </a:rPr>
              <a:t>*Normal respiratory rates (breaths/minute):  0-2 months: &lt;60; 2-12 months: &lt;50; 1-5 </a:t>
            </a:r>
            <a:r>
              <a:rPr lang="en-AU" sz="1400" dirty="0" err="1" smtClean="0">
                <a:solidFill>
                  <a:srgbClr val="134679"/>
                </a:solidFill>
              </a:rPr>
              <a:t>yrs</a:t>
            </a:r>
            <a:r>
              <a:rPr lang="en-AU" sz="1400" dirty="0" smtClean="0">
                <a:solidFill>
                  <a:srgbClr val="134679"/>
                </a:solidFill>
              </a:rPr>
              <a:t>: &lt;40</a:t>
            </a:r>
            <a:endParaRPr lang="en-AU" sz="1400" dirty="0">
              <a:solidFill>
                <a:srgbClr val="134679"/>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4119755564"/>
              </p:ext>
            </p:extLst>
          </p:nvPr>
        </p:nvGraphicFramePr>
        <p:xfrm>
          <a:off x="335412" y="1454893"/>
          <a:ext cx="8465685" cy="4748064"/>
        </p:xfrm>
        <a:graphic>
          <a:graphicData uri="http://schemas.openxmlformats.org/drawingml/2006/table">
            <a:tbl>
              <a:tblPr firstRow="1" bandRow="1">
                <a:tableStyleId>{7E9639D4-E3E2-4D34-9284-5A2195B3D0D7}</a:tableStyleId>
              </a:tblPr>
              <a:tblGrid>
                <a:gridCol w="8465685"/>
              </a:tblGrid>
              <a:tr h="433381">
                <a:tc>
                  <a:txBody>
                    <a:bodyPr/>
                    <a:lstStyle/>
                    <a:p>
                      <a:pPr algn="ctr"/>
                      <a:r>
                        <a:rPr lang="en-AU" sz="2000" dirty="0" smtClean="0">
                          <a:solidFill>
                            <a:srgbClr val="134679"/>
                          </a:solidFill>
                          <a:latin typeface="Arial" panose="020B0604020202020204" pitchFamily="34" charset="0"/>
                          <a:cs typeface="Arial" panose="020B0604020202020204" pitchFamily="34" charset="0"/>
                        </a:rPr>
                        <a:t>Transfer immediately</a:t>
                      </a:r>
                      <a:r>
                        <a:rPr lang="en-AU" sz="2000" baseline="0" dirty="0" smtClean="0">
                          <a:solidFill>
                            <a:srgbClr val="134679"/>
                          </a:solidFill>
                          <a:latin typeface="Arial" panose="020B0604020202020204" pitchFamily="34" charset="0"/>
                          <a:cs typeface="Arial" panose="020B0604020202020204" pitchFamily="34" charset="0"/>
                        </a:rPr>
                        <a:t> to hospital if ANY of the following are present:</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1730649">
                <a:tc>
                  <a:txBody>
                    <a:bodyPr/>
                    <a:lstStyle/>
                    <a:p>
                      <a:pPr marL="0" indent="0">
                        <a:lnSpc>
                          <a:spcPct val="120000"/>
                        </a:lnSpc>
                        <a:buFont typeface="Wingdings" panose="05000000000000000000" pitchFamily="2" charset="2"/>
                        <a:buNone/>
                      </a:pPr>
                      <a:r>
                        <a:rPr lang="en-AU" dirty="0" smtClean="0"/>
                        <a:t>Features</a:t>
                      </a:r>
                      <a:r>
                        <a:rPr lang="en-AU" baseline="0" dirty="0" smtClean="0"/>
                        <a:t> of severe exacerbation a</a:t>
                      </a:r>
                      <a:r>
                        <a:rPr lang="en-AU" dirty="0" smtClean="0"/>
                        <a:t>t initial or subsequent assessment</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Child is unable to speak or drink</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Cyanosis</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Subcostal retraction</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Oxygen saturation &lt;92% when breathing room air</a:t>
                      </a:r>
                    </a:p>
                    <a:p>
                      <a:pPr marL="442913" lvl="1" indent="-285750">
                        <a:lnSpc>
                          <a:spcPct val="100000"/>
                        </a:lnSpc>
                        <a:buClr>
                          <a:srgbClr val="F79646"/>
                        </a:buClr>
                        <a:buFont typeface="Wingdings" panose="05000000000000000000" pitchFamily="2" charset="2"/>
                        <a:buChar char="§"/>
                      </a:pPr>
                      <a:r>
                        <a:rPr lang="en-AU" dirty="0" smtClean="0">
                          <a:solidFill>
                            <a:srgbClr val="134679"/>
                          </a:solidFill>
                        </a:rPr>
                        <a:t>Silent chest on auscultation</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12774">
                <a:tc>
                  <a:txBody>
                    <a:bodyPr/>
                    <a:lstStyle/>
                    <a:p>
                      <a:pPr marL="0" indent="0">
                        <a:spcBef>
                          <a:spcPts val="300"/>
                        </a:spcBef>
                        <a:buFont typeface="Arial" panose="020B0604020202020204" pitchFamily="34" charset="0"/>
                        <a:buNone/>
                      </a:pPr>
                      <a:r>
                        <a:rPr lang="en-AU" dirty="0" smtClean="0"/>
                        <a:t>Lack of response to initial bronchodilator treatment</a:t>
                      </a:r>
                    </a:p>
                    <a:p>
                      <a:pPr marL="442913" lvl="1" indent="-285750">
                        <a:lnSpc>
                          <a:spcPct val="100000"/>
                        </a:lnSpc>
                        <a:buClr>
                          <a:srgbClr val="F79646"/>
                        </a:buClr>
                        <a:buFont typeface="Wingdings" panose="05000000000000000000" pitchFamily="2" charset="2"/>
                        <a:buChar char="§"/>
                      </a:pPr>
                      <a:r>
                        <a:rPr lang="en-AU" sz="1800" kern="1200" dirty="0" smtClean="0">
                          <a:solidFill>
                            <a:srgbClr val="134679"/>
                          </a:solidFill>
                          <a:latin typeface="+mn-lt"/>
                          <a:ea typeface="+mn-ea"/>
                          <a:cs typeface="+mn-cs"/>
                        </a:rPr>
                        <a:t>Lack of response to 6 puffs of inhaled SABA (2 separate puffs, repeated </a:t>
                      </a:r>
                      <a:br>
                        <a:rPr lang="en-AU" sz="1800" kern="1200" dirty="0" smtClean="0">
                          <a:solidFill>
                            <a:srgbClr val="134679"/>
                          </a:solidFill>
                          <a:latin typeface="+mn-lt"/>
                          <a:ea typeface="+mn-ea"/>
                          <a:cs typeface="+mn-cs"/>
                        </a:rPr>
                      </a:br>
                      <a:r>
                        <a:rPr lang="en-AU" sz="1800" kern="1200" dirty="0" smtClean="0">
                          <a:solidFill>
                            <a:srgbClr val="134679"/>
                          </a:solidFill>
                          <a:latin typeface="+mn-lt"/>
                          <a:ea typeface="+mn-ea"/>
                          <a:cs typeface="+mn-cs"/>
                        </a:rPr>
                        <a:t>3 times) over 1-2 hours</a:t>
                      </a:r>
                    </a:p>
                    <a:p>
                      <a:pPr marL="442913" lvl="1" indent="-285750">
                        <a:lnSpc>
                          <a:spcPct val="100000"/>
                        </a:lnSpc>
                        <a:buClr>
                          <a:srgbClr val="F79646"/>
                        </a:buClr>
                        <a:buFont typeface="Wingdings" panose="05000000000000000000" pitchFamily="2" charset="2"/>
                        <a:buChar char="§"/>
                      </a:pPr>
                      <a:r>
                        <a:rPr lang="en-AU" sz="1800" kern="1200" dirty="0" smtClean="0">
                          <a:solidFill>
                            <a:srgbClr val="134679"/>
                          </a:solidFill>
                          <a:latin typeface="+mn-lt"/>
                          <a:ea typeface="+mn-ea"/>
                          <a:cs typeface="+mn-cs"/>
                        </a:rPr>
                        <a:t>Persisting </a:t>
                      </a:r>
                      <a:r>
                        <a:rPr lang="en-AU" sz="1800" kern="1200" dirty="0" err="1" smtClean="0">
                          <a:solidFill>
                            <a:srgbClr val="134679"/>
                          </a:solidFill>
                          <a:latin typeface="+mn-lt"/>
                          <a:ea typeface="+mn-ea"/>
                          <a:cs typeface="+mn-cs"/>
                        </a:rPr>
                        <a:t>tachypnea</a:t>
                      </a:r>
                      <a:r>
                        <a:rPr lang="en-AU" sz="1800" kern="1200" dirty="0" smtClean="0">
                          <a:solidFill>
                            <a:srgbClr val="134679"/>
                          </a:solidFill>
                          <a:latin typeface="+mn-lt"/>
                          <a:ea typeface="+mn-ea"/>
                          <a:cs typeface="+mn-cs"/>
                        </a:rPr>
                        <a:t>* despite 3 administrations of inhaled SABA, even if the child shows other clinical signs of improvement</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44000">
                <a:tc>
                  <a:txBody>
                    <a:bodyPr/>
                    <a:lstStyle/>
                    <a:p>
                      <a:pPr marL="0" lvl="0" indent="-300037">
                        <a:lnSpc>
                          <a:spcPct val="120000"/>
                        </a:lnSpc>
                        <a:buClr>
                          <a:srgbClr val="F79646"/>
                        </a:buClr>
                        <a:buFont typeface="Wingdings" panose="05000000000000000000" pitchFamily="2" charset="2"/>
                        <a:buNone/>
                      </a:pPr>
                      <a:r>
                        <a:rPr lang="en-AU" dirty="0" smtClean="0"/>
                        <a:t>Unable to be managed at home</a:t>
                      </a:r>
                      <a:endParaRPr lang="en-AU" sz="1800" kern="1200" dirty="0" smtClean="0">
                        <a:solidFill>
                          <a:srgbClr val="134679"/>
                        </a:solidFill>
                        <a:latin typeface="+mn-lt"/>
                        <a:ea typeface="+mn-ea"/>
                        <a:cs typeface="+mn-cs"/>
                      </a:endParaRPr>
                    </a:p>
                    <a:p>
                      <a:pPr marL="442913" lvl="1" indent="-285750">
                        <a:lnSpc>
                          <a:spcPct val="100000"/>
                        </a:lnSpc>
                        <a:buClr>
                          <a:srgbClr val="F79646"/>
                        </a:buClr>
                        <a:buFont typeface="Wingdings" panose="05000000000000000000" pitchFamily="2" charset="2"/>
                        <a:buChar char="§"/>
                      </a:pPr>
                      <a:r>
                        <a:rPr lang="en-US" sz="1800" kern="1200" dirty="0" smtClean="0">
                          <a:solidFill>
                            <a:srgbClr val="134679"/>
                          </a:solidFill>
                          <a:latin typeface="+mn-lt"/>
                          <a:ea typeface="+mn-ea"/>
                          <a:cs typeface="+mn-cs"/>
                        </a:rPr>
                        <a:t>Social environment that impairs delivery of acute treatment</a:t>
                      </a:r>
                    </a:p>
                    <a:p>
                      <a:pPr marL="442913" lvl="1" indent="-285750">
                        <a:lnSpc>
                          <a:spcPct val="100000"/>
                        </a:lnSpc>
                        <a:buClr>
                          <a:srgbClr val="F79646"/>
                        </a:buClr>
                        <a:buFont typeface="Wingdings" panose="05000000000000000000" pitchFamily="2" charset="2"/>
                        <a:buChar char="§"/>
                      </a:pPr>
                      <a:r>
                        <a:rPr lang="en-US" sz="1800" kern="1200" dirty="0" smtClean="0">
                          <a:solidFill>
                            <a:srgbClr val="134679"/>
                          </a:solidFill>
                          <a:latin typeface="+mn-lt"/>
                          <a:ea typeface="+mn-ea"/>
                          <a:cs typeface="+mn-cs"/>
                        </a:rPr>
                        <a:t>Parent/</a:t>
                      </a:r>
                      <a:r>
                        <a:rPr lang="en-US" sz="1800" kern="1200" dirty="0" err="1" smtClean="0">
                          <a:solidFill>
                            <a:srgbClr val="134679"/>
                          </a:solidFill>
                          <a:latin typeface="+mn-lt"/>
                          <a:ea typeface="+mn-ea"/>
                          <a:cs typeface="+mn-cs"/>
                        </a:rPr>
                        <a:t>carer</a:t>
                      </a:r>
                      <a:r>
                        <a:rPr lang="en-US" sz="1800" kern="1200" dirty="0" smtClean="0">
                          <a:solidFill>
                            <a:srgbClr val="134679"/>
                          </a:solidFill>
                          <a:latin typeface="+mn-lt"/>
                          <a:ea typeface="+mn-ea"/>
                          <a:cs typeface="+mn-cs"/>
                        </a:rPr>
                        <a:t> unable to manage child at home</a:t>
                      </a:r>
                      <a:endParaRPr lang="en-AU" sz="1800" kern="1200" dirty="0" smtClean="0">
                        <a:solidFill>
                          <a:srgbClr val="134679"/>
                        </a:solidFill>
                        <a:latin typeface="+mn-lt"/>
                        <a:ea typeface="+mn-ea"/>
                        <a:cs typeface="+mn-cs"/>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10592127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smtClean="0"/>
              <a:t>Initial management of asthma exacerbations </a:t>
            </a:r>
            <a:br>
              <a:rPr lang="en-AU" dirty="0" smtClean="0"/>
            </a:br>
            <a:r>
              <a:rPr lang="en-AU" dirty="0" smtClean="0"/>
              <a:t>in children ≤5 years</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3194123167"/>
              </p:ext>
            </p:extLst>
          </p:nvPr>
        </p:nvGraphicFramePr>
        <p:xfrm>
          <a:off x="435429" y="1435841"/>
          <a:ext cx="8302171" cy="2917680"/>
        </p:xfrm>
        <a:graphic>
          <a:graphicData uri="http://schemas.openxmlformats.org/drawingml/2006/table">
            <a:tbl>
              <a:tblPr firstRow="1" bandRow="1">
                <a:tableStyleId>{7E9639D4-E3E2-4D34-9284-5A2195B3D0D7}</a:tableStyleId>
              </a:tblPr>
              <a:tblGrid>
                <a:gridCol w="1712685"/>
                <a:gridCol w="6589486"/>
              </a:tblGrid>
              <a:tr h="432000">
                <a:tc>
                  <a:txBody>
                    <a:bodyPr/>
                    <a:lstStyle/>
                    <a:p>
                      <a:pPr algn="ctr"/>
                      <a:r>
                        <a:rPr lang="en-AU" sz="2000" dirty="0" smtClean="0">
                          <a:solidFill>
                            <a:srgbClr val="134679"/>
                          </a:solidFill>
                          <a:latin typeface="Arial" panose="020B0604020202020204" pitchFamily="34" charset="0"/>
                          <a:cs typeface="Arial" panose="020B0604020202020204" pitchFamily="34" charset="0"/>
                        </a:rPr>
                        <a:t>Therapy</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2000" dirty="0" smtClean="0">
                          <a:solidFill>
                            <a:srgbClr val="134679"/>
                          </a:solidFill>
                          <a:latin typeface="Arial" panose="020B0604020202020204" pitchFamily="34" charset="0"/>
                          <a:cs typeface="Arial" panose="020B0604020202020204" pitchFamily="34" charset="0"/>
                        </a:rPr>
                        <a:t>Dose and administration</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Supplemental oxygen</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24% delivered by face mask (usually 1L/min) to maintain</a:t>
                      </a:r>
                      <a:r>
                        <a:rPr lang="en-AU" sz="1800" baseline="0" dirty="0" smtClean="0">
                          <a:solidFill>
                            <a:srgbClr val="134679"/>
                          </a:solidFill>
                          <a:latin typeface="Arial" panose="020B0604020202020204" pitchFamily="34" charset="0"/>
                          <a:cs typeface="Arial" panose="020B0604020202020204" pitchFamily="34" charset="0"/>
                        </a:rPr>
                        <a:t> oxygen saturation 94-98%</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Inhaled</a:t>
                      </a:r>
                      <a:r>
                        <a:rPr lang="en-AU" sz="1800" baseline="0" dirty="0" smtClean="0">
                          <a:solidFill>
                            <a:srgbClr val="134679"/>
                          </a:solidFill>
                          <a:latin typeface="Arial" panose="020B0604020202020204" pitchFamily="34" charset="0"/>
                          <a:cs typeface="Arial" panose="020B0604020202020204" pitchFamily="34" charset="0"/>
                        </a:rPr>
                        <a:t> SABA</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2</a:t>
                      </a:r>
                      <a:r>
                        <a:rPr lang="en-AU" dirty="0" smtClean="0">
                          <a:solidFill>
                            <a:srgbClr val="134679"/>
                          </a:solidFill>
                          <a:latin typeface="Arial" panose="020B0604020202020204" pitchFamily="34" charset="0"/>
                          <a:cs typeface="Arial" panose="020B0604020202020204" pitchFamily="34" charset="0"/>
                        </a:rPr>
                        <a:t>–6 puffs of salbutamol by spacer, or 2.5mg</a:t>
                      </a:r>
                      <a:r>
                        <a:rPr lang="en-AU" baseline="0" dirty="0" smtClean="0">
                          <a:solidFill>
                            <a:srgbClr val="134679"/>
                          </a:solidFill>
                          <a:latin typeface="Arial" panose="020B0604020202020204" pitchFamily="34" charset="0"/>
                          <a:cs typeface="Arial" panose="020B0604020202020204" pitchFamily="34" charset="0"/>
                        </a:rPr>
                        <a:t> by nebulizer, every 20 min for first hour, then reassess severity. If symptoms persist or recur, give an additional 2-3 puffs per hour. Admit to hospital if &gt;10 puffs required in 3-4 hours. </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baseline="0" dirty="0" smtClean="0">
                          <a:solidFill>
                            <a:srgbClr val="134679"/>
                          </a:solidFill>
                          <a:latin typeface="Arial" panose="020B0604020202020204" pitchFamily="34" charset="0"/>
                          <a:cs typeface="Arial" panose="020B0604020202020204" pitchFamily="34" charset="0"/>
                        </a:rPr>
                        <a:t>Systemic corticosteroids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Give</a:t>
                      </a:r>
                      <a:r>
                        <a:rPr lang="en-AU" sz="1800" baseline="0" dirty="0" smtClean="0">
                          <a:solidFill>
                            <a:srgbClr val="134679"/>
                          </a:solidFill>
                          <a:latin typeface="Arial" panose="020B0604020202020204" pitchFamily="34" charset="0"/>
                          <a:cs typeface="Arial" panose="020B0604020202020204" pitchFamily="34" charset="0"/>
                        </a:rPr>
                        <a:t> initial dose of oral prednisolone (1-2mg/kg up to maximum of 20mg for children &lt;2 years; 30 mg for 2-5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a:t>
            </a:r>
            <a:r>
              <a:rPr lang="en-AU" sz="1200" i="1" dirty="0" smtClean="0">
                <a:solidFill>
                  <a:prstClr val="white"/>
                </a:solidFill>
              </a:rPr>
              <a:t>6-11 (1/2)</a:t>
            </a:r>
            <a:endParaRPr lang="en-AU" sz="1200" i="1" dirty="0">
              <a:solidFill>
                <a:prstClr val="white"/>
              </a:solidFill>
            </a:endParaRPr>
          </a:p>
        </p:txBody>
      </p:sp>
    </p:spTree>
    <p:extLst>
      <p:ext uri="{BB962C8B-B14F-4D97-AF65-F5344CB8AC3E}">
        <p14:creationId xmlns:p14="http://schemas.microsoft.com/office/powerpoint/2010/main" val="2532767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u="sng" dirty="0" smtClean="0"/>
              <a:t>Not</a:t>
            </a:r>
            <a:r>
              <a:rPr lang="en-AU" dirty="0" smtClean="0"/>
              <a:t> a guideline, but a practical approach to managing asthma in clinical practice</a:t>
            </a:r>
          </a:p>
          <a:p>
            <a:r>
              <a:rPr lang="en-AU" dirty="0" smtClean="0"/>
              <a:t>A global strategy, relevant to both low and high resource countries</a:t>
            </a:r>
          </a:p>
          <a:p>
            <a:r>
              <a:rPr lang="en-AU" dirty="0" smtClean="0"/>
              <a:t>Evidence-based and clinically-oriented</a:t>
            </a:r>
          </a:p>
          <a:p>
            <a:r>
              <a:rPr lang="en-AU" dirty="0" smtClean="0"/>
              <a:t>Provides clinical tools and measurable outcomes</a:t>
            </a:r>
          </a:p>
          <a:p>
            <a:endParaRPr lang="en-AU" dirty="0" smtClean="0"/>
          </a:p>
          <a:p>
            <a:endParaRPr lang="en-AU" dirty="0" smtClean="0"/>
          </a:p>
          <a:p>
            <a:endParaRPr lang="en-AU" dirty="0" smtClean="0"/>
          </a:p>
          <a:p>
            <a:endParaRPr lang="en-AU" dirty="0"/>
          </a:p>
        </p:txBody>
      </p:sp>
      <p:sp>
        <p:nvSpPr>
          <p:cNvPr id="2" name="Title 1"/>
          <p:cNvSpPr>
            <a:spLocks noGrp="1"/>
          </p:cNvSpPr>
          <p:nvPr>
            <p:ph type="title"/>
          </p:nvPr>
        </p:nvSpPr>
        <p:spPr/>
        <p:txBody>
          <a:bodyPr/>
          <a:lstStyle/>
          <a:p>
            <a:r>
              <a:rPr lang="en-AU" smtClean="0"/>
              <a:t>GINA Global Strategy for Asthma Management and Prevention</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27745478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710818505"/>
              </p:ext>
            </p:extLst>
          </p:nvPr>
        </p:nvGraphicFramePr>
        <p:xfrm>
          <a:off x="435429" y="1435841"/>
          <a:ext cx="8302171" cy="4922160"/>
        </p:xfrm>
        <a:graphic>
          <a:graphicData uri="http://schemas.openxmlformats.org/drawingml/2006/table">
            <a:tbl>
              <a:tblPr firstRow="1" bandRow="1">
                <a:tableStyleId>{7E9639D4-E3E2-4D34-9284-5A2195B3D0D7}</a:tableStyleId>
              </a:tblPr>
              <a:tblGrid>
                <a:gridCol w="1712685"/>
                <a:gridCol w="174172"/>
                <a:gridCol w="6415314"/>
              </a:tblGrid>
              <a:tr h="432000">
                <a:tc>
                  <a:txBody>
                    <a:bodyPr/>
                    <a:lstStyle/>
                    <a:p>
                      <a:pPr algn="ctr"/>
                      <a:r>
                        <a:rPr lang="en-AU" sz="2000" dirty="0" smtClean="0">
                          <a:solidFill>
                            <a:srgbClr val="134679"/>
                          </a:solidFill>
                          <a:latin typeface="Arial" panose="020B0604020202020204" pitchFamily="34" charset="0"/>
                          <a:cs typeface="Arial" panose="020B0604020202020204" pitchFamily="34" charset="0"/>
                        </a:rPr>
                        <a:t>Therapy</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2">
                  <a:txBody>
                    <a:bodyPr/>
                    <a:lstStyle/>
                    <a:p>
                      <a:pPr algn="ctr"/>
                      <a:r>
                        <a:rPr lang="en-AU" sz="2000" dirty="0" smtClean="0">
                          <a:solidFill>
                            <a:srgbClr val="134679"/>
                          </a:solidFill>
                          <a:latin typeface="Arial" panose="020B0604020202020204" pitchFamily="34" charset="0"/>
                          <a:cs typeface="Arial" panose="020B0604020202020204" pitchFamily="34" charset="0"/>
                        </a:rPr>
                        <a:t>Dose and administration</a:t>
                      </a: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pPr algn="ctr"/>
                      <a:endParaRPr lang="en-AU" sz="2000" dirty="0">
                        <a:solidFill>
                          <a:srgbClr val="134679"/>
                        </a:solidFill>
                        <a:latin typeface="Arial" panose="020B0604020202020204" pitchFamily="34" charset="0"/>
                        <a:cs typeface="Arial" panose="020B0604020202020204" pitchFamily="34" charset="0"/>
                      </a:endParaRPr>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A662"/>
                    </a:solidFill>
                  </a:tcPr>
                </a:tc>
              </a:tr>
              <a:tr h="504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Supplemental oxygen</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24% delivered by face mask (usually 1L/min) to maintain</a:t>
                      </a:r>
                      <a:r>
                        <a:rPr lang="en-AU" sz="1800" baseline="0" dirty="0" smtClean="0">
                          <a:solidFill>
                            <a:srgbClr val="134679"/>
                          </a:solidFill>
                          <a:latin typeface="Arial" panose="020B0604020202020204" pitchFamily="34" charset="0"/>
                          <a:cs typeface="Arial" panose="020B0604020202020204" pitchFamily="34" charset="0"/>
                        </a:rPr>
                        <a:t> oxygen saturation 94-98%</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l">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20000">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Inhaled</a:t>
                      </a:r>
                      <a:r>
                        <a:rPr lang="en-AU" sz="1800" baseline="0" dirty="0" smtClean="0">
                          <a:solidFill>
                            <a:srgbClr val="134679"/>
                          </a:solidFill>
                          <a:latin typeface="Arial" panose="020B0604020202020204" pitchFamily="34" charset="0"/>
                          <a:cs typeface="Arial" panose="020B0604020202020204" pitchFamily="34" charset="0"/>
                        </a:rPr>
                        <a:t> SABA</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800" dirty="0" smtClean="0">
                          <a:solidFill>
                            <a:srgbClr val="134679"/>
                          </a:solidFill>
                          <a:latin typeface="Arial" panose="020B0604020202020204" pitchFamily="34" charset="0"/>
                          <a:cs typeface="Arial" panose="020B0604020202020204" pitchFamily="34" charset="0"/>
                        </a:rPr>
                        <a:t>2</a:t>
                      </a:r>
                      <a:r>
                        <a:rPr lang="en-AU" dirty="0" smtClean="0">
                          <a:solidFill>
                            <a:srgbClr val="134679"/>
                          </a:solidFill>
                          <a:latin typeface="Arial" panose="020B0604020202020204" pitchFamily="34" charset="0"/>
                          <a:cs typeface="Arial" panose="020B0604020202020204" pitchFamily="34" charset="0"/>
                        </a:rPr>
                        <a:t>–6 puffs of salbutamol by spacer, or 2.5mg</a:t>
                      </a:r>
                      <a:r>
                        <a:rPr lang="en-AU" baseline="0" dirty="0" smtClean="0">
                          <a:solidFill>
                            <a:srgbClr val="134679"/>
                          </a:solidFill>
                          <a:latin typeface="Arial" panose="020B0604020202020204" pitchFamily="34" charset="0"/>
                          <a:cs typeface="Arial" panose="020B0604020202020204" pitchFamily="34" charset="0"/>
                        </a:rPr>
                        <a:t> by nebulizer, every 20 min for first hour, then reassess severity. If symptoms persist or recur, give an additional 2-3 puffs per hour. Admit to hospital if &gt;10 puffs required in 3-4 hours. </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a:txBody>
                    <a:bodyPr/>
                    <a:lstStyle/>
                    <a:p>
                      <a:pPr marL="0" indent="0" algn="l">
                        <a:spcBef>
                          <a:spcPts val="300"/>
                        </a:spcBef>
                        <a:buFont typeface="Arial" panose="020B0604020202020204" pitchFamily="34" charset="0"/>
                        <a:buNone/>
                      </a:pPr>
                      <a:r>
                        <a:rPr lang="en-AU" sz="1800" baseline="0" dirty="0" smtClean="0">
                          <a:solidFill>
                            <a:srgbClr val="134679"/>
                          </a:solidFill>
                          <a:latin typeface="Arial" panose="020B0604020202020204" pitchFamily="34" charset="0"/>
                          <a:cs typeface="Arial" panose="020B0604020202020204" pitchFamily="34" charset="0"/>
                        </a:rPr>
                        <a:t>Systemic corticosteroids</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Give</a:t>
                      </a:r>
                      <a:r>
                        <a:rPr lang="en-AU" sz="1800" baseline="0" dirty="0" smtClean="0">
                          <a:solidFill>
                            <a:srgbClr val="134679"/>
                          </a:solidFill>
                          <a:latin typeface="Arial" panose="020B0604020202020204" pitchFamily="34" charset="0"/>
                          <a:cs typeface="Arial" panose="020B0604020202020204" pitchFamily="34" charset="0"/>
                        </a:rPr>
                        <a:t> initial dose of oral prednisolone (1-2mg/kg up to maximum of 20mg for children &lt;2 years; 30 mg for 2-5 years)</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lgn="l">
                        <a:spcBef>
                          <a:spcPts val="300"/>
                        </a:spcBef>
                        <a:buFont typeface="Arial" panose="020B0604020202020204" pitchFamily="34" charset="0"/>
                        <a:buNone/>
                      </a:pP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0000">
                <a:tc gridSpan="3">
                  <a:txBody>
                    <a:bodyPr/>
                    <a:lstStyle/>
                    <a:p>
                      <a:pPr marL="0" indent="0" algn="l">
                        <a:spcBef>
                          <a:spcPts val="300"/>
                        </a:spcBef>
                        <a:buFont typeface="Arial" panose="020B0604020202020204" pitchFamily="34" charset="0"/>
                        <a:buNone/>
                      </a:pPr>
                      <a:r>
                        <a:rPr lang="en-AU" sz="1800" b="1" dirty="0" smtClean="0">
                          <a:solidFill>
                            <a:srgbClr val="134679"/>
                          </a:solidFill>
                          <a:latin typeface="Arial" panose="020B0604020202020204" pitchFamily="34" charset="0"/>
                          <a:cs typeface="Arial" panose="020B0604020202020204" pitchFamily="34" charset="0"/>
                        </a:rPr>
                        <a:t>Additional options in the first hour of treatment</a:t>
                      </a:r>
                    </a:p>
                  </a:txBody>
                  <a:tcPr anchor="ct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hMerge="1">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AU" sz="1800" b="1" dirty="0" smtClean="0">
                        <a:solidFill>
                          <a:srgbClr val="134679"/>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A662"/>
                    </a:solidFill>
                  </a:tcPr>
                </a:tc>
              </a:tr>
              <a:tr h="504000">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Ipratropium bromide</a:t>
                      </a: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For moderate/severe exacerbations,</a:t>
                      </a:r>
                      <a:r>
                        <a:rPr lang="en-AU" sz="1800" baseline="0" dirty="0" smtClean="0">
                          <a:solidFill>
                            <a:srgbClr val="134679"/>
                          </a:solidFill>
                          <a:latin typeface="Arial" panose="020B0604020202020204" pitchFamily="34" charset="0"/>
                          <a:cs typeface="Arial" panose="020B0604020202020204" pitchFamily="34" charset="0"/>
                        </a:rPr>
                        <a:t> give 2 puffs of ipratropium bromide 80mcg (or 250mcg by nebulizer) every 20 minutes for one hour only</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04000">
                <a:tc gridSpan="2">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Magnesium</a:t>
                      </a:r>
                      <a:r>
                        <a:rPr lang="en-AU" sz="1800" baseline="0" dirty="0" smtClean="0">
                          <a:solidFill>
                            <a:srgbClr val="134679"/>
                          </a:solidFill>
                          <a:latin typeface="Arial" panose="020B0604020202020204" pitchFamily="34" charset="0"/>
                          <a:cs typeface="Arial" panose="020B0604020202020204" pitchFamily="34" charset="0"/>
                        </a:rPr>
                        <a:t> </a:t>
                      </a:r>
                      <a:r>
                        <a:rPr lang="en-AU" sz="1800" baseline="0" dirty="0" err="1" smtClean="0">
                          <a:solidFill>
                            <a:srgbClr val="134679"/>
                          </a:solidFill>
                          <a:latin typeface="Arial" panose="020B0604020202020204" pitchFamily="34" charset="0"/>
                          <a:cs typeface="Arial" panose="020B0604020202020204" pitchFamily="34" charset="0"/>
                        </a:rPr>
                        <a:t>sulfate</a:t>
                      </a:r>
                      <a:endParaRPr lang="en-AU" sz="18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AU"/>
                    </a:p>
                  </a:txBody>
                  <a:tcPr/>
                </a:tc>
                <a:tc>
                  <a:txBody>
                    <a:bodyPr/>
                    <a:lstStyle/>
                    <a:p>
                      <a:pPr marL="0" indent="0" algn="l">
                        <a:spcBef>
                          <a:spcPts val="300"/>
                        </a:spcBef>
                        <a:buFont typeface="Arial" panose="020B0604020202020204" pitchFamily="34" charset="0"/>
                        <a:buNone/>
                      </a:pPr>
                      <a:r>
                        <a:rPr lang="en-AU" sz="1800" dirty="0" smtClean="0">
                          <a:solidFill>
                            <a:srgbClr val="134679"/>
                          </a:solidFill>
                          <a:latin typeface="Arial" panose="020B0604020202020204" pitchFamily="34" charset="0"/>
                          <a:cs typeface="Arial" panose="020B0604020202020204" pitchFamily="34" charset="0"/>
                        </a:rPr>
                        <a:t>Consider nebulized</a:t>
                      </a:r>
                      <a:r>
                        <a:rPr lang="en-AU" sz="1800" baseline="0" dirty="0" smtClean="0">
                          <a:solidFill>
                            <a:srgbClr val="134679"/>
                          </a:solidFill>
                          <a:latin typeface="Arial" panose="020B0604020202020204" pitchFamily="34" charset="0"/>
                          <a:cs typeface="Arial" panose="020B0604020202020204" pitchFamily="34" charset="0"/>
                        </a:rPr>
                        <a:t> isotonic MgSO</a:t>
                      </a:r>
                      <a:r>
                        <a:rPr lang="en-AU" sz="1800" baseline="-25000" dirty="0" smtClean="0">
                          <a:solidFill>
                            <a:srgbClr val="134679"/>
                          </a:solidFill>
                          <a:latin typeface="Arial" panose="020B0604020202020204" pitchFamily="34" charset="0"/>
                          <a:cs typeface="Arial" panose="020B0604020202020204" pitchFamily="34" charset="0"/>
                        </a:rPr>
                        <a:t>4</a:t>
                      </a:r>
                      <a:r>
                        <a:rPr lang="en-AU" sz="1800" baseline="0" dirty="0" smtClean="0">
                          <a:solidFill>
                            <a:srgbClr val="134679"/>
                          </a:solidFill>
                          <a:latin typeface="Arial" panose="020B0604020202020204" pitchFamily="34" charset="0"/>
                          <a:cs typeface="Arial" panose="020B0604020202020204" pitchFamily="34" charset="0"/>
                        </a:rPr>
                        <a:t> (150mg) 3 doses in first hour for children ≥2 years with severe exacerbation</a:t>
                      </a:r>
                      <a:endParaRPr lang="en-AU" sz="1800" dirty="0" smtClean="0">
                        <a:solidFill>
                          <a:srgbClr val="134679"/>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Title 2"/>
          <p:cNvSpPr>
            <a:spLocks noGrp="1"/>
          </p:cNvSpPr>
          <p:nvPr>
            <p:ph type="title"/>
          </p:nvPr>
        </p:nvSpPr>
        <p:spPr/>
        <p:txBody>
          <a:bodyPr>
            <a:normAutofit/>
          </a:bodyPr>
          <a:lstStyle/>
          <a:p>
            <a:r>
              <a:rPr lang="en-AU" dirty="0" smtClean="0"/>
              <a:t>Initial management of asthma exacerbations </a:t>
            </a:r>
            <a:br>
              <a:rPr lang="en-AU" dirty="0" smtClean="0"/>
            </a:br>
            <a:r>
              <a:rPr lang="en-AU" dirty="0" smtClean="0"/>
              <a:t>in children ≤5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a:t>
            </a:r>
            <a:r>
              <a:rPr lang="en-AU" sz="1200" i="1" dirty="0" smtClean="0">
                <a:solidFill>
                  <a:prstClr val="white"/>
                </a:solidFill>
              </a:rPr>
              <a:t>6-11 (2/2)</a:t>
            </a:r>
            <a:endParaRPr lang="en-AU" sz="1200" i="1" dirty="0">
              <a:solidFill>
                <a:prstClr val="white"/>
              </a:solidFill>
            </a:endParaRPr>
          </a:p>
        </p:txBody>
      </p:sp>
    </p:spTree>
    <p:extLst>
      <p:ext uri="{BB962C8B-B14F-4D97-AF65-F5344CB8AC3E}">
        <p14:creationId xmlns:p14="http://schemas.microsoft.com/office/powerpoint/2010/main" val="44190671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Primary prevention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8368250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10000"/>
              </a:lnSpc>
            </a:pPr>
            <a:r>
              <a:rPr lang="en-AU" dirty="0" smtClean="0"/>
              <a:t>The development and persistence of asthma are driven by gene-environment interactions</a:t>
            </a:r>
          </a:p>
          <a:p>
            <a:pPr>
              <a:lnSpc>
                <a:spcPct val="110000"/>
              </a:lnSpc>
            </a:pPr>
            <a:r>
              <a:rPr lang="en-AU" dirty="0" smtClean="0"/>
              <a:t>For children, a ‘window of opportunity’ exists </a:t>
            </a:r>
            <a:r>
              <a:rPr lang="en-AU" i="1" dirty="0" smtClean="0"/>
              <a:t>in utero </a:t>
            </a:r>
            <a:r>
              <a:rPr lang="en-AU" dirty="0" smtClean="0"/>
              <a:t>and in early life, but intervention studies are limited</a:t>
            </a:r>
          </a:p>
          <a:p>
            <a:pPr>
              <a:lnSpc>
                <a:spcPct val="110000"/>
              </a:lnSpc>
            </a:pPr>
            <a:r>
              <a:rPr lang="en-AU" dirty="0" smtClean="0"/>
              <a:t>For intervention strategies including allergen avoidance</a:t>
            </a:r>
          </a:p>
          <a:p>
            <a:pPr lvl="1">
              <a:lnSpc>
                <a:spcPct val="110000"/>
              </a:lnSpc>
            </a:pPr>
            <a:r>
              <a:rPr lang="en-AU" dirty="0" smtClean="0"/>
              <a:t>Strategies directed at a single allergen have not been effective</a:t>
            </a:r>
          </a:p>
          <a:p>
            <a:pPr lvl="1">
              <a:lnSpc>
                <a:spcPct val="110000"/>
              </a:lnSpc>
            </a:pPr>
            <a:r>
              <a:rPr lang="en-AU" dirty="0" smtClean="0"/>
              <a:t>Multifaceted strategies may be effective, but the essential components have not been identified</a:t>
            </a:r>
          </a:p>
          <a:p>
            <a:pPr>
              <a:lnSpc>
                <a:spcPct val="110000"/>
              </a:lnSpc>
            </a:pPr>
            <a:r>
              <a:rPr lang="en-AU" dirty="0" smtClean="0"/>
              <a:t>Current recommendations are</a:t>
            </a:r>
          </a:p>
          <a:p>
            <a:pPr lvl="1">
              <a:lnSpc>
                <a:spcPct val="110000"/>
              </a:lnSpc>
            </a:pPr>
            <a:r>
              <a:rPr lang="en-AU" dirty="0" smtClean="0"/>
              <a:t>Avoid exposure to tobacco smoke in pregnancy and early life</a:t>
            </a:r>
          </a:p>
          <a:p>
            <a:pPr lvl="1">
              <a:lnSpc>
                <a:spcPct val="110000"/>
              </a:lnSpc>
            </a:pPr>
            <a:r>
              <a:rPr lang="en-AU" dirty="0" smtClean="0"/>
              <a:t>Encourage vaginal delivery</a:t>
            </a:r>
          </a:p>
          <a:p>
            <a:pPr lvl="1">
              <a:lnSpc>
                <a:spcPct val="110000"/>
              </a:lnSpc>
            </a:pPr>
            <a:r>
              <a:rPr lang="en-AU" dirty="0" smtClean="0"/>
              <a:t>Advise breast-feeding for its general health benefits</a:t>
            </a:r>
          </a:p>
          <a:p>
            <a:pPr lvl="1">
              <a:lnSpc>
                <a:spcPct val="110000"/>
              </a:lnSpc>
            </a:pPr>
            <a:r>
              <a:rPr lang="en-AU" dirty="0" smtClean="0"/>
              <a:t>Where possible, avoid use of paracetamol (acetaminophen) and broad-spectrum antibiotics in the first year of life</a:t>
            </a:r>
            <a:endParaRPr lang="en-AU" dirty="0"/>
          </a:p>
        </p:txBody>
      </p:sp>
      <p:sp>
        <p:nvSpPr>
          <p:cNvPr id="2" name="Title 1"/>
          <p:cNvSpPr>
            <a:spLocks noGrp="1"/>
          </p:cNvSpPr>
          <p:nvPr>
            <p:ph type="title"/>
          </p:nvPr>
        </p:nvSpPr>
        <p:spPr/>
        <p:txBody>
          <a:bodyPr/>
          <a:lstStyle/>
          <a:p>
            <a:r>
              <a:rPr lang="en-AU" dirty="0" smtClean="0"/>
              <a:t>Primary prevention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7-1</a:t>
            </a:r>
            <a:endParaRPr lang="en-AU" sz="1200" i="1" dirty="0">
              <a:solidFill>
                <a:schemeClr val="bg1"/>
              </a:solidFill>
            </a:endParaRPr>
          </a:p>
        </p:txBody>
      </p:sp>
    </p:spTree>
    <p:extLst>
      <p:ext uri="{BB962C8B-B14F-4D97-AF65-F5344CB8AC3E}">
        <p14:creationId xmlns:p14="http://schemas.microsoft.com/office/powerpoint/2010/main" val="20166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smtClean="0"/>
              <a:t>Implementing asthma management strategies into health systems</a:t>
            </a:r>
            <a:endParaRPr lang="en-AU" dirty="0"/>
          </a:p>
        </p:txBody>
      </p:sp>
    </p:spTree>
    <p:extLst>
      <p:ext uri="{BB962C8B-B14F-4D97-AF65-F5344CB8AC3E}">
        <p14:creationId xmlns:p14="http://schemas.microsoft.com/office/powerpoint/2010/main" val="107511967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28590"/>
            <a:ext cx="7913656" cy="5285589"/>
          </a:xfrm>
          <a:prstGeom prst="rect">
            <a:avLst/>
          </a:prstGeom>
        </p:spPr>
      </p:pic>
      <p:sp>
        <p:nvSpPr>
          <p:cNvPr id="2" name="Title 1"/>
          <p:cNvSpPr>
            <a:spLocks noGrp="1"/>
          </p:cNvSpPr>
          <p:nvPr>
            <p:ph type="title"/>
          </p:nvPr>
        </p:nvSpPr>
        <p:spPr>
          <a:xfrm>
            <a:off x="172279" y="251382"/>
            <a:ext cx="7781550" cy="936000"/>
          </a:xfrm>
        </p:spPr>
        <p:txBody>
          <a:bodyPr>
            <a:normAutofit/>
          </a:bodyPr>
          <a:lstStyle/>
          <a:p>
            <a:r>
              <a:rPr lang="en-AU" dirty="0" smtClean="0"/>
              <a:t>Approach to implementation of the Global Strategy for Asthma Management and Prevention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8-1</a:t>
            </a:r>
            <a:endParaRPr lang="en-AU" sz="1200" i="1" dirty="0">
              <a:solidFill>
                <a:schemeClr val="bg1"/>
              </a:solidFill>
            </a:endParaRPr>
          </a:p>
        </p:txBody>
      </p:sp>
    </p:spTree>
    <p:extLst>
      <p:ext uri="{BB962C8B-B14F-4D97-AF65-F5344CB8AC3E}">
        <p14:creationId xmlns:p14="http://schemas.microsoft.com/office/powerpoint/2010/main" val="414549070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6"/>
            <a:ext cx="8686800" cy="5208104"/>
          </a:xfrm>
        </p:spPr>
        <p:txBody>
          <a:bodyPr>
            <a:normAutofit/>
          </a:bodyPr>
          <a:lstStyle/>
          <a:p>
            <a:pPr marL="457200" indent="-457200">
              <a:buSzPct val="100000"/>
              <a:buFont typeface="+mj-lt"/>
              <a:buAutoNum type="arabicPeriod"/>
            </a:pPr>
            <a:r>
              <a:rPr lang="en-AU" dirty="0" smtClean="0"/>
              <a:t>Develop a multidisciplinary working group</a:t>
            </a:r>
          </a:p>
          <a:p>
            <a:pPr marL="457200" indent="-457200">
              <a:buSzPct val="100000"/>
              <a:buFont typeface="+mj-lt"/>
              <a:buAutoNum type="arabicPeriod"/>
            </a:pPr>
            <a:r>
              <a:rPr lang="en-AU" dirty="0" smtClean="0"/>
              <a:t>Assess current status of asthma care delivery, care gaps, needs</a:t>
            </a:r>
          </a:p>
          <a:p>
            <a:pPr marL="457200" indent="-457200">
              <a:buSzPct val="100000"/>
              <a:buFont typeface="+mj-lt"/>
              <a:buAutoNum type="arabicPeriod"/>
            </a:pPr>
            <a:r>
              <a:rPr lang="en-AU" dirty="0" smtClean="0"/>
              <a:t>Prepare materials for implementation</a:t>
            </a:r>
          </a:p>
          <a:p>
            <a:pPr marL="857250" lvl="1" indent="-457200">
              <a:buSzPct val="100000"/>
            </a:pPr>
            <a:r>
              <a:rPr lang="en-AU" dirty="0" smtClean="0"/>
              <a:t>Choose materials, agree on main goals, identify key recommendations, adapt to local context</a:t>
            </a:r>
          </a:p>
          <a:p>
            <a:pPr marL="457200" indent="-457200">
              <a:buSzPct val="100000"/>
              <a:buFont typeface="+mj-lt"/>
              <a:buAutoNum type="arabicPeriod"/>
            </a:pPr>
            <a:r>
              <a:rPr lang="en-AU" dirty="0" smtClean="0"/>
              <a:t>Identify barriers to, and facilitators for, implementation</a:t>
            </a:r>
          </a:p>
          <a:p>
            <a:pPr marL="457200" indent="-457200">
              <a:buSzPct val="100000"/>
              <a:buFont typeface="+mj-lt"/>
              <a:buAutoNum type="arabicPeriod"/>
            </a:pPr>
            <a:r>
              <a:rPr lang="en-AU" dirty="0" smtClean="0"/>
              <a:t>Develop a step-by-step implementation plan</a:t>
            </a:r>
          </a:p>
          <a:p>
            <a:pPr marL="857250" lvl="1" indent="-457200">
              <a:buSzPct val="100000"/>
            </a:pPr>
            <a:r>
              <a:rPr lang="en-AU" dirty="0" smtClean="0"/>
              <a:t>Select target population and evaluable outcomes</a:t>
            </a:r>
          </a:p>
          <a:p>
            <a:pPr marL="857250" lvl="1" indent="-457200">
              <a:buSzPct val="100000"/>
            </a:pPr>
            <a:r>
              <a:rPr lang="en-AU" dirty="0" smtClean="0"/>
              <a:t>Identify local resources to support implementation</a:t>
            </a:r>
          </a:p>
          <a:p>
            <a:pPr marL="857250" lvl="1" indent="-457200">
              <a:buSzPct val="100000"/>
            </a:pPr>
            <a:r>
              <a:rPr lang="en-AU" dirty="0" smtClean="0"/>
              <a:t>Set timelines</a:t>
            </a:r>
          </a:p>
          <a:p>
            <a:pPr marL="857250" lvl="1" indent="-457200">
              <a:buSzPct val="100000"/>
            </a:pPr>
            <a:r>
              <a:rPr lang="en-AU" dirty="0" smtClean="0"/>
              <a:t>Distribute tasks to members</a:t>
            </a:r>
          </a:p>
          <a:p>
            <a:pPr marL="857250" lvl="1" indent="-457200">
              <a:buSzPct val="100000"/>
            </a:pPr>
            <a:r>
              <a:rPr lang="en-AU" dirty="0" smtClean="0"/>
              <a:t>Evaluate outcomes</a:t>
            </a:r>
          </a:p>
          <a:p>
            <a:pPr marL="457200" indent="-457200">
              <a:buSzPct val="100000"/>
              <a:buFont typeface="+mj-lt"/>
              <a:buAutoNum type="arabicPeriod"/>
            </a:pPr>
            <a:r>
              <a:rPr lang="en-AU" dirty="0" smtClean="0"/>
              <a:t>Continuously review progress, modify strategy if needed</a:t>
            </a:r>
          </a:p>
        </p:txBody>
      </p:sp>
      <p:sp>
        <p:nvSpPr>
          <p:cNvPr id="3" name="Title 2"/>
          <p:cNvSpPr>
            <a:spLocks noGrp="1"/>
          </p:cNvSpPr>
          <p:nvPr>
            <p:ph type="title"/>
          </p:nvPr>
        </p:nvSpPr>
        <p:spPr/>
        <p:txBody>
          <a:bodyPr/>
          <a:lstStyle/>
          <a:p>
            <a:r>
              <a:rPr lang="en-AU" dirty="0" smtClean="0"/>
              <a:t>Essential elements to implement a health-related strategy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8-2</a:t>
            </a:r>
            <a:endParaRPr lang="en-AU" sz="1200" i="1" dirty="0">
              <a:solidFill>
                <a:schemeClr val="bg1"/>
              </a:solidFill>
            </a:endParaRPr>
          </a:p>
        </p:txBody>
      </p:sp>
    </p:spTree>
    <p:extLst>
      <p:ext uri="{BB962C8B-B14F-4D97-AF65-F5344CB8AC3E}">
        <p14:creationId xmlns:p14="http://schemas.microsoft.com/office/powerpoint/2010/main" val="22588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AU" dirty="0" smtClean="0"/>
              <a:t>Health care providers</a:t>
            </a:r>
          </a:p>
          <a:p>
            <a:pPr lvl="1"/>
            <a:r>
              <a:rPr lang="en-AU" dirty="0" smtClean="0"/>
              <a:t>Insufficient knowledge of recommendations</a:t>
            </a:r>
          </a:p>
          <a:p>
            <a:pPr lvl="1"/>
            <a:r>
              <a:rPr lang="en-AU" dirty="0" smtClean="0"/>
              <a:t>Lack of agreement with or confidence in recommendations</a:t>
            </a:r>
          </a:p>
          <a:p>
            <a:pPr lvl="1"/>
            <a:r>
              <a:rPr lang="en-AU" dirty="0" smtClean="0"/>
              <a:t>Resistance to change</a:t>
            </a:r>
          </a:p>
          <a:p>
            <a:pPr lvl="1"/>
            <a:r>
              <a:rPr lang="en-AU" dirty="0" smtClean="0"/>
              <a:t>External barriers (organizational, policies, cost)</a:t>
            </a:r>
          </a:p>
          <a:p>
            <a:pPr lvl="1"/>
            <a:r>
              <a:rPr lang="en-AU" dirty="0" smtClean="0"/>
              <a:t>Lack of time and resources</a:t>
            </a:r>
          </a:p>
          <a:p>
            <a:pPr lvl="1"/>
            <a:r>
              <a:rPr lang="en-AU" dirty="0" smtClean="0"/>
              <a:t>Medico-legal issues</a:t>
            </a:r>
          </a:p>
          <a:p>
            <a:r>
              <a:rPr lang="en-AU" dirty="0" smtClean="0"/>
              <a:t>Patients</a:t>
            </a:r>
          </a:p>
          <a:p>
            <a:pPr lvl="1"/>
            <a:r>
              <a:rPr lang="en-AU" dirty="0" smtClean="0"/>
              <a:t>Low health literacy</a:t>
            </a:r>
          </a:p>
          <a:p>
            <a:pPr lvl="1"/>
            <a:r>
              <a:rPr lang="en-AU" dirty="0" smtClean="0"/>
              <a:t>Insufficient understanding of asthma and its management</a:t>
            </a:r>
          </a:p>
          <a:p>
            <a:pPr lvl="1"/>
            <a:r>
              <a:rPr lang="en-AU" dirty="0" smtClean="0"/>
              <a:t>Lack of agreement with recommendations</a:t>
            </a:r>
          </a:p>
          <a:p>
            <a:pPr lvl="1"/>
            <a:r>
              <a:rPr lang="en-AU" dirty="0" smtClean="0"/>
              <a:t>Cultural and economic barriers</a:t>
            </a:r>
          </a:p>
          <a:p>
            <a:pPr lvl="1"/>
            <a:r>
              <a:rPr lang="en-AU" dirty="0" smtClean="0"/>
              <a:t>Peer influence</a:t>
            </a:r>
          </a:p>
          <a:p>
            <a:pPr lvl="1"/>
            <a:r>
              <a:rPr lang="en-AU" dirty="0" smtClean="0"/>
              <a:t>Attitudes, beliefs, preferences, fears and misconceptions</a:t>
            </a:r>
            <a:endParaRPr lang="en-AU" dirty="0"/>
          </a:p>
        </p:txBody>
      </p:sp>
      <p:sp>
        <p:nvSpPr>
          <p:cNvPr id="4" name="Title 3"/>
          <p:cNvSpPr>
            <a:spLocks noGrp="1"/>
          </p:cNvSpPr>
          <p:nvPr>
            <p:ph type="title"/>
          </p:nvPr>
        </p:nvSpPr>
        <p:spPr/>
        <p:txBody>
          <a:bodyPr/>
          <a:lstStyle/>
          <a:p>
            <a:r>
              <a:rPr lang="en-AU" dirty="0" smtClean="0"/>
              <a:t>Examples of barriers to implementation</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8-3</a:t>
            </a:r>
            <a:endParaRPr lang="en-AU" sz="1200" i="1" dirty="0">
              <a:solidFill>
                <a:schemeClr val="bg1"/>
              </a:solidFill>
            </a:endParaRPr>
          </a:p>
        </p:txBody>
      </p:sp>
    </p:spTree>
    <p:extLst>
      <p:ext uri="{BB962C8B-B14F-4D97-AF65-F5344CB8AC3E}">
        <p14:creationId xmlns:p14="http://schemas.microsoft.com/office/powerpoint/2010/main" val="36932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Free ICS for </a:t>
            </a:r>
            <a:r>
              <a:rPr lang="en-AU"/>
              <a:t>patients with a recent hospital admission and/or severe </a:t>
            </a:r>
            <a:r>
              <a:rPr lang="en-AU" smtClean="0"/>
              <a:t>asthma (Brazil)</a:t>
            </a:r>
            <a:endParaRPr lang="en-AU"/>
          </a:p>
          <a:p>
            <a:r>
              <a:rPr lang="en-AU" smtClean="0"/>
              <a:t>Early </a:t>
            </a:r>
            <a:r>
              <a:rPr lang="en-AU"/>
              <a:t>treatment with ICS, guided self-management, reduction in exposure to tobacco smoke, improved access </a:t>
            </a:r>
            <a:r>
              <a:rPr lang="en-AU" smtClean="0"/>
              <a:t>to asthma education (Finnish asthma program)</a:t>
            </a:r>
            <a:endParaRPr lang="en-AU"/>
          </a:p>
          <a:p>
            <a:r>
              <a:rPr lang="en-AU" smtClean="0"/>
              <a:t>Self-inking </a:t>
            </a:r>
            <a:r>
              <a:rPr lang="en-AU"/>
              <a:t>stamp prompting assessment of asthma control and treatment </a:t>
            </a:r>
            <a:r>
              <a:rPr lang="en-AU" smtClean="0"/>
              <a:t>strategies (Canadian primary care)</a:t>
            </a:r>
            <a:endParaRPr lang="en-AU"/>
          </a:p>
          <a:p>
            <a:r>
              <a:rPr lang="en-AU" smtClean="0"/>
              <a:t>Use </a:t>
            </a:r>
            <a:r>
              <a:rPr lang="en-AU"/>
              <a:t>of individualized written asthma action plans as part of self-management </a:t>
            </a:r>
            <a:r>
              <a:rPr lang="en-AU" smtClean="0"/>
              <a:t>education (Cochrane review, 2004)</a:t>
            </a:r>
            <a:endParaRPr lang="en-AU"/>
          </a:p>
          <a:p>
            <a:r>
              <a:rPr lang="en-AU" smtClean="0"/>
              <a:t>An </a:t>
            </a:r>
            <a:r>
              <a:rPr lang="en-AU"/>
              <a:t>evidence-based care process model for acute and chronic pediatric asthma management, implemented </a:t>
            </a:r>
            <a:r>
              <a:rPr lang="en-AU" smtClean="0"/>
              <a:t>at multiple hospitals (USA)</a:t>
            </a:r>
            <a:endParaRPr lang="en-AU"/>
          </a:p>
        </p:txBody>
      </p:sp>
      <p:sp>
        <p:nvSpPr>
          <p:cNvPr id="3" name="Title 2"/>
          <p:cNvSpPr>
            <a:spLocks noGrp="1"/>
          </p:cNvSpPr>
          <p:nvPr>
            <p:ph type="title"/>
          </p:nvPr>
        </p:nvSpPr>
        <p:spPr/>
        <p:txBody>
          <a:bodyPr/>
          <a:lstStyle/>
          <a:p>
            <a:r>
              <a:rPr lang="en-AU"/>
              <a:t>Examples of high-impact interventions in asthma management</a:t>
            </a:r>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Box 8-4</a:t>
            </a:r>
            <a:endParaRPr lang="en-AU" sz="1200" i="1" dirty="0">
              <a:solidFill>
                <a:schemeClr val="bg1"/>
              </a:solidFill>
            </a:endParaRPr>
          </a:p>
        </p:txBody>
      </p:sp>
    </p:spTree>
    <p:extLst>
      <p:ext uri="{BB962C8B-B14F-4D97-AF65-F5344CB8AC3E}">
        <p14:creationId xmlns:p14="http://schemas.microsoft.com/office/powerpoint/2010/main" val="29439774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www.ginasthma.org</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979812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Global Strategy for Asthma Management &amp; </a:t>
            </a:r>
            <a:r>
              <a:rPr lang="en-AU" smtClean="0"/>
              <a:t>Prevention 2017</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426212611"/>
              </p:ext>
            </p:extLst>
          </p:nvPr>
        </p:nvGraphicFramePr>
        <p:xfrm>
          <a:off x="382816" y="1324316"/>
          <a:ext cx="8352000" cy="4845135"/>
        </p:xfrm>
        <a:graphic>
          <a:graphicData uri="http://schemas.openxmlformats.org/drawingml/2006/table">
            <a:tbl>
              <a:tblPr firstRow="1" bandRow="1">
                <a:tableStyleId>{7E9639D4-E3E2-4D34-9284-5A2195B3D0D7}</a:tableStyleId>
              </a:tblPr>
              <a:tblGrid>
                <a:gridCol w="1562098"/>
                <a:gridCol w="6789902"/>
              </a:tblGrid>
              <a:tr h="432000">
                <a:tc>
                  <a:txBody>
                    <a:bodyPr/>
                    <a:lstStyle/>
                    <a:p>
                      <a:pPr algn="ctr"/>
                      <a:r>
                        <a:rPr lang="en-US" sz="1800" dirty="0" smtClean="0">
                          <a:solidFill>
                            <a:srgbClr val="134679"/>
                          </a:solidFill>
                          <a:latin typeface="Arial" panose="020B0604020202020204" pitchFamily="34" charset="0"/>
                          <a:cs typeface="Arial" panose="020B0604020202020204" pitchFamily="34" charset="0"/>
                        </a:rPr>
                        <a:t>Evidence category</a:t>
                      </a:r>
                      <a:endParaRPr lang="en-AU" sz="1800" dirty="0">
                        <a:solidFill>
                          <a:srgbClr val="134679"/>
                        </a:solidFill>
                        <a:latin typeface="Arial" panose="020B0604020202020204" pitchFamily="34" charset="0"/>
                        <a:cs typeface="Arial" panose="020B0604020202020204" pitchFamily="34" charset="0"/>
                      </a:endParaRPr>
                    </a:p>
                  </a:txBody>
                  <a:tcPr anchor="ctr">
                    <a:lnL w="1270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8A96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800" b="1" kern="1200" dirty="0" smtClean="0">
                          <a:solidFill>
                            <a:srgbClr val="134679"/>
                          </a:solidFill>
                          <a:latin typeface="Arial" panose="020B0604020202020204" pitchFamily="34" charset="0"/>
                          <a:ea typeface="+mn-ea"/>
                          <a:cs typeface="Arial" panose="020B0604020202020204" pitchFamily="34" charset="0"/>
                        </a:rPr>
                        <a:t>Sources of evidence</a:t>
                      </a:r>
                      <a:endParaRPr lang="en-AU" sz="1800" dirty="0">
                        <a:solidFill>
                          <a:srgbClr val="134679"/>
                        </a:solidFill>
                        <a:latin typeface="Arial" panose="020B0604020202020204" pitchFamily="34" charset="0"/>
                        <a:cs typeface="Arial" panose="020B0604020202020204" pitchFamily="34" charset="0"/>
                      </a:endParaRPr>
                    </a:p>
                  </a:txBody>
                  <a:tcPr anchor="ctr">
                    <a:lnL>
                      <a:noFill/>
                    </a:lnL>
                    <a:lnR w="1270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F8A968"/>
                    </a:solidFill>
                  </a:tcPr>
                </a:tc>
              </a:tr>
              <a:tr h="1451341">
                <a:tc>
                  <a:txBody>
                    <a:bodyPr/>
                    <a:lstStyle/>
                    <a:p>
                      <a:pPr marL="0" indent="0" algn="ctr">
                        <a:spcBef>
                          <a:spcPts val="600"/>
                        </a:spcBef>
                        <a:buFont typeface="Arial" panose="020B0604020202020204" pitchFamily="34" charset="0"/>
                        <a:buNone/>
                      </a:pPr>
                      <a:r>
                        <a:rPr lang="en-US" sz="2400" dirty="0" smtClean="0">
                          <a:solidFill>
                            <a:srgbClr val="134679"/>
                          </a:solidFill>
                          <a:latin typeface="Arial" panose="020B0604020202020204" pitchFamily="34" charset="0"/>
                          <a:cs typeface="Arial" panose="020B0604020202020204" pitchFamily="34" charset="0"/>
                        </a:rPr>
                        <a:t>A </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Well-designed</a:t>
                      </a:r>
                      <a:r>
                        <a:rPr lang="en-AU" sz="1800" baseline="0" dirty="0" smtClean="0">
                          <a:solidFill>
                            <a:srgbClr val="134679"/>
                          </a:solidFill>
                          <a:latin typeface="Arial" panose="020B0604020202020204" pitchFamily="34" charset="0"/>
                          <a:cs typeface="Arial" panose="020B0604020202020204" pitchFamily="34" charset="0"/>
                        </a:rPr>
                        <a:t> RCTs or meta-analyses</a:t>
                      </a: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Consistent pattern of findings in the population for which the recommendation is made</a:t>
                      </a: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Substantial numbers of large studies</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1378857">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B</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Limited number of patients, </a:t>
                      </a:r>
                      <a:r>
                        <a:rPr lang="en-AU" sz="1800" i="1" dirty="0" smtClean="0">
                          <a:solidFill>
                            <a:srgbClr val="134679"/>
                          </a:solidFill>
                          <a:latin typeface="Arial" panose="020B0604020202020204" pitchFamily="34" charset="0"/>
                          <a:cs typeface="Arial" panose="020B0604020202020204" pitchFamily="34" charset="0"/>
                        </a:rPr>
                        <a:t>post hoc </a:t>
                      </a:r>
                      <a:r>
                        <a:rPr lang="en-AU" sz="1800" dirty="0" smtClean="0">
                          <a:solidFill>
                            <a:srgbClr val="134679"/>
                          </a:solidFill>
                          <a:latin typeface="Arial" panose="020B0604020202020204" pitchFamily="34" charset="0"/>
                          <a:cs typeface="Arial" panose="020B0604020202020204" pitchFamily="34" charset="0"/>
                        </a:rPr>
                        <a:t>or sub-group analyses of RCTs or meta-analyses</a:t>
                      </a:r>
                    </a:p>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Few</a:t>
                      </a:r>
                      <a:r>
                        <a:rPr lang="en-AU" sz="1800" baseline="0" dirty="0" smtClean="0">
                          <a:solidFill>
                            <a:srgbClr val="134679"/>
                          </a:solidFill>
                          <a:latin typeface="Arial" panose="020B0604020202020204" pitchFamily="34" charset="0"/>
                          <a:cs typeface="Arial" panose="020B0604020202020204" pitchFamily="34" charset="0"/>
                        </a:rPr>
                        <a:t> RCTs, or small in size, or differing population, or results somewhat inconsistent</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870857">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C</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Uncontrolled or non-randomized</a:t>
                      </a:r>
                      <a:r>
                        <a:rPr lang="en-AU" sz="1800" baseline="0" dirty="0" smtClean="0">
                          <a:solidFill>
                            <a:srgbClr val="134679"/>
                          </a:solidFill>
                          <a:latin typeface="Arial" panose="020B0604020202020204" pitchFamily="34" charset="0"/>
                          <a:cs typeface="Arial" panose="020B0604020202020204" pitchFamily="34" charset="0"/>
                        </a:rPr>
                        <a:t> studies</a:t>
                      </a:r>
                    </a:p>
                    <a:p>
                      <a:pPr marL="285750" indent="-285750">
                        <a:spcBef>
                          <a:spcPts val="600"/>
                        </a:spcBef>
                        <a:buClr>
                          <a:srgbClr val="F79646"/>
                        </a:buClr>
                        <a:buFont typeface="Wingdings" panose="05000000000000000000" pitchFamily="2" charset="2"/>
                        <a:buChar char="§"/>
                      </a:pPr>
                      <a:r>
                        <a:rPr lang="en-AU" sz="1800" baseline="0" dirty="0" smtClean="0">
                          <a:solidFill>
                            <a:srgbClr val="134679"/>
                          </a:solidFill>
                          <a:latin typeface="Arial" panose="020B0604020202020204" pitchFamily="34" charset="0"/>
                          <a:cs typeface="Arial" panose="020B0604020202020204" pitchFamily="34" charset="0"/>
                        </a:rPr>
                        <a:t>Observational studies</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504000">
                <a:tc>
                  <a:txBody>
                    <a:bodyPr/>
                    <a:lstStyle/>
                    <a:p>
                      <a:pPr marL="0" indent="0" algn="ctr">
                        <a:spcBef>
                          <a:spcPts val="600"/>
                        </a:spcBef>
                        <a:buFont typeface="Arial" panose="020B0604020202020204" pitchFamily="34" charset="0"/>
                        <a:buNone/>
                      </a:pPr>
                      <a:r>
                        <a:rPr lang="en-AU" sz="2400" dirty="0" smtClean="0">
                          <a:solidFill>
                            <a:srgbClr val="134679"/>
                          </a:solidFill>
                          <a:latin typeface="Arial" panose="020B0604020202020204" pitchFamily="34" charset="0"/>
                          <a:cs typeface="Arial" panose="020B0604020202020204" pitchFamily="34" charset="0"/>
                        </a:rPr>
                        <a:t>D</a:t>
                      </a:r>
                      <a:endParaRPr lang="en-AU" sz="2400" dirty="0">
                        <a:solidFill>
                          <a:srgbClr val="134679"/>
                        </a:solidFill>
                        <a:latin typeface="Arial" panose="020B0604020202020204" pitchFamily="34" charset="0"/>
                        <a:cs typeface="Arial" panose="020B0604020202020204" pitchFamily="34" charset="0"/>
                      </a:endParaRPr>
                    </a:p>
                  </a:txBody>
                  <a:tcPr>
                    <a:lnL w="12700" cap="flat" cmpd="sng" algn="ctr">
                      <a:solidFill>
                        <a:srgbClr val="F79646"/>
                      </a:solidFill>
                      <a:prstDash val="solid"/>
                      <a:round/>
                      <a:headEnd type="none" w="med" len="med"/>
                      <a:tailEnd type="none" w="med" len="med"/>
                    </a:lnL>
                    <a:lnR>
                      <a:noFill/>
                    </a:lnR>
                    <a:lnT w="9525" cap="flat" cmpd="sng" algn="ctr">
                      <a:noFill/>
                      <a:prstDash val="soli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spcBef>
                          <a:spcPts val="600"/>
                        </a:spcBef>
                        <a:buClr>
                          <a:srgbClr val="F79646"/>
                        </a:buClr>
                        <a:buFont typeface="Wingdings" panose="05000000000000000000" pitchFamily="2" charset="2"/>
                        <a:buChar char="§"/>
                      </a:pPr>
                      <a:r>
                        <a:rPr lang="en-AU" sz="1800" dirty="0" smtClean="0">
                          <a:solidFill>
                            <a:srgbClr val="134679"/>
                          </a:solidFill>
                          <a:latin typeface="Arial" panose="020B0604020202020204" pitchFamily="34" charset="0"/>
                          <a:cs typeface="Arial" panose="020B0604020202020204" pitchFamily="34" charset="0"/>
                        </a:rPr>
                        <a:t>Panel consensus</a:t>
                      </a:r>
                      <a:r>
                        <a:rPr lang="en-AU" sz="1800" baseline="0" dirty="0" smtClean="0">
                          <a:solidFill>
                            <a:srgbClr val="134679"/>
                          </a:solidFill>
                          <a:latin typeface="Arial" panose="020B0604020202020204" pitchFamily="34" charset="0"/>
                          <a:cs typeface="Arial" panose="020B0604020202020204" pitchFamily="34" charset="0"/>
                        </a:rPr>
                        <a:t> based on clinical experience or knowledge</a:t>
                      </a:r>
                      <a:endParaRPr lang="en-AU" sz="1800" dirty="0">
                        <a:solidFill>
                          <a:srgbClr val="134679"/>
                        </a:solidFill>
                        <a:latin typeface="Arial" panose="020B0604020202020204" pitchFamily="34" charset="0"/>
                        <a:cs typeface="Arial" panose="020B0604020202020204" pitchFamily="34" charset="0"/>
                      </a:endParaRPr>
                    </a:p>
                  </a:txBody>
                  <a:tcPr>
                    <a:lnL>
                      <a:noFill/>
                    </a:lnL>
                    <a:lnR w="12700" cap="flat" cmpd="sng" algn="ctr">
                      <a:solidFill>
                        <a:srgbClr val="F79646"/>
                      </a:solidFill>
                      <a:prstDash val="solid"/>
                      <a:round/>
                      <a:headEnd type="none" w="med" len="med"/>
                      <a:tailEnd type="none" w="med" len="med"/>
                    </a:lnR>
                    <a:lnT w="9525" cap="flat" cmpd="sng" algn="ctr">
                      <a:noFill/>
                      <a:prstDash val="solid"/>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317050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The word ‘syndrome’ has been removed from the previous term ‘asthma-COPD overlap syndrome (ACOS)’ because: </a:t>
            </a:r>
          </a:p>
          <a:p>
            <a:pPr lvl="1"/>
            <a:r>
              <a:rPr lang="en-AU" smtClean="0"/>
              <a:t>This term was being commonly used in the respiratory community as if it was a single disease (‘</a:t>
            </a:r>
            <a:r>
              <a:rPr lang="en-AU" u="sng" smtClean="0"/>
              <a:t>the</a:t>
            </a:r>
            <a:r>
              <a:rPr lang="en-AU" smtClean="0"/>
              <a:t> asthma-COPD overlap syndrome’)</a:t>
            </a:r>
          </a:p>
          <a:p>
            <a:pPr lvl="1"/>
            <a:r>
              <a:rPr lang="en-AU" smtClean="0"/>
              <a:t>There are two medically-accepted definitions of ‘syndrome’ </a:t>
            </a:r>
          </a:p>
          <a:p>
            <a:pPr lvl="1"/>
            <a:r>
              <a:rPr lang="en-AU" smtClean="0"/>
              <a:t>This distracted from the key messages for clinicians and regulators</a:t>
            </a:r>
          </a:p>
          <a:p>
            <a:r>
              <a:rPr lang="en-AU" smtClean="0"/>
              <a:t>The aim is to focus attention back on the original issues</a:t>
            </a:r>
          </a:p>
          <a:p>
            <a:pPr lvl="1"/>
            <a:r>
              <a:rPr lang="en-AU" smtClean="0"/>
              <a:t>These patients are commonly seen in clinical practice</a:t>
            </a:r>
          </a:p>
          <a:p>
            <a:pPr lvl="1"/>
            <a:r>
              <a:rPr lang="en-AU" smtClean="0"/>
              <a:t>They are almost always excluded from the RCTs that provide the evidence base for treatment recommendations, and from studies of underlying mechanisms</a:t>
            </a:r>
          </a:p>
          <a:p>
            <a:pPr lvl="1"/>
            <a:r>
              <a:rPr lang="en-AU" smtClean="0"/>
              <a:t>Current guidelines have opposite safety recommendations</a:t>
            </a:r>
          </a:p>
          <a:p>
            <a:pPr lvl="2"/>
            <a:r>
              <a:rPr lang="en-AU" smtClean="0"/>
              <a:t>Asthma: never use LABA without ICS</a:t>
            </a:r>
          </a:p>
          <a:p>
            <a:pPr lvl="2"/>
            <a:r>
              <a:rPr lang="en-AU" smtClean="0"/>
              <a:t>COPD: start treatment with LABA and/or LAMA, without ICS</a:t>
            </a:r>
          </a:p>
          <a:p>
            <a:pPr lvl="1"/>
            <a:r>
              <a:rPr lang="en-AU" smtClean="0"/>
              <a:t>Pragmatic interim advice is needed for clinical practice</a:t>
            </a:r>
            <a:endParaRPr lang="en-AU"/>
          </a:p>
        </p:txBody>
      </p:sp>
      <p:sp>
        <p:nvSpPr>
          <p:cNvPr id="3" name="Title 2"/>
          <p:cNvSpPr>
            <a:spLocks noGrp="1"/>
          </p:cNvSpPr>
          <p:nvPr>
            <p:ph type="title"/>
          </p:nvPr>
        </p:nvSpPr>
        <p:spPr>
          <a:xfrm>
            <a:off x="172279" y="251382"/>
            <a:ext cx="8318578" cy="936000"/>
          </a:xfrm>
        </p:spPr>
        <p:txBody>
          <a:bodyPr/>
          <a:lstStyle/>
          <a:p>
            <a:r>
              <a:rPr lang="en-AU" sz="2500" smtClean="0"/>
              <a:t>Key changes in GINA 2017 - ‘Asthma-COPD overlap</a:t>
            </a:r>
            <a:r>
              <a:rPr lang="en-AU" smtClean="0"/>
              <a:t>’</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148647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2"/>
          <p:cNvSpPr>
            <a:spLocks noChangeArrowheads="1"/>
          </p:cNvSpPr>
          <p:nvPr/>
        </p:nvSpPr>
        <p:spPr bwMode="auto">
          <a:xfrm>
            <a:off x="1219200" y="914400"/>
            <a:ext cx="1470025" cy="4483100"/>
          </a:xfrm>
          <a:prstGeom prst="rect">
            <a:avLst/>
          </a:prstGeom>
          <a:noFill/>
          <a:ln w="9525">
            <a:noFill/>
            <a:miter lim="800000"/>
            <a:headEnd/>
            <a:tailEnd/>
          </a:ln>
          <a:effectLst>
            <a:outerShdw dist="45791" dir="2021404" algn="ctr" rotWithShape="0">
              <a:srgbClr val="000000"/>
            </a:outerShdw>
          </a:effec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noProof="0" dirty="0">
                <a:ln>
                  <a:noFill/>
                </a:ln>
                <a:solidFill>
                  <a:srgbClr val="134679"/>
                </a:solidFill>
                <a:effectLst/>
                <a:uLnTx/>
                <a:uFillTx/>
                <a:latin typeface="Arial" charset="0"/>
              </a:rPr>
              <a:t>G </a:t>
            </a:r>
            <a:br>
              <a:rPr kumimoji="0" lang="en-US" sz="9600" b="1" i="0" u="none" strike="noStrike" kern="0" cap="none" spc="0" normalizeH="0" noProof="0" dirty="0">
                <a:ln>
                  <a:noFill/>
                </a:ln>
                <a:solidFill>
                  <a:srgbClr val="134679"/>
                </a:solidFill>
                <a:effectLst/>
                <a:uLnTx/>
                <a:uFillTx/>
                <a:latin typeface="Arial" charset="0"/>
              </a:rPr>
            </a:br>
            <a:r>
              <a:rPr kumimoji="0" lang="en-US" sz="9600" b="1" i="0" u="none" strike="noStrike" kern="0" cap="none" spc="0" normalizeH="0" noProof="0" dirty="0">
                <a:ln>
                  <a:noFill/>
                </a:ln>
                <a:solidFill>
                  <a:srgbClr val="134679"/>
                </a:solidFill>
                <a:effectLst/>
                <a:uLnTx/>
                <a:uFillTx/>
                <a:latin typeface="Arial" charset="0"/>
              </a:rPr>
              <a:t>IN</a:t>
            </a:r>
            <a:br>
              <a:rPr kumimoji="0" lang="en-US" sz="9600" b="1" i="0" u="none" strike="noStrike" kern="0" cap="none" spc="0" normalizeH="0" noProof="0" dirty="0">
                <a:ln>
                  <a:noFill/>
                </a:ln>
                <a:solidFill>
                  <a:srgbClr val="134679"/>
                </a:solidFill>
                <a:effectLst/>
                <a:uLnTx/>
                <a:uFillTx/>
                <a:latin typeface="Arial" charset="0"/>
              </a:rPr>
            </a:br>
            <a:r>
              <a:rPr kumimoji="0" lang="en-US" sz="9600" b="1" i="0" u="none" strike="noStrike" kern="0" cap="none" spc="0" normalizeH="0" noProof="0" dirty="0">
                <a:ln>
                  <a:noFill/>
                </a:ln>
                <a:solidFill>
                  <a:srgbClr val="134679"/>
                </a:solidFill>
                <a:effectLst/>
                <a:uLnTx/>
                <a:uFillTx/>
                <a:latin typeface="Arial" charset="0"/>
              </a:rPr>
              <a:t>A</a:t>
            </a:r>
          </a:p>
        </p:txBody>
      </p:sp>
      <p:sp>
        <p:nvSpPr>
          <p:cNvPr id="5" name="Rectangle 3"/>
          <p:cNvSpPr>
            <a:spLocks noChangeArrowheads="1"/>
          </p:cNvSpPr>
          <p:nvPr/>
        </p:nvSpPr>
        <p:spPr bwMode="auto">
          <a:xfrm>
            <a:off x="2209800" y="1143000"/>
            <a:ext cx="5715000" cy="4117975"/>
          </a:xfrm>
          <a:prstGeom prst="rect">
            <a:avLst/>
          </a:prstGeom>
          <a:noFill/>
          <a:ln w="9525">
            <a:noFill/>
            <a:miter lim="800000"/>
            <a:headEnd/>
            <a:tailEnd/>
          </a:ln>
          <a:effectLst>
            <a:outerShdw dist="45791" dir="2021404" algn="ctr" rotWithShape="0">
              <a:schemeClr val="tx1"/>
            </a:outerShdw>
          </a:effectLst>
        </p:spPr>
        <p:txBody>
          <a:bodyPr>
            <a:spAutoFit/>
          </a:bodyPr>
          <a:lstStyle/>
          <a:p>
            <a:pPr eaLnBrk="1" hangingPunct="1">
              <a:lnSpc>
                <a:spcPct val="100000"/>
              </a:lnSpc>
              <a:spcBef>
                <a:spcPct val="50000"/>
              </a:spcBef>
              <a:defRPr/>
            </a:pPr>
            <a:r>
              <a:rPr lang="en-US" sz="6600" b="0" dirty="0" err="1">
                <a:solidFill>
                  <a:schemeClr val="bg1"/>
                </a:solidFill>
                <a:ea typeface="+mn-ea"/>
                <a:cs typeface="+mn-cs"/>
              </a:rPr>
              <a:t>lobal</a:t>
            </a:r>
            <a:r>
              <a:rPr lang="en-US" sz="6600" b="0" dirty="0">
                <a:solidFill>
                  <a:schemeClr val="bg1"/>
                </a:solidFill>
                <a:ea typeface="+mn-ea"/>
                <a:cs typeface="+mn-cs"/>
              </a:rPr>
              <a:t> </a:t>
            </a:r>
          </a:p>
          <a:p>
            <a:pPr eaLnBrk="1" hangingPunct="1">
              <a:lnSpc>
                <a:spcPct val="100000"/>
              </a:lnSpc>
              <a:spcBef>
                <a:spcPct val="50000"/>
              </a:spcBef>
              <a:defRPr/>
            </a:pPr>
            <a:r>
              <a:rPr lang="en-US" sz="6600" b="0" dirty="0">
                <a:solidFill>
                  <a:schemeClr val="bg1"/>
                </a:solidFill>
                <a:ea typeface="+mn-ea"/>
                <a:cs typeface="+mn-cs"/>
              </a:rPr>
              <a:t> </a:t>
            </a:r>
            <a:r>
              <a:rPr lang="en-US" sz="6600" b="0" dirty="0" err="1">
                <a:solidFill>
                  <a:schemeClr val="bg1"/>
                </a:solidFill>
                <a:ea typeface="+mn-ea"/>
                <a:cs typeface="+mn-cs"/>
              </a:rPr>
              <a:t>itiative</a:t>
            </a:r>
            <a:r>
              <a:rPr lang="en-US" sz="6600" b="0" dirty="0">
                <a:solidFill>
                  <a:schemeClr val="bg1"/>
                </a:solidFill>
                <a:ea typeface="+mn-ea"/>
                <a:cs typeface="+mn-cs"/>
              </a:rPr>
              <a:t> for </a:t>
            </a:r>
          </a:p>
          <a:p>
            <a:pPr eaLnBrk="1" hangingPunct="1">
              <a:lnSpc>
                <a:spcPct val="100000"/>
              </a:lnSpc>
              <a:spcBef>
                <a:spcPct val="50000"/>
              </a:spcBef>
              <a:defRPr/>
            </a:pPr>
            <a:r>
              <a:rPr lang="en-US" sz="6600" b="0" dirty="0" err="1">
                <a:solidFill>
                  <a:schemeClr val="bg1"/>
                </a:solidFill>
                <a:ea typeface="+mn-ea"/>
                <a:cs typeface="+mn-cs"/>
              </a:rPr>
              <a:t>sthma</a:t>
            </a:r>
            <a:endParaRPr lang="en-US" sz="6600" b="0" dirty="0">
              <a:solidFill>
                <a:schemeClr val="bg1"/>
              </a:solidFil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886" y="3559091"/>
            <a:ext cx="2806590" cy="2881101"/>
          </a:xfrm>
          <a:prstGeom prst="rect">
            <a:avLst/>
          </a:prstGeom>
        </p:spPr>
      </p:pic>
      <p:sp>
        <p:nvSpPr>
          <p:cNvPr id="6" name="TextBox 1"/>
          <p:cNvSpPr txBox="1">
            <a:spLocks noChangeArrowheads="1"/>
          </p:cNvSpPr>
          <p:nvPr/>
        </p:nvSpPr>
        <p:spPr bwMode="auto">
          <a:xfrm>
            <a:off x="1523999" y="644019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spTree>
    <p:extLst>
      <p:ext uri="{BB962C8B-B14F-4D97-AF65-F5344CB8AC3E}">
        <p14:creationId xmlns:p14="http://schemas.microsoft.com/office/powerpoint/2010/main" val="375018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527348" cy="5411629"/>
          </a:xfrm>
        </p:spPr>
        <p:txBody>
          <a:bodyPr>
            <a:normAutofit/>
          </a:bodyPr>
          <a:lstStyle/>
          <a:p>
            <a:r>
              <a:rPr lang="en-AU" smtClean="0"/>
              <a:t>Clarification about ‘periodical’ assessment of lung function</a:t>
            </a:r>
          </a:p>
          <a:p>
            <a:pPr lvl="1"/>
            <a:r>
              <a:rPr lang="en-AU" smtClean="0"/>
              <a:t>Most adults: lung </a:t>
            </a:r>
            <a:r>
              <a:rPr lang="en-AU"/>
              <a:t>function should be recorded at least every 1-2 </a:t>
            </a:r>
            <a:r>
              <a:rPr lang="en-AU" smtClean="0"/>
              <a:t>yrs</a:t>
            </a:r>
          </a:p>
          <a:p>
            <a:pPr lvl="1"/>
            <a:r>
              <a:rPr lang="en-AU" smtClean="0"/>
              <a:t>More </a:t>
            </a:r>
            <a:r>
              <a:rPr lang="en-AU"/>
              <a:t>frequently in higher risk </a:t>
            </a:r>
            <a:r>
              <a:rPr lang="en-AU" smtClean="0"/>
              <a:t>patients</a:t>
            </a:r>
          </a:p>
          <a:p>
            <a:pPr lvl="1"/>
            <a:r>
              <a:rPr lang="en-AU" smtClean="0"/>
              <a:t>More </a:t>
            </a:r>
            <a:r>
              <a:rPr lang="en-AU"/>
              <a:t>frequently in children based on </a:t>
            </a:r>
            <a:r>
              <a:rPr lang="en-AU" smtClean="0"/>
              <a:t>severity </a:t>
            </a:r>
            <a:r>
              <a:rPr lang="en-AU"/>
              <a:t>and clinical </a:t>
            </a:r>
            <a:r>
              <a:rPr lang="en-AU" smtClean="0"/>
              <a:t>course</a:t>
            </a:r>
          </a:p>
          <a:p>
            <a:r>
              <a:rPr lang="en-AU"/>
              <a:t>Lung function trajectories</a:t>
            </a:r>
          </a:p>
          <a:p>
            <a:pPr lvl="1"/>
            <a:r>
              <a:rPr lang="en-AU"/>
              <a:t>Children with persistent asthma may have reduced growth in lung function, and some are at risk of accelerated decline in lung function in early adult life </a:t>
            </a:r>
            <a:r>
              <a:rPr lang="en-AU" sz="1600" i="1" smtClean="0"/>
              <a:t>[McGeachie, </a:t>
            </a:r>
            <a:r>
              <a:rPr lang="en-AU" sz="1600" i="1"/>
              <a:t>NEJMed </a:t>
            </a:r>
            <a:r>
              <a:rPr lang="en-AU" sz="1600" i="1" smtClean="0"/>
              <a:t>2016]</a:t>
            </a:r>
            <a:endParaRPr lang="en-AU" i="1"/>
          </a:p>
          <a:p>
            <a:r>
              <a:rPr lang="en-AU"/>
              <a:t>Low resource areas</a:t>
            </a:r>
          </a:p>
          <a:p>
            <a:pPr lvl="1"/>
            <a:r>
              <a:rPr lang="en-AU"/>
              <a:t>Poverty is commonly associated with spirometric restriction, so where possible, both FEV</a:t>
            </a:r>
            <a:r>
              <a:rPr lang="en-AU" baseline="-25000"/>
              <a:t>1</a:t>
            </a:r>
            <a:r>
              <a:rPr lang="en-AU"/>
              <a:t> and FVC should be recorded</a:t>
            </a:r>
            <a:endParaRPr lang="en-AU" smtClean="0"/>
          </a:p>
        </p:txBody>
      </p:sp>
      <p:sp>
        <p:nvSpPr>
          <p:cNvPr id="3" name="Title 2"/>
          <p:cNvSpPr>
            <a:spLocks noGrp="1"/>
          </p:cNvSpPr>
          <p:nvPr>
            <p:ph type="title"/>
          </p:nvPr>
        </p:nvSpPr>
        <p:spPr/>
        <p:txBody>
          <a:bodyPr/>
          <a:lstStyle/>
          <a:p>
            <a:r>
              <a:rPr lang="en-AU" smtClean="0"/>
              <a:t>Key changes in GINA 2017 - lung function</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5503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686800" cy="5411629"/>
          </a:xfrm>
        </p:spPr>
        <p:txBody>
          <a:bodyPr>
            <a:normAutofit/>
          </a:bodyPr>
          <a:lstStyle/>
          <a:p>
            <a:r>
              <a:rPr lang="en-AU" smtClean="0"/>
              <a:t>Diagnosis of asthma</a:t>
            </a:r>
          </a:p>
          <a:p>
            <a:pPr lvl="1"/>
            <a:r>
              <a:rPr lang="en-AU" smtClean="0"/>
              <a:t>Additional factors that increase or decrease FENO are listed</a:t>
            </a:r>
          </a:p>
          <a:p>
            <a:pPr lvl="1"/>
            <a:r>
              <a:rPr lang="en-AU" smtClean="0"/>
              <a:t>FENO is not helpful in ruling in or ruling out asthma </a:t>
            </a:r>
            <a:r>
              <a:rPr lang="en-AU" u="sng" smtClean="0"/>
              <a:t>as defined by GINA </a:t>
            </a:r>
          </a:p>
          <a:p>
            <a:r>
              <a:rPr lang="en-AU" smtClean="0"/>
              <a:t>Assessment of future risk</a:t>
            </a:r>
          </a:p>
          <a:p>
            <a:pPr lvl="1"/>
            <a:r>
              <a:rPr lang="en-AU" smtClean="0"/>
              <a:t>Elevated FENO in allergic patients has been added to the list of independent predictors of exacerbations</a:t>
            </a:r>
            <a:r>
              <a:rPr lang="en-AU" sz="1700" i="1" smtClean="0"/>
              <a:t> [Zeiger JACI 2011]</a:t>
            </a:r>
            <a:r>
              <a:rPr lang="en-AU" smtClean="0"/>
              <a:t> </a:t>
            </a:r>
          </a:p>
          <a:p>
            <a:r>
              <a:rPr lang="en-AU" smtClean="0"/>
              <a:t>Single measurements</a:t>
            </a:r>
          </a:p>
          <a:p>
            <a:pPr lvl="1"/>
            <a:r>
              <a:rPr lang="en-AU" smtClean="0"/>
              <a:t>Results of FENO measurement at a single point in time should be interpreted with caution </a:t>
            </a:r>
          </a:p>
          <a:p>
            <a:r>
              <a:rPr lang="en-AU" smtClean="0"/>
              <a:t>Controller treatment</a:t>
            </a:r>
          </a:p>
          <a:p>
            <a:pPr lvl="1"/>
            <a:r>
              <a:rPr lang="en-AU" smtClean="0"/>
              <a:t>Given the lack of long-term safety studies, FENO cannot be recommended at present for deciding against treatment with ICS in patients with a diagnosis or suspected diagnosis of asthma. </a:t>
            </a:r>
          </a:p>
          <a:p>
            <a:pPr lvl="1"/>
            <a:r>
              <a:rPr lang="en-AU" smtClean="0"/>
              <a:t>Based on current evidence, GINA recommends treatment with low-dose ICS for most patients with asthma, even those with infrequent symptoms, to reduce the risk of serious exacerbations.</a:t>
            </a:r>
          </a:p>
        </p:txBody>
      </p:sp>
      <p:sp>
        <p:nvSpPr>
          <p:cNvPr id="3" name="Title 2"/>
          <p:cNvSpPr>
            <a:spLocks noGrp="1"/>
          </p:cNvSpPr>
          <p:nvPr>
            <p:ph type="title"/>
          </p:nvPr>
        </p:nvSpPr>
        <p:spPr>
          <a:xfrm>
            <a:off x="172279" y="251382"/>
            <a:ext cx="7781550" cy="936000"/>
          </a:xfrm>
        </p:spPr>
        <p:txBody>
          <a:bodyPr/>
          <a:lstStyle/>
          <a:p>
            <a:r>
              <a:rPr lang="en-AU" smtClean="0"/>
              <a:t>Key changes in GINA 2017 – FeNO </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1920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05 2017_box 3-5 2017 colour.jpg"/>
          <p:cNvPicPr>
            <a:picLocks noChangeAspect="1"/>
          </p:cNvPicPr>
          <p:nvPr/>
        </p:nvPicPr>
        <p:blipFill rotWithShape="1">
          <a:blip r:embed="rId2" cstate="print">
            <a:extLst>
              <a:ext uri="{28A0092B-C50C-407E-A947-70E740481C1C}">
                <a14:useLocalDpi xmlns:a14="http://schemas.microsoft.com/office/drawing/2010/main" val="0"/>
              </a:ext>
            </a:extLst>
          </a:blip>
          <a:srcRect l="10166" t="1177" r="10850" b="7669"/>
          <a:stretch/>
        </p:blipFill>
        <p:spPr>
          <a:xfrm>
            <a:off x="2768600" y="1123949"/>
            <a:ext cx="4467225" cy="5513917"/>
          </a:xfrm>
          <a:prstGeom prst="rect">
            <a:avLst/>
          </a:prstGeom>
        </p:spPr>
      </p:pic>
      <p:sp>
        <p:nvSpPr>
          <p:cNvPr id="75778"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solidFill>
                <a:prstClr val="black"/>
              </a:solidFill>
            </a:endParaRPr>
          </a:p>
        </p:txBody>
      </p:sp>
      <p:pic>
        <p:nvPicPr>
          <p:cNvPr id="7577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Rectangle 4"/>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7578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approach to control asthma symptoms </a:t>
            </a:r>
            <a:br>
              <a:rPr lang="en-US" altLang="en-US" smtClean="0">
                <a:ea typeface="ヒラギノ角ゴ ProN W3" charset="-128"/>
              </a:rPr>
            </a:br>
            <a:r>
              <a:rPr lang="en-US" altLang="en-US" smtClean="0">
                <a:ea typeface="ヒラギノ角ゴ ProN W3" charset="-128"/>
              </a:rPr>
              <a:t>and reduce risk</a:t>
            </a:r>
          </a:p>
        </p:txBody>
      </p:sp>
      <p:sp>
        <p:nvSpPr>
          <p:cNvPr id="75783" name="Rectangle 7"/>
          <p:cNvSpPr>
            <a:spLocks/>
          </p:cNvSpPr>
          <p:nvPr/>
        </p:nvSpPr>
        <p:spPr bwMode="auto">
          <a:xfrm>
            <a:off x="160338" y="6650038"/>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2017, </a:t>
            </a:r>
            <a:r>
              <a:rPr lang="en-US" altLang="en-US" sz="1200" i="1" dirty="0">
                <a:solidFill>
                  <a:srgbClr val="FFFFFF"/>
                </a:solidFill>
                <a:cs typeface="Arial" pitchFamily="34" charset="0"/>
                <a:sym typeface="Arial Italic" charset="0"/>
              </a:rPr>
              <a:t>Box </a:t>
            </a:r>
            <a:r>
              <a:rPr lang="en-US" altLang="en-US" sz="1200" i="1" dirty="0" smtClean="0">
                <a:solidFill>
                  <a:srgbClr val="FFFFFF"/>
                </a:solidFill>
                <a:cs typeface="Arial" pitchFamily="34" charset="0"/>
                <a:sym typeface="Arial Italic" charset="0"/>
              </a:rPr>
              <a:t>3-5 (1/8)</a:t>
            </a:r>
            <a:endParaRPr lang="en-US" altLang="en-US" sz="1200" i="1" dirty="0">
              <a:solidFill>
                <a:srgbClr val="FFFFFF"/>
              </a:solidFill>
              <a:cs typeface="Arial" pitchFamily="34" charset="0"/>
              <a:sym typeface="Arial Italic" charset="0"/>
            </a:endParaRPr>
          </a:p>
        </p:txBody>
      </p:sp>
      <p:sp>
        <p:nvSpPr>
          <p:cNvPr id="75785" name="Rectangle 13"/>
          <p:cNvSpPr>
            <a:spLocks/>
          </p:cNvSpPr>
          <p:nvPr/>
        </p:nvSpPr>
        <p:spPr bwMode="auto">
          <a:xfrm>
            <a:off x="3063875" y="2207419"/>
            <a:ext cx="7556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Symptoms</a:t>
            </a:r>
          </a:p>
          <a:p>
            <a:pPr eaLnBrk="1" hangingPunct="1">
              <a:spcBef>
                <a:spcPts val="425"/>
              </a:spcBef>
            </a:pPr>
            <a:r>
              <a:rPr lang="en-US" altLang="en-US" sz="700" kern="700" dirty="0">
                <a:solidFill>
                  <a:prstClr val="black"/>
                </a:solidFill>
              </a:rPr>
              <a:t>Exacerbations</a:t>
            </a:r>
          </a:p>
          <a:p>
            <a:pPr eaLnBrk="1" hangingPunct="1">
              <a:lnSpc>
                <a:spcPct val="90000"/>
              </a:lnSpc>
              <a:spcBef>
                <a:spcPts val="425"/>
              </a:spcBef>
            </a:pPr>
            <a:r>
              <a:rPr lang="en-US" altLang="en-US" sz="700" kern="700" dirty="0">
                <a:solidFill>
                  <a:prstClr val="black"/>
                </a:solidFill>
              </a:rPr>
              <a:t>Side-effects</a:t>
            </a:r>
          </a:p>
          <a:p>
            <a:pPr eaLnBrk="1" hangingPunct="1">
              <a:spcBef>
                <a:spcPts val="425"/>
              </a:spcBef>
            </a:pPr>
            <a:r>
              <a:rPr lang="en-US" altLang="en-US" sz="700" kern="700" dirty="0">
                <a:solidFill>
                  <a:prstClr val="black"/>
                </a:solidFill>
              </a:rPr>
              <a:t>Patient satisfaction</a:t>
            </a:r>
          </a:p>
          <a:p>
            <a:pPr eaLnBrk="1" hangingPunct="1">
              <a:spcBef>
                <a:spcPts val="425"/>
              </a:spcBef>
            </a:pPr>
            <a:r>
              <a:rPr lang="en-US" altLang="en-US" sz="700" kern="700" dirty="0">
                <a:solidFill>
                  <a:prstClr val="black"/>
                </a:solidFill>
              </a:rPr>
              <a:t>Lung function</a:t>
            </a:r>
          </a:p>
        </p:txBody>
      </p:sp>
      <p:sp>
        <p:nvSpPr>
          <p:cNvPr id="75786" name="Rectangle 15"/>
          <p:cNvSpPr>
            <a:spLocks/>
          </p:cNvSpPr>
          <p:nvPr/>
        </p:nvSpPr>
        <p:spPr bwMode="auto">
          <a:xfrm>
            <a:off x="2262188" y="4544219"/>
            <a:ext cx="379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a:solidFill>
                  <a:prstClr val="black"/>
                </a:solidFill>
                <a:latin typeface="Arial Italic" charset="0"/>
                <a:sym typeface="Arial Italic" charset="0"/>
              </a:rPr>
              <a:t>Other </a:t>
            </a:r>
            <a:br>
              <a:rPr lang="en-US" altLang="en-US" sz="700">
                <a:solidFill>
                  <a:prstClr val="black"/>
                </a:solidFill>
                <a:latin typeface="Arial Italic" charset="0"/>
                <a:sym typeface="Arial Italic" charset="0"/>
              </a:rPr>
            </a:br>
            <a:r>
              <a:rPr lang="en-US" altLang="en-US" sz="700">
                <a:solidFill>
                  <a:prstClr val="black"/>
                </a:solidFill>
                <a:latin typeface="Arial Italic" charset="0"/>
                <a:sym typeface="Arial Italic" charset="0"/>
              </a:rPr>
              <a:t>controller </a:t>
            </a:r>
            <a:br>
              <a:rPr lang="en-US" altLang="en-US" sz="700">
                <a:solidFill>
                  <a:prstClr val="black"/>
                </a:solidFill>
                <a:latin typeface="Arial Italic" charset="0"/>
                <a:sym typeface="Arial Italic" charset="0"/>
              </a:rPr>
            </a:br>
            <a:r>
              <a:rPr lang="en-US" altLang="en-US" sz="700">
                <a:solidFill>
                  <a:prstClr val="black"/>
                </a:solidFill>
                <a:latin typeface="Arial Italic" charset="0"/>
                <a:sym typeface="Arial Italic" charset="0"/>
              </a:rPr>
              <a:t>options</a:t>
            </a:r>
          </a:p>
        </p:txBody>
      </p:sp>
      <p:sp>
        <p:nvSpPr>
          <p:cNvPr id="75787" name="Rectangle 16"/>
          <p:cNvSpPr>
            <a:spLocks/>
          </p:cNvSpPr>
          <p:nvPr/>
        </p:nvSpPr>
        <p:spPr bwMode="auto">
          <a:xfrm>
            <a:off x="2057400" y="4991894"/>
            <a:ext cx="55880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RELIEVER</a:t>
            </a:r>
          </a:p>
        </p:txBody>
      </p:sp>
      <p:sp>
        <p:nvSpPr>
          <p:cNvPr id="75788" name="Rectangle 17"/>
          <p:cNvSpPr>
            <a:spLocks/>
          </p:cNvSpPr>
          <p:nvPr/>
        </p:nvSpPr>
        <p:spPr bwMode="auto">
          <a:xfrm>
            <a:off x="1862138" y="5463382"/>
            <a:ext cx="7715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REMEMBER </a:t>
            </a:r>
            <a:br>
              <a:rPr lang="en-US" altLang="en-US" sz="800" b="1">
                <a:solidFill>
                  <a:srgbClr val="134679"/>
                </a:solidFill>
                <a:sym typeface="Arial Bold" charset="0"/>
              </a:rPr>
            </a:br>
            <a:r>
              <a:rPr lang="en-US" altLang="en-US" sz="800" b="1">
                <a:solidFill>
                  <a:srgbClr val="134679"/>
                </a:solidFill>
                <a:sym typeface="Arial Bold" charset="0"/>
              </a:rPr>
              <a:t>TO...</a:t>
            </a:r>
          </a:p>
          <a:p>
            <a:pPr eaLnBrk="1" hangingPunct="1">
              <a:lnSpc>
                <a:spcPct val="90000"/>
              </a:lnSpc>
            </a:pPr>
            <a:endParaRPr lang="en-US" altLang="en-US" sz="800" b="1">
              <a:solidFill>
                <a:prstClr val="black"/>
              </a:solidFill>
            </a:endParaRPr>
          </a:p>
        </p:txBody>
      </p:sp>
      <p:sp>
        <p:nvSpPr>
          <p:cNvPr id="75789" name="Rectangle 18"/>
          <p:cNvSpPr>
            <a:spLocks/>
          </p:cNvSpPr>
          <p:nvPr/>
        </p:nvSpPr>
        <p:spPr bwMode="auto">
          <a:xfrm>
            <a:off x="2832100" y="5363369"/>
            <a:ext cx="3900488" cy="123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Provide guided self-management education (self-monitoring + written action plan + regular review)</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Treat modifiable risk factors and comorbidities, e.g. smoking, obesity, anxiety</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Advise about non-pharmacological therapies and strategies, e.g. physical activity, weight loss, avoidance of sensitizers where appropriate</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up if … uncontrolled symptoms, exacerbations or risks, but check diagnosis, inhaler </a:t>
            </a:r>
            <a:br>
              <a:rPr lang="en-US" sz="600" dirty="0">
                <a:solidFill>
                  <a:prstClr val="black"/>
                </a:solidFill>
                <a:latin typeface="Arial"/>
                <a:cs typeface="Arial"/>
              </a:rPr>
            </a:br>
            <a:r>
              <a:rPr lang="en-US" sz="600" dirty="0">
                <a:solidFill>
                  <a:prstClr val="black"/>
                </a:solidFill>
                <a:latin typeface="Arial"/>
                <a:cs typeface="Arial"/>
              </a:rPr>
              <a:t>technique and adherence first</a:t>
            </a:r>
          </a:p>
          <a:p>
            <a:pPr>
              <a:lnSpc>
                <a:spcPct val="90000"/>
              </a:lnSpc>
              <a:spcBef>
                <a:spcPts val="350"/>
              </a:spcBef>
              <a:spcAft>
                <a:spcPts val="100"/>
              </a:spcAft>
            </a:pPr>
            <a:r>
              <a:rPr lang="en-US" sz="600" dirty="0">
                <a:solidFill>
                  <a:prstClr val="black"/>
                </a:solidFill>
                <a:latin typeface="Arial"/>
                <a:cs typeface="Arial"/>
              </a:rPr>
              <a:t>•	Consider adding SLIT in adult HDM-sensitive patients with allergic rhinitis who have exacerbations despite ICS treatment, provided FEV1 is &gt;70% predicted</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down if … symptoms controlled for 3 months + low risk for exacerbations. </a:t>
            </a:r>
            <a:br>
              <a:rPr lang="en-US" sz="600" dirty="0">
                <a:solidFill>
                  <a:prstClr val="black"/>
                </a:solidFill>
                <a:latin typeface="Arial"/>
                <a:cs typeface="Arial"/>
              </a:rPr>
            </a:br>
            <a:r>
              <a:rPr lang="en-US" sz="600" dirty="0">
                <a:solidFill>
                  <a:prstClr val="black"/>
                </a:solidFill>
                <a:latin typeface="Arial"/>
                <a:cs typeface="Arial"/>
              </a:rPr>
              <a:t>Ceasing ICS is not advised.</a:t>
            </a:r>
          </a:p>
        </p:txBody>
      </p:sp>
      <p:sp>
        <p:nvSpPr>
          <p:cNvPr id="75790" name="Rectangle 19"/>
          <p:cNvSpPr>
            <a:spLocks/>
          </p:cNvSpPr>
          <p:nvPr/>
        </p:nvSpPr>
        <p:spPr bwMode="auto">
          <a:xfrm>
            <a:off x="2781300" y="3761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1</a:t>
            </a:r>
          </a:p>
        </p:txBody>
      </p:sp>
      <p:sp>
        <p:nvSpPr>
          <p:cNvPr id="75791" name="Rectangle 20"/>
          <p:cNvSpPr>
            <a:spLocks/>
          </p:cNvSpPr>
          <p:nvPr/>
        </p:nvSpPr>
        <p:spPr bwMode="auto">
          <a:xfrm>
            <a:off x="4152900" y="3761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2</a:t>
            </a:r>
          </a:p>
        </p:txBody>
      </p:sp>
      <p:sp>
        <p:nvSpPr>
          <p:cNvPr id="75792" name="Rectangle 21"/>
          <p:cNvSpPr>
            <a:spLocks/>
          </p:cNvSpPr>
          <p:nvPr/>
        </p:nvSpPr>
        <p:spPr bwMode="auto">
          <a:xfrm>
            <a:off x="5600700" y="36853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3</a:t>
            </a:r>
          </a:p>
        </p:txBody>
      </p:sp>
      <p:sp>
        <p:nvSpPr>
          <p:cNvPr id="75793" name="Rectangle 22"/>
          <p:cNvSpPr>
            <a:spLocks/>
          </p:cNvSpPr>
          <p:nvPr/>
        </p:nvSpPr>
        <p:spPr bwMode="auto">
          <a:xfrm>
            <a:off x="6223000" y="34948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4</a:t>
            </a:r>
          </a:p>
        </p:txBody>
      </p:sp>
      <p:sp>
        <p:nvSpPr>
          <p:cNvPr id="75794" name="Rectangle 23"/>
          <p:cNvSpPr>
            <a:spLocks/>
          </p:cNvSpPr>
          <p:nvPr/>
        </p:nvSpPr>
        <p:spPr bwMode="auto">
          <a:xfrm>
            <a:off x="6766396" y="3253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5</a:t>
            </a:r>
          </a:p>
        </p:txBody>
      </p:sp>
      <p:sp>
        <p:nvSpPr>
          <p:cNvPr id="75795" name="Rectangle 24"/>
          <p:cNvSpPr>
            <a:spLocks/>
          </p:cNvSpPr>
          <p:nvPr/>
        </p:nvSpPr>
        <p:spPr bwMode="auto">
          <a:xfrm>
            <a:off x="3265488" y="4277519"/>
            <a:ext cx="222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solidFill>
                  <a:prstClr val="black"/>
                </a:solidFill>
              </a:rPr>
              <a:t>Low dose ICS</a:t>
            </a:r>
          </a:p>
        </p:txBody>
      </p:sp>
      <p:sp>
        <p:nvSpPr>
          <p:cNvPr id="71705" name="Rectangle 25"/>
          <p:cNvSpPr>
            <a:spLocks/>
          </p:cNvSpPr>
          <p:nvPr/>
        </p:nvSpPr>
        <p:spPr bwMode="auto">
          <a:xfrm>
            <a:off x="2793256" y="4625182"/>
            <a:ext cx="482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Consider low dose ICS </a:t>
            </a:r>
          </a:p>
        </p:txBody>
      </p:sp>
      <p:sp>
        <p:nvSpPr>
          <p:cNvPr id="71706" name="Rectangle 26"/>
          <p:cNvSpPr>
            <a:spLocks/>
          </p:cNvSpPr>
          <p:nvPr/>
        </p:nvSpPr>
        <p:spPr bwMode="auto">
          <a:xfrm>
            <a:off x="3251200" y="4625182"/>
            <a:ext cx="2222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Leukotriene receptor antagonists (LTRA)</a:t>
            </a:r>
          </a:p>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Low dose theophylline*</a:t>
            </a:r>
          </a:p>
        </p:txBody>
      </p:sp>
      <p:sp>
        <p:nvSpPr>
          <p:cNvPr id="71707" name="Rectangle 27"/>
          <p:cNvSpPr>
            <a:spLocks/>
          </p:cNvSpPr>
          <p:nvPr/>
        </p:nvSpPr>
        <p:spPr bwMode="auto">
          <a:xfrm>
            <a:off x="5535614" y="4609150"/>
            <a:ext cx="673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Med/high dose ICS</a:t>
            </a: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Low dose ICS+LTRA</a:t>
            </a: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(or + </a:t>
            </a:r>
            <a:r>
              <a:rPr lang="en-US" sz="600" i="1" kern="600" spc="-20" dirty="0" err="1">
                <a:solidFill>
                  <a:prstClr val="black">
                    <a:lumMod val="65000"/>
                    <a:lumOff val="35000"/>
                  </a:prstClr>
                </a:solidFill>
                <a:ea typeface="ＭＳ Ｐゴシック" charset="0"/>
                <a:cs typeface="Arial"/>
                <a:sym typeface="Arial Italic" charset="0"/>
              </a:rPr>
              <a:t>theoph</a:t>
            </a:r>
            <a:r>
              <a:rPr lang="en-US" sz="600" i="1" kern="600" spc="-20" dirty="0">
                <a:solidFill>
                  <a:prstClr val="black">
                    <a:lumMod val="65000"/>
                    <a:lumOff val="35000"/>
                  </a:prstClr>
                </a:solidFill>
                <a:ea typeface="ＭＳ Ｐゴシック" charset="0"/>
                <a:cs typeface="Arial"/>
                <a:sym typeface="Arial Italic" charset="0"/>
              </a:rPr>
              <a:t>*)</a:t>
            </a:r>
          </a:p>
        </p:txBody>
      </p:sp>
      <p:sp>
        <p:nvSpPr>
          <p:cNvPr id="14361" name="Rectangle 30"/>
          <p:cNvSpPr>
            <a:spLocks/>
          </p:cNvSpPr>
          <p:nvPr/>
        </p:nvSpPr>
        <p:spPr bwMode="auto">
          <a:xfrm>
            <a:off x="2765425" y="4925219"/>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50000"/>
              </a:lnSpc>
              <a:defRPr/>
            </a:pPr>
            <a:r>
              <a:rPr lang="en-US" sz="800" dirty="0">
                <a:solidFill>
                  <a:prstClr val="black">
                    <a:lumMod val="65000"/>
                    <a:lumOff val="35000"/>
                  </a:prstClr>
                </a:solidFill>
                <a:ea typeface="ＭＳ Ｐゴシック" charset="0"/>
                <a:cs typeface="ＭＳ Ｐゴシック" charset="0"/>
              </a:rPr>
              <a:t>As-needed short-acting beta</a:t>
            </a:r>
            <a:r>
              <a:rPr lang="en-US" sz="800" baseline="-25000" dirty="0">
                <a:solidFill>
                  <a:prstClr val="black">
                    <a:lumMod val="65000"/>
                    <a:lumOff val="35000"/>
                  </a:prstClr>
                </a:solidFill>
                <a:ea typeface="ＭＳ Ｐゴシック" charset="0"/>
                <a:cs typeface="ＭＳ Ｐゴシック" charset="0"/>
              </a:rPr>
              <a:t>2</a:t>
            </a:r>
            <a:r>
              <a:rPr lang="en-US" sz="800" dirty="0">
                <a:solidFill>
                  <a:prstClr val="black">
                    <a:lumMod val="65000"/>
                    <a:lumOff val="35000"/>
                  </a:prstClr>
                </a:solidFill>
                <a:ea typeface="ＭＳ Ｐゴシック" charset="0"/>
                <a:cs typeface="ＭＳ Ｐゴシック" charset="0"/>
              </a:rPr>
              <a:t>-agonist (SABA)</a:t>
            </a:r>
          </a:p>
        </p:txBody>
      </p:sp>
      <p:sp>
        <p:nvSpPr>
          <p:cNvPr id="14362" name="Rectangle 31"/>
          <p:cNvSpPr>
            <a:spLocks/>
          </p:cNvSpPr>
          <p:nvPr/>
        </p:nvSpPr>
        <p:spPr bwMode="auto">
          <a:xfrm>
            <a:off x="5516563" y="4914107"/>
            <a:ext cx="16383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800" dirty="0">
                <a:solidFill>
                  <a:prstClr val="black">
                    <a:lumMod val="65000"/>
                    <a:lumOff val="35000"/>
                  </a:prstClr>
                </a:solidFill>
                <a:ea typeface="ＭＳ Ｐゴシック" charset="0"/>
                <a:cs typeface="ＭＳ Ｐゴシック" charset="0"/>
              </a:rPr>
              <a:t>As-needed SABA or </a:t>
            </a:r>
            <a:br>
              <a:rPr lang="en-US" sz="800" dirty="0">
                <a:solidFill>
                  <a:prstClr val="black">
                    <a:lumMod val="65000"/>
                    <a:lumOff val="35000"/>
                  </a:prstClr>
                </a:solidFill>
                <a:ea typeface="ＭＳ Ｐゴシック" charset="0"/>
                <a:cs typeface="ＭＳ Ｐゴシック" charset="0"/>
              </a:rPr>
            </a:br>
            <a:r>
              <a:rPr lang="en-US" sz="800" dirty="0">
                <a:solidFill>
                  <a:prstClr val="black">
                    <a:lumMod val="65000"/>
                    <a:lumOff val="35000"/>
                  </a:prstClr>
                </a:solidFill>
                <a:ea typeface="ＭＳ Ｐゴシック" charset="0"/>
                <a:cs typeface="ＭＳ Ｐゴシック" charset="0"/>
              </a:rPr>
              <a:t>low </a:t>
            </a:r>
            <a:r>
              <a:rPr lang="en-US" sz="800">
                <a:solidFill>
                  <a:prstClr val="black">
                    <a:lumMod val="65000"/>
                    <a:lumOff val="35000"/>
                  </a:prstClr>
                </a:solidFill>
                <a:ea typeface="ＭＳ Ｐゴシック" charset="0"/>
                <a:cs typeface="ＭＳ Ｐゴシック" charset="0"/>
              </a:rPr>
              <a:t>dose ICS/formoterol#</a:t>
            </a:r>
            <a:endParaRPr lang="en-US" sz="800" dirty="0">
              <a:solidFill>
                <a:prstClr val="black">
                  <a:lumMod val="65000"/>
                  <a:lumOff val="35000"/>
                </a:prstClr>
              </a:solidFill>
              <a:ea typeface="ＭＳ Ｐゴシック" charset="0"/>
              <a:cs typeface="ＭＳ Ｐゴシック" charset="0"/>
            </a:endParaRPr>
          </a:p>
        </p:txBody>
      </p:sp>
      <p:sp>
        <p:nvSpPr>
          <p:cNvPr id="197659" name="Rectangle 32"/>
          <p:cNvSpPr>
            <a:spLocks/>
          </p:cNvSpPr>
          <p:nvPr/>
        </p:nvSpPr>
        <p:spPr bwMode="auto">
          <a:xfrm>
            <a:off x="5580112" y="4175919"/>
            <a:ext cx="5760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p>
            <a:pPr algn="ctr">
              <a:lnSpc>
                <a:spcPct val="110000"/>
              </a:lnSpc>
              <a:defRPr/>
            </a:pPr>
            <a:r>
              <a:rPr lang="en-US" sz="750" kern="700" dirty="0">
                <a:solidFill>
                  <a:prstClr val="black"/>
                </a:solidFill>
                <a:ea typeface="ＭＳ Ｐゴシック" charset="0"/>
                <a:cs typeface="ＭＳ Ｐゴシック" charset="0"/>
              </a:rPr>
              <a:t>Low dose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197660" name="Rectangle 33"/>
          <p:cNvSpPr>
            <a:spLocks/>
          </p:cNvSpPr>
          <p:nvPr/>
        </p:nvSpPr>
        <p:spPr bwMode="auto">
          <a:xfrm>
            <a:off x="6228184" y="3998119"/>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110000"/>
              </a:lnSpc>
              <a:defRPr/>
            </a:pPr>
            <a:r>
              <a:rPr lang="en-US" sz="750" kern="700" dirty="0">
                <a:solidFill>
                  <a:prstClr val="black"/>
                </a:solidFill>
                <a:ea typeface="ＭＳ Ｐゴシック" charset="0"/>
                <a:cs typeface="ＭＳ Ｐゴシック" charset="0"/>
              </a:rPr>
              <a:t>Med/high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75806" name="Rectangle 11"/>
          <p:cNvSpPr>
            <a:spLocks/>
          </p:cNvSpPr>
          <p:nvPr/>
        </p:nvSpPr>
        <p:spPr bwMode="auto">
          <a:xfrm>
            <a:off x="5443538" y="1331119"/>
            <a:ext cx="1221488" cy="67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Diagnosis</a:t>
            </a:r>
          </a:p>
          <a:p>
            <a:pPr eaLnBrk="1" hangingPunct="1">
              <a:lnSpc>
                <a:spcPct val="90000"/>
              </a:lnSpc>
              <a:spcBef>
                <a:spcPts val="425"/>
              </a:spcBef>
            </a:pPr>
            <a:r>
              <a:rPr lang="en-US" altLang="en-US" sz="700" kern="700" dirty="0">
                <a:solidFill>
                  <a:prstClr val="black"/>
                </a:solidFill>
              </a:rPr>
              <a:t>Symptom control &amp; risk factors</a:t>
            </a:r>
            <a:br>
              <a:rPr lang="en-US" altLang="en-US" sz="700" kern="700" dirty="0">
                <a:solidFill>
                  <a:prstClr val="black"/>
                </a:solidFill>
              </a:rPr>
            </a:br>
            <a:r>
              <a:rPr lang="en-US" altLang="en-US" sz="700" kern="700" dirty="0">
                <a:solidFill>
                  <a:prstClr val="black"/>
                </a:solidFill>
              </a:rPr>
              <a:t>(including lung function)</a:t>
            </a:r>
          </a:p>
          <a:p>
            <a:pPr eaLnBrk="1" hangingPunct="1">
              <a:spcBef>
                <a:spcPts val="425"/>
              </a:spcBef>
            </a:pPr>
            <a:r>
              <a:rPr lang="en-US" altLang="en-US" sz="700" kern="700" dirty="0">
                <a:solidFill>
                  <a:prstClr val="black"/>
                </a:solidFill>
              </a:rPr>
              <a:t>Inhaler technique &amp; adherence</a:t>
            </a:r>
          </a:p>
          <a:p>
            <a:pPr eaLnBrk="1" hangingPunct="1">
              <a:spcBef>
                <a:spcPts val="425"/>
              </a:spcBef>
            </a:pPr>
            <a:r>
              <a:rPr lang="en-US" altLang="en-US" sz="700" kern="700" dirty="0">
                <a:solidFill>
                  <a:prstClr val="black"/>
                </a:solidFill>
              </a:rPr>
              <a:t>Patient preference</a:t>
            </a:r>
          </a:p>
        </p:txBody>
      </p:sp>
      <p:sp>
        <p:nvSpPr>
          <p:cNvPr id="75807" name="Rectangle 12"/>
          <p:cNvSpPr>
            <a:spLocks/>
          </p:cNvSpPr>
          <p:nvPr/>
        </p:nvSpPr>
        <p:spPr bwMode="auto">
          <a:xfrm>
            <a:off x="5656263" y="2448719"/>
            <a:ext cx="1270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Asthma medications</a:t>
            </a:r>
          </a:p>
          <a:p>
            <a:pPr eaLnBrk="1" hangingPunct="1">
              <a:lnSpc>
                <a:spcPct val="90000"/>
              </a:lnSpc>
              <a:spcBef>
                <a:spcPts val="425"/>
              </a:spcBef>
            </a:pPr>
            <a:r>
              <a:rPr lang="en-US" altLang="en-US" sz="700" kern="700" dirty="0">
                <a:solidFill>
                  <a:prstClr val="black"/>
                </a:solidFill>
              </a:rPr>
              <a:t>Non-pharmacological strategies</a:t>
            </a:r>
          </a:p>
          <a:p>
            <a:pPr eaLnBrk="1" hangingPunct="1">
              <a:spcBef>
                <a:spcPts val="425"/>
              </a:spcBef>
            </a:pPr>
            <a:r>
              <a:rPr lang="en-US" altLang="en-US" sz="700" kern="700" dirty="0">
                <a:solidFill>
                  <a:prstClr val="black"/>
                </a:solidFill>
              </a:rPr>
              <a:t>Treat modifiable risk factors</a:t>
            </a:r>
          </a:p>
        </p:txBody>
      </p:sp>
      <p:sp>
        <p:nvSpPr>
          <p:cNvPr id="75808" name="Rectangle 14"/>
          <p:cNvSpPr>
            <a:spLocks/>
          </p:cNvSpPr>
          <p:nvPr/>
        </p:nvSpPr>
        <p:spPr bwMode="auto">
          <a:xfrm>
            <a:off x="1763713" y="3761582"/>
            <a:ext cx="8699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PREFERRED </a:t>
            </a:r>
            <a:br>
              <a:rPr lang="en-US" altLang="en-US" sz="800" b="1">
                <a:solidFill>
                  <a:srgbClr val="134679"/>
                </a:solidFill>
                <a:sym typeface="Arial Bold" charset="0"/>
              </a:rPr>
            </a:br>
            <a:r>
              <a:rPr lang="en-US" altLang="en-US" sz="800" b="1">
                <a:solidFill>
                  <a:srgbClr val="134679"/>
                </a:solidFill>
                <a:sym typeface="Arial Bold" charset="0"/>
              </a:rPr>
              <a:t>CONTROLLER </a:t>
            </a:r>
            <a:br>
              <a:rPr lang="en-US" altLang="en-US" sz="800" b="1">
                <a:solidFill>
                  <a:srgbClr val="134679"/>
                </a:solidFill>
                <a:sym typeface="Arial Bold" charset="0"/>
              </a:rPr>
            </a:br>
            <a:r>
              <a:rPr lang="en-US" altLang="en-US" sz="800" b="1">
                <a:solidFill>
                  <a:srgbClr val="134679"/>
                </a:solidFill>
                <a:sym typeface="Arial Bold" charset="0"/>
              </a:rPr>
              <a:t>CHOICE</a:t>
            </a:r>
          </a:p>
          <a:p>
            <a:pPr eaLnBrk="1" hangingPunct="1">
              <a:lnSpc>
                <a:spcPct val="90000"/>
              </a:lnSpc>
            </a:pPr>
            <a:endParaRPr lang="en-US" altLang="en-US" sz="800" b="1">
              <a:solidFill>
                <a:prstClr val="black"/>
              </a:solidFill>
            </a:endParaRPr>
          </a:p>
        </p:txBody>
      </p:sp>
      <p:grpSp>
        <p:nvGrpSpPr>
          <p:cNvPr id="75809" name="Group 1"/>
          <p:cNvGrpSpPr>
            <a:grpSpLocks/>
          </p:cNvGrpSpPr>
          <p:nvPr/>
        </p:nvGrpSpPr>
        <p:grpSpPr bwMode="auto">
          <a:xfrm>
            <a:off x="4140200" y="1872457"/>
            <a:ext cx="1219200" cy="1303337"/>
            <a:chOff x="3950262" y="1976264"/>
            <a:chExt cx="1635108" cy="1749890"/>
          </a:xfrm>
        </p:grpSpPr>
        <p:sp>
          <p:nvSpPr>
            <p:cNvPr id="39" name="Rectangle 38"/>
            <p:cNvSpPr/>
            <p:nvPr/>
          </p:nvSpPr>
          <p:spPr>
            <a:xfrm rot="18616622">
              <a:off x="3873426" y="20531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REVIEW RESPONSE</a:t>
              </a:r>
            </a:p>
          </p:txBody>
        </p:sp>
        <p:sp>
          <p:nvSpPr>
            <p:cNvPr id="40" name="Rectangle 39"/>
            <p:cNvSpPr/>
            <p:nvPr/>
          </p:nvSpPr>
          <p:spPr>
            <a:xfrm rot="3533141">
              <a:off x="4049368" y="20310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ASSESS</a:t>
              </a:r>
            </a:p>
          </p:txBody>
        </p:sp>
        <p:sp>
          <p:nvSpPr>
            <p:cNvPr id="41" name="Rectangle 40"/>
            <p:cNvSpPr/>
            <p:nvPr/>
          </p:nvSpPr>
          <p:spPr>
            <a:xfrm rot="21356104">
              <a:off x="4049182" y="25121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900" b="1" dirty="0">
                  <a:ln w="12700">
                    <a:noFill/>
                    <a:prstDash val="solid"/>
                  </a:ln>
                  <a:solidFill>
                    <a:prstClr val="white"/>
                  </a:solidFill>
                  <a:ea typeface="ＭＳ Ｐゴシック" charset="0"/>
                  <a:cs typeface="Arial"/>
                </a:rPr>
                <a:t>ADJUST TREATMENT</a:t>
              </a:r>
              <a:endParaRPr lang="en-US" sz="900" b="1" dirty="0">
                <a:ln w="12700">
                  <a:noFill/>
                  <a:prstDash val="solid"/>
                </a:ln>
                <a:solidFill>
                  <a:prstClr val="white"/>
                </a:solidFill>
                <a:ea typeface="ＭＳ Ｐゴシック" charset="0"/>
                <a:cs typeface="ＭＳ Ｐゴシック" charset="0"/>
              </a:endParaRPr>
            </a:p>
          </p:txBody>
        </p:sp>
      </p:grpSp>
      <p:sp>
        <p:nvSpPr>
          <p:cNvPr id="42" name="Rectangle 20"/>
          <p:cNvSpPr>
            <a:spLocks/>
          </p:cNvSpPr>
          <p:nvPr/>
        </p:nvSpPr>
        <p:spPr bwMode="auto">
          <a:xfrm>
            <a:off x="6262088" y="4609150"/>
            <a:ext cx="576064" cy="33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550" i="1" kern="0" dirty="0">
                <a:solidFill>
                  <a:prstClr val="black">
                    <a:lumMod val="65000"/>
                    <a:lumOff val="35000"/>
                  </a:prstClr>
                </a:solidFill>
                <a:ea typeface="ＭＳ Ｐゴシック" charset="0"/>
                <a:cs typeface="Arial"/>
                <a:sym typeface="Arial Italic" charset="0"/>
              </a:rPr>
              <a:t>Add </a:t>
            </a:r>
            <a:r>
              <a:rPr lang="en-US" sz="550" i="1" kern="0" dirty="0" err="1">
                <a:solidFill>
                  <a:prstClr val="black">
                    <a:lumMod val="65000"/>
                    <a:lumOff val="35000"/>
                  </a:prstClr>
                </a:solidFill>
                <a:ea typeface="ＭＳ Ｐゴシック" charset="0"/>
                <a:cs typeface="Arial"/>
                <a:sym typeface="Arial Italic" charset="0"/>
              </a:rPr>
              <a:t>tiotropium</a:t>
            </a:r>
            <a:r>
              <a:rPr lang="en-US" sz="550" kern="700" dirty="0">
                <a:solidFill>
                  <a:prstClr val="black"/>
                </a:solidFill>
                <a:cs typeface="Arial"/>
              </a:rPr>
              <a:t>*</a:t>
            </a:r>
            <a:r>
              <a:rPr lang="en-US" sz="550" kern="700" baseline="30000" dirty="0">
                <a:solidFill>
                  <a:prstClr val="black"/>
                </a:solidFill>
                <a:cs typeface="Arial"/>
                <a:sym typeface="Wingdings 2"/>
              </a:rPr>
              <a:t></a:t>
            </a:r>
            <a:endParaRPr lang="en-US" sz="550" i="1" kern="0" dirty="0">
              <a:solidFill>
                <a:prstClr val="black">
                  <a:lumMod val="65000"/>
                  <a:lumOff val="35000"/>
                </a:prstClr>
              </a:solidFill>
              <a:ea typeface="ＭＳ Ｐゴシック" charset="0"/>
              <a:cs typeface="Arial"/>
              <a:sym typeface="Arial Italic" charset="0"/>
            </a:endParaRPr>
          </a:p>
          <a:p>
            <a:pPr>
              <a:lnSpc>
                <a:spcPct val="90000"/>
              </a:lnSpc>
              <a:defRPr/>
            </a:pPr>
            <a:r>
              <a:rPr lang="en-US" sz="550" i="1" kern="0" dirty="0">
                <a:solidFill>
                  <a:prstClr val="black">
                    <a:lumMod val="65000"/>
                    <a:lumOff val="35000"/>
                  </a:prstClr>
                </a:solidFill>
                <a:ea typeface="ＭＳ Ｐゴシック" charset="0"/>
                <a:cs typeface="Arial"/>
                <a:sym typeface="Arial Italic" charset="0"/>
              </a:rPr>
              <a:t>High dose ICS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 LTRA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(or + </a:t>
            </a:r>
            <a:r>
              <a:rPr lang="en-US" sz="550" i="1" kern="0" dirty="0" err="1">
                <a:solidFill>
                  <a:prstClr val="black">
                    <a:lumMod val="65000"/>
                    <a:lumOff val="35000"/>
                  </a:prstClr>
                </a:solidFill>
                <a:ea typeface="ＭＳ Ｐゴシック" charset="0"/>
                <a:cs typeface="Arial"/>
                <a:sym typeface="Arial Italic" charset="0"/>
              </a:rPr>
              <a:t>theoph</a:t>
            </a:r>
            <a:r>
              <a:rPr lang="en-US" sz="550" i="1" kern="0" dirty="0">
                <a:solidFill>
                  <a:prstClr val="black">
                    <a:lumMod val="65000"/>
                    <a:lumOff val="35000"/>
                  </a:prstClr>
                </a:solidFill>
                <a:ea typeface="ＭＳ Ｐゴシック" charset="0"/>
                <a:cs typeface="Arial"/>
                <a:sym typeface="Arial Italic" charset="0"/>
              </a:rPr>
              <a:t>*)</a:t>
            </a:r>
          </a:p>
        </p:txBody>
      </p:sp>
      <p:sp>
        <p:nvSpPr>
          <p:cNvPr id="43" name="Rectangle 21"/>
          <p:cNvSpPr>
            <a:spLocks/>
          </p:cNvSpPr>
          <p:nvPr/>
        </p:nvSpPr>
        <p:spPr bwMode="auto">
          <a:xfrm>
            <a:off x="6804950" y="4609150"/>
            <a:ext cx="43134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550" i="1" kern="0" dirty="0">
                <a:solidFill>
                  <a:prstClr val="black">
                    <a:lumMod val="65000"/>
                    <a:lumOff val="35000"/>
                  </a:prstClr>
                </a:solidFill>
                <a:ea typeface="ＭＳ Ｐゴシック" charset="0"/>
                <a:cs typeface="Arial"/>
                <a:sym typeface="Arial Italic" charset="0"/>
              </a:rPr>
              <a:t>Add low dose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OCS</a:t>
            </a:r>
          </a:p>
        </p:txBody>
      </p:sp>
      <p:sp>
        <p:nvSpPr>
          <p:cNvPr id="38" name="Rectangle 34"/>
          <p:cNvSpPr>
            <a:spLocks/>
          </p:cNvSpPr>
          <p:nvPr/>
        </p:nvSpPr>
        <p:spPr bwMode="auto">
          <a:xfrm>
            <a:off x="6766396" y="3754973"/>
            <a:ext cx="469900"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750" kern="700">
                <a:solidFill>
                  <a:prstClr val="black"/>
                </a:solidFill>
                <a:cs typeface="Arial"/>
              </a:rPr>
              <a:t>Refer for add-on treatment </a:t>
            </a:r>
          </a:p>
          <a:p>
            <a:pPr algn="ctr">
              <a:lnSpc>
                <a:spcPct val="90000"/>
              </a:lnSpc>
              <a:defRPr/>
            </a:pPr>
            <a:r>
              <a:rPr lang="en-US" sz="625" kern="700">
                <a:solidFill>
                  <a:prstClr val="black"/>
                </a:solidFill>
                <a:cs typeface="Arial"/>
              </a:rPr>
              <a:t>e.g</a:t>
            </a:r>
            <a:r>
              <a:rPr lang="en-US" sz="625" kern="700" smtClean="0">
                <a:solidFill>
                  <a:prstClr val="black"/>
                </a:solidFill>
                <a:cs typeface="Arial"/>
              </a:rPr>
              <a:t>. </a:t>
            </a:r>
            <a:endParaRPr lang="en-US" sz="625" kern="700">
              <a:solidFill>
                <a:prstClr val="black"/>
              </a:solidFill>
              <a:cs typeface="Arial"/>
            </a:endParaRPr>
          </a:p>
          <a:p>
            <a:pPr algn="ctr">
              <a:lnSpc>
                <a:spcPct val="90000"/>
              </a:lnSpc>
              <a:defRPr/>
            </a:pPr>
            <a:r>
              <a:rPr lang="en-US" sz="550" kern="700" smtClean="0">
                <a:solidFill>
                  <a:prstClr val="black"/>
                </a:solidFill>
                <a:cs typeface="Arial"/>
              </a:rPr>
              <a:t>tiotropium,*</a:t>
            </a:r>
            <a:r>
              <a:rPr lang="en-US" sz="550" kern="700" baseline="30000" smtClean="0">
                <a:solidFill>
                  <a:prstClr val="black"/>
                </a:solidFill>
                <a:cs typeface="Arial"/>
                <a:sym typeface="Wingdings 2"/>
              </a:rPr>
              <a:t></a:t>
            </a:r>
            <a:r>
              <a:rPr lang="en-US" sz="550" kern="700" smtClean="0">
                <a:solidFill>
                  <a:prstClr val="black"/>
                </a:solidFill>
                <a:cs typeface="Arial"/>
              </a:rPr>
              <a:t> </a:t>
            </a:r>
            <a:br>
              <a:rPr lang="en-US" sz="550" kern="700" smtClean="0">
                <a:solidFill>
                  <a:prstClr val="black"/>
                </a:solidFill>
                <a:cs typeface="Arial"/>
              </a:rPr>
            </a:br>
            <a:r>
              <a:rPr lang="en-US" sz="550" kern="700" smtClean="0">
                <a:solidFill>
                  <a:prstClr val="black"/>
                </a:solidFill>
                <a:cs typeface="Arial"/>
              </a:rPr>
              <a:t>anti-IgE, </a:t>
            </a:r>
            <a:br>
              <a:rPr lang="en-US" sz="550" kern="700" smtClean="0">
                <a:solidFill>
                  <a:prstClr val="black"/>
                </a:solidFill>
                <a:cs typeface="Arial"/>
              </a:rPr>
            </a:br>
            <a:r>
              <a:rPr lang="en-US" sz="550" kern="700" smtClean="0">
                <a:solidFill>
                  <a:prstClr val="black"/>
                </a:solidFill>
                <a:cs typeface="Arial"/>
              </a:rPr>
              <a:t>anti-IL5*</a:t>
            </a:r>
            <a:endParaRPr lang="en-US" sz="550" kern="700">
              <a:solidFill>
                <a:prstClr val="black"/>
              </a:solidFill>
              <a:cs typeface="Arial"/>
            </a:endParaRPr>
          </a:p>
        </p:txBody>
      </p:sp>
      <p:grpSp>
        <p:nvGrpSpPr>
          <p:cNvPr id="4" name="Group 3"/>
          <p:cNvGrpSpPr/>
          <p:nvPr/>
        </p:nvGrpSpPr>
        <p:grpSpPr>
          <a:xfrm flipH="1">
            <a:off x="1803367" y="5929447"/>
            <a:ext cx="838233" cy="616992"/>
            <a:chOff x="7298608" y="5980360"/>
            <a:chExt cx="838233" cy="616992"/>
          </a:xfrm>
        </p:grpSpPr>
        <p:sp>
          <p:nvSpPr>
            <p:cNvPr id="2" name="Right Arrow 1"/>
            <p:cNvSpPr/>
            <p:nvPr/>
          </p:nvSpPr>
          <p:spPr>
            <a:xfrm flipH="1">
              <a:off x="7298608" y="5980360"/>
              <a:ext cx="838233" cy="616992"/>
            </a:xfrm>
            <a:prstGeom prst="rightArrow">
              <a:avLst/>
            </a:prstGeom>
            <a:solidFill>
              <a:srgbClr val="F8A662"/>
            </a:solidFill>
            <a:ln w="25400" cap="flat">
              <a:solidFill>
                <a:srgbClr val="385D8A"/>
              </a:solidFill>
              <a:prstDash val="solid"/>
              <a:round/>
              <a:headEnd type="none" w="med" len="med"/>
              <a:tailEnd type="none" w="med" len="med"/>
            </a:ln>
          </p:spPr>
          <p:txBody>
            <a:bodyPr lIns="0" tIns="0" rIns="0" bIns="0"/>
            <a:lstStyle/>
            <a:p>
              <a:endParaRPr lang="en-AU">
                <a:solidFill>
                  <a:schemeClr val="tx1"/>
                </a:solidFill>
              </a:endParaRPr>
            </a:p>
          </p:txBody>
        </p:sp>
        <p:sp>
          <p:nvSpPr>
            <p:cNvPr id="47" name="Rectangle 9"/>
            <p:cNvSpPr>
              <a:spLocks/>
            </p:cNvSpPr>
            <p:nvPr/>
          </p:nvSpPr>
          <p:spPr bwMode="auto">
            <a:xfrm>
              <a:off x="7384366" y="6187256"/>
              <a:ext cx="7524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000" dirty="0">
                <a:solidFill>
                  <a:srgbClr val="134679"/>
                </a:solidFill>
                <a:latin typeface="Arial Bold" charset="0"/>
                <a:sym typeface="Arial Bold" charset="0"/>
              </a:endParaRPr>
            </a:p>
          </p:txBody>
        </p:sp>
      </p:grpSp>
      <p:sp>
        <p:nvSpPr>
          <p:cNvPr id="5" name="TextBox 4"/>
          <p:cNvSpPr txBox="1"/>
          <p:nvPr/>
        </p:nvSpPr>
        <p:spPr>
          <a:xfrm>
            <a:off x="353782" y="5947661"/>
            <a:ext cx="1416957" cy="584775"/>
          </a:xfrm>
          <a:prstGeom prst="rect">
            <a:avLst/>
          </a:prstGeom>
          <a:noFill/>
        </p:spPr>
        <p:txBody>
          <a:bodyPr wrap="square" rtlCol="0">
            <a:spAutoFit/>
          </a:bodyPr>
          <a:lstStyle/>
          <a:p>
            <a:r>
              <a:rPr lang="en-AU" sz="1600" smtClean="0"/>
              <a:t>SLIT added as an option</a:t>
            </a:r>
            <a:endParaRPr lang="en-AU" sz="1600"/>
          </a:p>
        </p:txBody>
      </p:sp>
    </p:spTree>
    <p:extLst>
      <p:ext uri="{BB962C8B-B14F-4D97-AF65-F5344CB8AC3E}">
        <p14:creationId xmlns:p14="http://schemas.microsoft.com/office/powerpoint/2010/main" val="371567256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2" name="Rectangle 6"/>
          <p:cNvSpPr>
            <a:spLocks noGrp="1" noChangeArrowheads="1"/>
          </p:cNvSpPr>
          <p:nvPr>
            <p:ph type="title"/>
          </p:nvPr>
        </p:nvSpPr>
        <p:spPr bwMode="auto">
          <a:xfrm>
            <a:off x="172279" y="251382"/>
            <a:ext cx="7789034" cy="93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normAutofit/>
          </a:bodyPr>
          <a:lstStyle/>
          <a:p>
            <a:pPr marL="222250" eaLnBrk="1" hangingPunct="1"/>
            <a:r>
              <a:rPr lang="en-US" altLang="en-US" smtClean="0">
                <a:ea typeface="ヒラギノ角ゴ ProN W3" charset="-128"/>
              </a:rPr>
              <a:t>Key changes in GINA 2017 – role of SLIT </a:t>
            </a:r>
          </a:p>
        </p:txBody>
      </p:sp>
      <p:sp>
        <p:nvSpPr>
          <p:cNvPr id="78853" name="Rectangle 7"/>
          <p:cNvSpPr>
            <a:spLocks/>
          </p:cNvSpPr>
          <p:nvPr/>
        </p:nvSpPr>
        <p:spPr bwMode="auto">
          <a:xfrm>
            <a:off x="158750" y="6650038"/>
            <a:ext cx="284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a:t>
            </a:r>
            <a:r>
              <a:rPr lang="en-US" altLang="en-US" sz="1200" i="1" dirty="0" smtClean="0">
                <a:solidFill>
                  <a:srgbClr val="FFFFFF"/>
                </a:solidFill>
                <a:latin typeface="Arial Italic" charset="0"/>
                <a:sym typeface="Arial Italic" charset="0"/>
              </a:rPr>
              <a:t> (3/8) (lower </a:t>
            </a:r>
            <a:r>
              <a:rPr lang="en-US" altLang="en-US" sz="1200" i="1" dirty="0">
                <a:solidFill>
                  <a:srgbClr val="FFFFFF"/>
                </a:solidFill>
                <a:latin typeface="Arial Italic" charset="0"/>
                <a:sym typeface="Arial Italic" charset="0"/>
              </a:rPr>
              <a:t>part)</a:t>
            </a:r>
          </a:p>
        </p:txBody>
      </p:sp>
      <p:sp>
        <p:nvSpPr>
          <p:cNvPr id="78855" name="Rectangle 10"/>
          <p:cNvSpPr>
            <a:spLocks/>
          </p:cNvSpPr>
          <p:nvPr/>
        </p:nvSpPr>
        <p:spPr bwMode="auto">
          <a:xfrm>
            <a:off x="344488" y="2629068"/>
            <a:ext cx="1274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700" b="1">
                <a:solidFill>
                  <a:srgbClr val="134679"/>
                </a:solidFill>
                <a:sym typeface="Arial Bold" charset="0"/>
              </a:rPr>
              <a:t>REMEMBER </a:t>
            </a:r>
            <a:br>
              <a:rPr lang="en-US" altLang="en-US" sz="1700" b="1">
                <a:solidFill>
                  <a:srgbClr val="134679"/>
                </a:solidFill>
                <a:sym typeface="Arial Bold" charset="0"/>
              </a:rPr>
            </a:br>
            <a:r>
              <a:rPr lang="en-US" altLang="en-US" sz="1700" b="1">
                <a:solidFill>
                  <a:srgbClr val="134679"/>
                </a:solidFill>
                <a:sym typeface="Arial Bold" charset="0"/>
              </a:rPr>
              <a:t>TO...</a:t>
            </a:r>
          </a:p>
        </p:txBody>
      </p:sp>
      <p:sp>
        <p:nvSpPr>
          <p:cNvPr id="3" name="TextBox 2"/>
          <p:cNvSpPr txBox="1"/>
          <p:nvPr/>
        </p:nvSpPr>
        <p:spPr>
          <a:xfrm>
            <a:off x="344488" y="5907499"/>
            <a:ext cx="2992664" cy="307777"/>
          </a:xfrm>
          <a:prstGeom prst="rect">
            <a:avLst/>
          </a:prstGeom>
          <a:noFill/>
        </p:spPr>
        <p:txBody>
          <a:bodyPr wrap="square" rtlCol="0">
            <a:spAutoFit/>
          </a:bodyPr>
          <a:lstStyle/>
          <a:p>
            <a:r>
              <a:rPr lang="en-AU" sz="1400" smtClean="0">
                <a:solidFill>
                  <a:srgbClr val="002060"/>
                </a:solidFill>
              </a:rPr>
              <a:t>SLIT: sublingual immunotherapy</a:t>
            </a:r>
          </a:p>
        </p:txBody>
      </p:sp>
      <p:pic>
        <p:nvPicPr>
          <p:cNvPr id="12" name="Picture 11" descr="WI05 2017_box 3-5 box 2017 colou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2132856"/>
            <a:ext cx="7434000" cy="3558624"/>
          </a:xfrm>
          <a:prstGeom prst="rect">
            <a:avLst/>
          </a:prstGeom>
        </p:spPr>
      </p:pic>
      <p:sp>
        <p:nvSpPr>
          <p:cNvPr id="13" name="Rectangle 9"/>
          <p:cNvSpPr>
            <a:spLocks/>
          </p:cNvSpPr>
          <p:nvPr/>
        </p:nvSpPr>
        <p:spPr bwMode="auto">
          <a:xfrm>
            <a:off x="1992064" y="2348880"/>
            <a:ext cx="6756400" cy="266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Provide guided self-management education </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Treat modifiable risk factors and comorbidities</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400" dirty="0" smtClean="0">
                <a:solidFill>
                  <a:prstClr val="black"/>
                </a:solidFill>
              </a:rPr>
              <a:t>Advise about non-pharmacological therapies and strategies </a:t>
            </a:r>
            <a:endParaRPr lang="en-US" altLang="en-US" sz="1500" dirty="0" smtClean="0">
              <a:solidFill>
                <a:prstClr val="black"/>
              </a:solidFill>
            </a:endParaRP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up if … uncontrolled symptoms, exacerbations or risks, </a:t>
            </a:r>
            <a:br>
              <a:rPr lang="en-US" altLang="en-US" sz="1500" dirty="0" smtClean="0">
                <a:solidFill>
                  <a:prstClr val="black"/>
                </a:solidFill>
              </a:rPr>
            </a:br>
            <a:r>
              <a:rPr lang="en-US" altLang="en-US" sz="1500" dirty="0" smtClean="0">
                <a:solidFill>
                  <a:prstClr val="black"/>
                </a:solidFill>
              </a:rPr>
              <a:t>but check diagnosis, inhaler technique and adherence first</a:t>
            </a:r>
          </a:p>
          <a:p>
            <a:pPr eaLnBrk="1" hangingPunct="1">
              <a:lnSpc>
                <a:spcPct val="90000"/>
              </a:lnSpc>
              <a:spcBef>
                <a:spcPts val="850"/>
              </a:spcBef>
            </a:pPr>
            <a:r>
              <a:rPr lang="en-US" altLang="en-US" sz="1500" smtClean="0">
                <a:solidFill>
                  <a:prstClr val="black"/>
                </a:solidFill>
              </a:rPr>
              <a:t>•  </a:t>
            </a:r>
            <a:r>
              <a:rPr lang="en-US" altLang="en-US" sz="1500" smtClean="0">
                <a:solidFill>
                  <a:schemeClr val="accent6">
                    <a:lumMod val="75000"/>
                  </a:schemeClr>
                </a:solidFill>
              </a:rPr>
              <a:t>Consider </a:t>
            </a:r>
            <a:r>
              <a:rPr lang="en-US" altLang="en-US" sz="1500" dirty="0" smtClean="0">
                <a:solidFill>
                  <a:schemeClr val="accent6">
                    <a:lumMod val="75000"/>
                  </a:schemeClr>
                </a:solidFill>
              </a:rPr>
              <a:t>adding SLIT in adult HDM-sensitive patients with allergic rhinitis who have exacerbations despite ICS treatment, provided FEV</a:t>
            </a:r>
            <a:r>
              <a:rPr lang="en-US" altLang="en-US" sz="1500" baseline="-25000" dirty="0" smtClean="0">
                <a:solidFill>
                  <a:schemeClr val="accent6">
                    <a:lumMod val="75000"/>
                  </a:schemeClr>
                </a:solidFill>
              </a:rPr>
              <a:t>1</a:t>
            </a:r>
            <a:r>
              <a:rPr lang="en-US" altLang="en-US" sz="1500" dirty="0" smtClean="0">
                <a:solidFill>
                  <a:schemeClr val="accent6">
                    <a:lumMod val="75000"/>
                  </a:schemeClr>
                </a:solidFill>
              </a:rPr>
              <a:t> is 70% predicted</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down if … symptoms controlled for 3 months </a:t>
            </a:r>
            <a:br>
              <a:rPr lang="en-US" altLang="en-US" sz="1500" dirty="0" smtClean="0">
                <a:solidFill>
                  <a:prstClr val="black"/>
                </a:solidFill>
              </a:rPr>
            </a:br>
            <a:r>
              <a:rPr lang="en-US" altLang="en-US" sz="1500" dirty="0" smtClean="0">
                <a:solidFill>
                  <a:prstClr val="black"/>
                </a:solidFill>
              </a:rPr>
              <a:t>+ low risk for exacerbations. Ceasing ICS is not advised.</a:t>
            </a:r>
            <a:endParaRPr lang="en-US" altLang="en-US" sz="1500" dirty="0">
              <a:solidFill>
                <a:prstClr val="black"/>
              </a:solidFill>
            </a:endParaRPr>
          </a:p>
        </p:txBody>
      </p:sp>
    </p:spTree>
    <p:extLst>
      <p:ext uri="{BB962C8B-B14F-4D97-AF65-F5344CB8AC3E}">
        <p14:creationId xmlns:p14="http://schemas.microsoft.com/office/powerpoint/2010/main" val="146489154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6"/>
            <a:ext cx="8527348" cy="5411629"/>
          </a:xfrm>
        </p:spPr>
        <p:txBody>
          <a:bodyPr>
            <a:normAutofit fontScale="92500" lnSpcReduction="10000"/>
          </a:bodyPr>
          <a:lstStyle/>
          <a:p>
            <a:pPr lvl="0">
              <a:lnSpc>
                <a:spcPct val="120000"/>
              </a:lnSpc>
            </a:pPr>
            <a:r>
              <a:rPr lang="en-AU" smtClean="0"/>
              <a:t>Step 5 treatment for severe asthma</a:t>
            </a:r>
          </a:p>
          <a:p>
            <a:pPr lvl="1">
              <a:lnSpc>
                <a:spcPct val="120000"/>
              </a:lnSpc>
            </a:pPr>
            <a:r>
              <a:rPr lang="en-AU" smtClean="0"/>
              <a:t>Anti-IL5: reslizumab (IV) added to </a:t>
            </a:r>
            <a:r>
              <a:rPr lang="en-AU"/>
              <a:t>mepolizumab (SC) for ≥18 years</a:t>
            </a:r>
            <a:endParaRPr lang="en-AU" smtClean="0"/>
          </a:p>
          <a:p>
            <a:pPr lvl="0">
              <a:lnSpc>
                <a:spcPct val="120000"/>
              </a:lnSpc>
            </a:pPr>
            <a:r>
              <a:rPr lang="en-AU" smtClean="0"/>
              <a:t>Step-down </a:t>
            </a:r>
            <a:r>
              <a:rPr lang="en-AU"/>
              <a:t>from low-dose </a:t>
            </a:r>
            <a:r>
              <a:rPr lang="en-AU" smtClean="0"/>
              <a:t>ICS (Box 3-7)</a:t>
            </a:r>
          </a:p>
          <a:p>
            <a:pPr lvl="1">
              <a:lnSpc>
                <a:spcPct val="120000"/>
              </a:lnSpc>
            </a:pPr>
            <a:r>
              <a:rPr lang="en-AU" smtClean="0"/>
              <a:t>Add-on </a:t>
            </a:r>
            <a:r>
              <a:rPr lang="en-AU"/>
              <a:t>LTRA may </a:t>
            </a:r>
            <a:r>
              <a:rPr lang="en-AU" smtClean="0"/>
              <a:t>help</a:t>
            </a:r>
          </a:p>
          <a:p>
            <a:pPr lvl="1">
              <a:lnSpc>
                <a:spcPct val="120000"/>
              </a:lnSpc>
            </a:pPr>
            <a:r>
              <a:rPr lang="en-AU" smtClean="0"/>
              <a:t>Insufficient </a:t>
            </a:r>
            <a:r>
              <a:rPr lang="en-AU"/>
              <a:t>evidence for step-down to as-needed ICS </a:t>
            </a:r>
            <a:r>
              <a:rPr lang="en-AU" smtClean="0"/>
              <a:t>with SABA</a:t>
            </a:r>
            <a:endParaRPr lang="en-AU"/>
          </a:p>
          <a:p>
            <a:pPr lvl="0">
              <a:lnSpc>
                <a:spcPct val="120000"/>
              </a:lnSpc>
            </a:pPr>
            <a:r>
              <a:rPr lang="en-AU"/>
              <a:t>Side-effects of oral corticosteroids</a:t>
            </a:r>
          </a:p>
          <a:p>
            <a:pPr lvl="1">
              <a:lnSpc>
                <a:spcPct val="120000"/>
              </a:lnSpc>
            </a:pPr>
            <a:r>
              <a:rPr lang="en-AU"/>
              <a:t>When prescribing short-term OCS, remember to advise patients about common side-effects (sleep disturbance, increased appetite, reflux, mood changes); references added </a:t>
            </a:r>
            <a:endParaRPr lang="en-AU" smtClean="0"/>
          </a:p>
          <a:p>
            <a:pPr>
              <a:lnSpc>
                <a:spcPct val="120000"/>
              </a:lnSpc>
            </a:pPr>
            <a:r>
              <a:rPr lang="en-AU" smtClean="0"/>
              <a:t>Vitamin </a:t>
            </a:r>
            <a:r>
              <a:rPr lang="en-AU"/>
              <a:t>D</a:t>
            </a:r>
          </a:p>
          <a:p>
            <a:pPr lvl="1">
              <a:lnSpc>
                <a:spcPct val="120000"/>
              </a:lnSpc>
            </a:pPr>
            <a:r>
              <a:rPr lang="en-AU" smtClean="0"/>
              <a:t>To date, no good quality evidence that Vitamin D supplementation leads to improved asthma control or fewer exacerbations</a:t>
            </a:r>
          </a:p>
          <a:p>
            <a:pPr>
              <a:lnSpc>
                <a:spcPct val="120000"/>
              </a:lnSpc>
            </a:pPr>
            <a:r>
              <a:rPr lang="en-AU" smtClean="0"/>
              <a:t>Chronic sinonasal disease</a:t>
            </a:r>
          </a:p>
          <a:p>
            <a:pPr lvl="1">
              <a:lnSpc>
                <a:spcPct val="120000"/>
              </a:lnSpc>
            </a:pPr>
            <a:r>
              <a:rPr lang="en-AU" smtClean="0"/>
              <a:t>Treatment with nasal corticosteroids improves sinonasal symptoms but not asthma outcomes</a:t>
            </a:r>
            <a:endParaRPr lang="en-AU"/>
          </a:p>
        </p:txBody>
      </p:sp>
      <p:sp>
        <p:nvSpPr>
          <p:cNvPr id="3" name="Title 2"/>
          <p:cNvSpPr>
            <a:spLocks noGrp="1"/>
          </p:cNvSpPr>
          <p:nvPr>
            <p:ph type="title"/>
          </p:nvPr>
        </p:nvSpPr>
        <p:spPr/>
        <p:txBody>
          <a:bodyPr/>
          <a:lstStyle/>
          <a:p>
            <a:r>
              <a:rPr lang="en-AU" smtClean="0"/>
              <a:t>Key changes in GINA 2017 – other treatment</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19141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ts val="2800"/>
              </a:lnSpc>
            </a:pPr>
            <a:r>
              <a:rPr lang="en-US" smtClean="0"/>
              <a:t>This topic previously covered in detail in the online Appendix</a:t>
            </a:r>
          </a:p>
          <a:p>
            <a:pPr lvl="1">
              <a:lnSpc>
                <a:spcPts val="2800"/>
              </a:lnSpc>
            </a:pPr>
            <a:r>
              <a:rPr lang="en-US" smtClean="0"/>
              <a:t>Information now also added to main report for accessibility</a:t>
            </a:r>
          </a:p>
          <a:p>
            <a:pPr>
              <a:lnSpc>
                <a:spcPts val="2800"/>
              </a:lnSpc>
            </a:pPr>
            <a:r>
              <a:rPr lang="en-US" smtClean="0"/>
              <a:t>Assessment of future risk</a:t>
            </a:r>
          </a:p>
          <a:p>
            <a:pPr lvl="1">
              <a:lnSpc>
                <a:spcPts val="2800"/>
              </a:lnSpc>
            </a:pPr>
            <a:r>
              <a:rPr lang="en-US" smtClean="0"/>
              <a:t>Height should be checked at least yearly, as poorly-controlled </a:t>
            </a:r>
            <a:r>
              <a:rPr lang="en-US"/>
              <a:t>asthma can affect </a:t>
            </a:r>
            <a:r>
              <a:rPr lang="en-US" smtClean="0"/>
              <a:t>growth </a:t>
            </a:r>
            <a:r>
              <a:rPr lang="en-US" sz="1800" i="1" smtClean="0"/>
              <a:t>[Pedersen 2001]</a:t>
            </a:r>
            <a:r>
              <a:rPr lang="en-US" smtClean="0"/>
              <a:t>, and </a:t>
            </a:r>
            <a:r>
              <a:rPr lang="en-US"/>
              <a:t>growth velocity may be lower in the </a:t>
            </a:r>
            <a:r>
              <a:rPr lang="en-US" smtClean="0"/>
              <a:t>first 1-2 </a:t>
            </a:r>
            <a:r>
              <a:rPr lang="en-US"/>
              <a:t>years of ICS </a:t>
            </a:r>
            <a:r>
              <a:rPr lang="en-US" smtClean="0"/>
              <a:t>treatment </a:t>
            </a:r>
            <a:r>
              <a:rPr lang="en-US" sz="1800" i="1" smtClean="0"/>
              <a:t>[Loke, 2015].</a:t>
            </a:r>
          </a:p>
          <a:p>
            <a:pPr lvl="1">
              <a:lnSpc>
                <a:spcPts val="2800"/>
              </a:lnSpc>
            </a:pPr>
            <a:r>
              <a:rPr lang="en-US" smtClean="0"/>
              <a:t>Consider referral if there is growth delay</a:t>
            </a:r>
          </a:p>
          <a:p>
            <a:pPr>
              <a:lnSpc>
                <a:spcPts val="2800"/>
              </a:lnSpc>
            </a:pPr>
            <a:r>
              <a:rPr lang="en-US" smtClean="0"/>
              <a:t>Choice of controller treatment</a:t>
            </a:r>
          </a:p>
          <a:p>
            <a:pPr lvl="1">
              <a:lnSpc>
                <a:spcPts val="2800"/>
              </a:lnSpc>
            </a:pPr>
            <a:r>
              <a:rPr lang="en-US"/>
              <a:t>Discuss </a:t>
            </a:r>
            <a:r>
              <a:rPr lang="en-US" smtClean="0"/>
              <a:t>relative benefits and risks with </a:t>
            </a:r>
            <a:r>
              <a:rPr lang="en-US"/>
              <a:t>parents or </a:t>
            </a:r>
            <a:r>
              <a:rPr lang="en-US" smtClean="0"/>
              <a:t>carers, including the importance of maintaining normal physical activity</a:t>
            </a:r>
            <a:endParaRPr lang="en-US"/>
          </a:p>
          <a:p>
            <a:pPr lvl="1">
              <a:lnSpc>
                <a:spcPts val="2800"/>
              </a:lnSpc>
            </a:pPr>
            <a:r>
              <a:rPr lang="en-US" smtClean="0"/>
              <a:t>Effects of ICS on growth velocity are not </a:t>
            </a:r>
            <a:r>
              <a:rPr lang="en-US"/>
              <a:t>progressive or cumulative </a:t>
            </a:r>
            <a:r>
              <a:rPr lang="en-US" sz="1700" i="1"/>
              <a:t>[Kelly 2012, Loke 2015]</a:t>
            </a:r>
            <a:r>
              <a:rPr lang="en-US" i="1"/>
              <a:t>.</a:t>
            </a:r>
            <a:endParaRPr lang="en-US"/>
          </a:p>
          <a:p>
            <a:pPr lvl="1">
              <a:lnSpc>
                <a:spcPts val="2800"/>
              </a:lnSpc>
            </a:pPr>
            <a:r>
              <a:rPr lang="en-US"/>
              <a:t>The one study that examined long-term outcomes showed a difference of only 0.7% in adult height </a:t>
            </a:r>
            <a:r>
              <a:rPr lang="en-US" sz="1700" i="1"/>
              <a:t>[Kelly 2012, Loke 2015</a:t>
            </a:r>
            <a:r>
              <a:rPr lang="en-US" sz="1700" i="1" smtClean="0"/>
              <a:t>]</a:t>
            </a:r>
            <a:endParaRPr lang="en-AU" smtClean="0"/>
          </a:p>
          <a:p>
            <a:pPr>
              <a:lnSpc>
                <a:spcPts val="2800"/>
              </a:lnSpc>
            </a:pPr>
            <a:endParaRPr lang="en-AU"/>
          </a:p>
          <a:p>
            <a:pPr>
              <a:lnSpc>
                <a:spcPts val="2800"/>
              </a:lnSpc>
            </a:pPr>
            <a:endParaRPr lang="en-AU"/>
          </a:p>
        </p:txBody>
      </p:sp>
      <p:sp>
        <p:nvSpPr>
          <p:cNvPr id="3" name="Title 2"/>
          <p:cNvSpPr>
            <a:spLocks noGrp="1"/>
          </p:cNvSpPr>
          <p:nvPr>
            <p:ph type="title"/>
          </p:nvPr>
        </p:nvSpPr>
        <p:spPr/>
        <p:txBody>
          <a:bodyPr/>
          <a:lstStyle/>
          <a:p>
            <a:r>
              <a:rPr lang="en-AU" smtClean="0"/>
              <a:t>Key changes in GINA 2017 - ICS and growth in children</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863288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695"/>
            <a:ext cx="8686800" cy="5565517"/>
          </a:xfrm>
        </p:spPr>
        <p:txBody>
          <a:bodyPr>
            <a:normAutofit/>
          </a:bodyPr>
          <a:lstStyle/>
          <a:p>
            <a:pPr lvl="0">
              <a:lnSpc>
                <a:spcPts val="2800"/>
              </a:lnSpc>
            </a:pPr>
            <a:r>
              <a:rPr lang="en-AU" sz="2400" smtClean="0"/>
              <a:t>Cough in infancy</a:t>
            </a:r>
            <a:endParaRPr lang="en-AU" sz="2000"/>
          </a:p>
          <a:p>
            <a:pPr lvl="1">
              <a:lnSpc>
                <a:spcPts val="2800"/>
              </a:lnSpc>
            </a:pPr>
            <a:r>
              <a:rPr lang="en-AU"/>
              <a:t>Prolonged cough in infancy, and cough without cold symptoms, are associated with later parent-reported physician-diagnosed asthma, independent of infant </a:t>
            </a:r>
            <a:r>
              <a:rPr lang="en-AU" smtClean="0"/>
              <a:t>wheeze </a:t>
            </a:r>
            <a:r>
              <a:rPr lang="en-AU" sz="1800" i="1" smtClean="0"/>
              <a:t>[Oren 2015]</a:t>
            </a:r>
            <a:endParaRPr lang="en-AU" sz="1800" i="1"/>
          </a:p>
          <a:p>
            <a:pPr lvl="0">
              <a:lnSpc>
                <a:spcPts val="2800"/>
              </a:lnSpc>
            </a:pPr>
            <a:r>
              <a:rPr lang="en-AU" sz="2400"/>
              <a:t>Primary prevention of </a:t>
            </a:r>
            <a:r>
              <a:rPr lang="en-AU" sz="2400" smtClean="0"/>
              <a:t>asthma</a:t>
            </a:r>
          </a:p>
          <a:p>
            <a:pPr lvl="1">
              <a:lnSpc>
                <a:spcPts val="2800"/>
              </a:lnSpc>
            </a:pPr>
            <a:r>
              <a:rPr lang="en-AU"/>
              <a:t>No consistent effects of maternal dietary intake of fish or long-chain polyunsaturated fatty acids during </a:t>
            </a:r>
            <a:r>
              <a:rPr lang="en-AU" smtClean="0"/>
              <a:t>pregnancy on </a:t>
            </a:r>
            <a:r>
              <a:rPr lang="en-AU"/>
              <a:t>the risk of wheeze, asthma or atopy in </a:t>
            </a:r>
            <a:r>
              <a:rPr lang="en-AU" smtClean="0"/>
              <a:t>the child (based on RCTs and epidemiological studies) </a:t>
            </a:r>
            <a:r>
              <a:rPr lang="en-AU" sz="1600" i="1" smtClean="0"/>
              <a:t> </a:t>
            </a:r>
            <a:r>
              <a:rPr lang="en-AU" sz="1800" i="1" smtClean="0"/>
              <a:t>[Best, 2016]</a:t>
            </a:r>
            <a:endParaRPr lang="en-AU" i="1"/>
          </a:p>
          <a:p>
            <a:pPr>
              <a:lnSpc>
                <a:spcPts val="2800"/>
              </a:lnSpc>
            </a:pPr>
            <a:r>
              <a:rPr lang="en-AU" sz="2400" smtClean="0"/>
              <a:t>Effective implementation studies</a:t>
            </a:r>
          </a:p>
          <a:p>
            <a:pPr lvl="1">
              <a:lnSpc>
                <a:spcPts val="2800"/>
              </a:lnSpc>
            </a:pPr>
            <a:r>
              <a:rPr lang="en-AU" smtClean="0"/>
              <a:t>Update of adherence strategies effective in real-life settings</a:t>
            </a:r>
          </a:p>
          <a:p>
            <a:pPr lvl="1">
              <a:lnSpc>
                <a:spcPts val="2800"/>
              </a:lnSpc>
            </a:pPr>
            <a:r>
              <a:rPr lang="en-AU" smtClean="0"/>
              <a:t>Examples </a:t>
            </a:r>
            <a:r>
              <a:rPr lang="en-AU"/>
              <a:t>of high impact </a:t>
            </a:r>
            <a:r>
              <a:rPr lang="en-AU" smtClean="0"/>
              <a:t>interventions (from appendix)</a:t>
            </a:r>
            <a:endParaRPr lang="en-AU"/>
          </a:p>
        </p:txBody>
      </p:sp>
      <p:sp>
        <p:nvSpPr>
          <p:cNvPr id="3" name="Title 2"/>
          <p:cNvSpPr>
            <a:spLocks noGrp="1"/>
          </p:cNvSpPr>
          <p:nvPr>
            <p:ph type="title"/>
          </p:nvPr>
        </p:nvSpPr>
        <p:spPr/>
        <p:txBody>
          <a:bodyPr/>
          <a:lstStyle/>
          <a:p>
            <a:r>
              <a:rPr lang="en-AU" smtClean="0"/>
              <a:t>Key changes in GINA 2017 - other changes</a:t>
            </a:r>
            <a:endParaRPr lang="en-AU"/>
          </a:p>
        </p:txBody>
      </p:sp>
      <p:sp>
        <p:nvSpPr>
          <p:cNvPr id="4" name="TextBox 3"/>
          <p:cNvSpPr txBox="1"/>
          <p:nvPr/>
        </p:nvSpPr>
        <p:spPr>
          <a:xfrm>
            <a:off x="164436" y="6604325"/>
            <a:ext cx="2375563" cy="307777"/>
          </a:xfrm>
          <a:prstGeom prst="rect">
            <a:avLst/>
          </a:prstGeom>
          <a:noFill/>
        </p:spPr>
        <p:txBody>
          <a:bodyPr wrap="square" rtlCol="0">
            <a:spAutoFit/>
          </a:bodyPr>
          <a:lstStyle/>
          <a:p>
            <a:r>
              <a:rPr lang="en-AU" sz="1400" smtClean="0">
                <a:solidFill>
                  <a:schemeClr val="bg1"/>
                </a:solidFill>
              </a:rPr>
              <a:t>What’s new in GINA 2017?</a:t>
            </a:r>
            <a:endParaRPr lang="en-AU" sz="1400">
              <a:solidFill>
                <a:schemeClr val="bg1"/>
              </a:solidFill>
            </a:endParaRPr>
          </a:p>
        </p:txBody>
      </p:sp>
    </p:spTree>
    <p:extLst>
      <p:ext uri="{BB962C8B-B14F-4D97-AF65-F5344CB8AC3E}">
        <p14:creationId xmlns:p14="http://schemas.microsoft.com/office/powerpoint/2010/main" val="45324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Definition and diagnosis of asthma</a:t>
            </a:r>
            <a:endParaRPr lang="en-AU" dirty="0"/>
          </a:p>
        </p:txBody>
      </p:sp>
    </p:spTree>
    <p:extLst>
      <p:ext uri="{BB962C8B-B14F-4D97-AF65-F5344CB8AC3E}">
        <p14:creationId xmlns:p14="http://schemas.microsoft.com/office/powerpoint/2010/main" val="1455437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Asthma is a common and potentially serious chronic disease that can be controlled but not cured</a:t>
            </a:r>
          </a:p>
          <a:p>
            <a:r>
              <a:rPr lang="en-AU" dirty="0" smtClean="0"/>
              <a:t>Asthma causes symptoms such as wheezing, shortness of breath, chest tightness and cough that vary over time in their occurrence, frequency and intensity</a:t>
            </a:r>
          </a:p>
          <a:p>
            <a:r>
              <a:rPr lang="en-AU" dirty="0" smtClean="0"/>
              <a:t>Symptoms are associated with variable expiratory airflow, </a:t>
            </a:r>
            <a:br>
              <a:rPr lang="en-AU" dirty="0" smtClean="0"/>
            </a:br>
            <a:r>
              <a:rPr lang="en-AU" dirty="0" smtClean="0"/>
              <a:t>i.e. difficulty breathing air out of the lungs due to </a:t>
            </a:r>
          </a:p>
          <a:p>
            <a:pPr lvl="1"/>
            <a:r>
              <a:rPr lang="en-AU" dirty="0" smtClean="0"/>
              <a:t>Bronchoconstriction (airway narrowing)</a:t>
            </a:r>
          </a:p>
          <a:p>
            <a:pPr lvl="1"/>
            <a:r>
              <a:rPr lang="en-AU" dirty="0" smtClean="0"/>
              <a:t>Airway wall thickening</a:t>
            </a:r>
          </a:p>
          <a:p>
            <a:pPr lvl="1"/>
            <a:r>
              <a:rPr lang="en-AU" dirty="0" smtClean="0"/>
              <a:t>Increased mucus</a:t>
            </a:r>
          </a:p>
          <a:p>
            <a:r>
              <a:rPr lang="en-AU" dirty="0" smtClean="0"/>
              <a:t>Symptoms may be triggered or worsened by factors such as viral infections, allergens, tobacco smoke, exercise and stress</a:t>
            </a:r>
          </a:p>
          <a:p>
            <a:endParaRPr lang="en-AU" dirty="0" smtClean="0"/>
          </a:p>
          <a:p>
            <a:endParaRPr lang="en-AU" dirty="0" smtClean="0"/>
          </a:p>
          <a:p>
            <a:endParaRPr lang="en-AU" dirty="0"/>
          </a:p>
        </p:txBody>
      </p:sp>
      <p:sp>
        <p:nvSpPr>
          <p:cNvPr id="2" name="Title 1"/>
          <p:cNvSpPr>
            <a:spLocks noGrp="1"/>
          </p:cNvSpPr>
          <p:nvPr>
            <p:ph type="title"/>
          </p:nvPr>
        </p:nvSpPr>
        <p:spPr/>
        <p:txBody>
          <a:bodyPr/>
          <a:lstStyle/>
          <a:p>
            <a:r>
              <a:rPr lang="en-AU" smtClean="0"/>
              <a:t>What is known about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8520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Asthma can be effectively treated</a:t>
            </a:r>
          </a:p>
          <a:p>
            <a:r>
              <a:rPr lang="en-AU" dirty="0" smtClean="0"/>
              <a:t>When asthma is well-controlled, patients can</a:t>
            </a:r>
          </a:p>
          <a:p>
            <a:pPr lvl="1">
              <a:buFont typeface="Wingdings" panose="05000000000000000000" pitchFamily="2" charset="2"/>
              <a:buChar char="ü"/>
            </a:pPr>
            <a:r>
              <a:rPr lang="en-AU" sz="2400" dirty="0" smtClean="0"/>
              <a:t>Avoid troublesome symptoms during the day and night</a:t>
            </a:r>
          </a:p>
          <a:p>
            <a:pPr lvl="1">
              <a:buFont typeface="Wingdings" panose="05000000000000000000" pitchFamily="2" charset="2"/>
              <a:buChar char="ü"/>
            </a:pPr>
            <a:r>
              <a:rPr lang="en-AU" sz="2400" dirty="0" smtClean="0"/>
              <a:t>Need little or no reliever medication</a:t>
            </a:r>
          </a:p>
          <a:p>
            <a:pPr lvl="1">
              <a:buFont typeface="Wingdings" panose="05000000000000000000" pitchFamily="2" charset="2"/>
              <a:buChar char="ü"/>
            </a:pPr>
            <a:r>
              <a:rPr lang="en-AU" sz="2400" dirty="0" smtClean="0"/>
              <a:t>Have productive, physically active lives</a:t>
            </a:r>
          </a:p>
          <a:p>
            <a:pPr lvl="1">
              <a:buFont typeface="Wingdings" panose="05000000000000000000" pitchFamily="2" charset="2"/>
              <a:buChar char="ü"/>
            </a:pPr>
            <a:r>
              <a:rPr lang="en-AU" sz="2400" dirty="0" smtClean="0"/>
              <a:t>Have normal or near-normal lung function</a:t>
            </a:r>
          </a:p>
          <a:p>
            <a:pPr lvl="1">
              <a:buFont typeface="Wingdings" panose="05000000000000000000" pitchFamily="2" charset="2"/>
              <a:buChar char="ü"/>
            </a:pPr>
            <a:r>
              <a:rPr lang="en-AU" sz="2400" dirty="0" smtClean="0"/>
              <a:t>Avoid serious asthma flare-ups (also called exacerbations, or severe attacks)</a:t>
            </a:r>
            <a:endParaRPr lang="en-AU" dirty="0" smtClean="0"/>
          </a:p>
          <a:p>
            <a:endParaRPr lang="en-AU" dirty="0"/>
          </a:p>
        </p:txBody>
      </p:sp>
      <p:sp>
        <p:nvSpPr>
          <p:cNvPr id="2" name="Title 1"/>
          <p:cNvSpPr>
            <a:spLocks noGrp="1"/>
          </p:cNvSpPr>
          <p:nvPr>
            <p:ph type="title"/>
          </p:nvPr>
        </p:nvSpPr>
        <p:spPr/>
        <p:txBody>
          <a:bodyPr/>
          <a:lstStyle/>
          <a:p>
            <a:r>
              <a:rPr lang="en-AU" dirty="0" smtClean="0"/>
              <a:t>What is known about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77437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A summary of the new GINA strategy: a roadmap to asthma control</a:t>
            </a:r>
          </a:p>
          <a:p>
            <a:pPr lvl="1"/>
            <a:r>
              <a:rPr lang="en-US"/>
              <a:t>Reddel HK </a:t>
            </a:r>
            <a:r>
              <a:rPr lang="en-US" i="1"/>
              <a:t>et al</a:t>
            </a:r>
            <a:r>
              <a:rPr lang="en-US"/>
              <a:t>. Eur Respir J 2015; 46: 622-39 </a:t>
            </a:r>
            <a:r>
              <a:rPr lang="en-US">
                <a:solidFill>
                  <a:srgbClr val="F79646"/>
                </a:solidFill>
              </a:rPr>
              <a:t>(free full text)</a:t>
            </a:r>
          </a:p>
          <a:p>
            <a:pPr lvl="1"/>
            <a:r>
              <a:rPr lang="en-US"/>
              <a:t>Summarizes key changes in GINA 2014-15, with their rationale</a:t>
            </a:r>
          </a:p>
          <a:p>
            <a:pPr lvl="1"/>
            <a:r>
              <a:rPr lang="en-US"/>
              <a:t>We recommend that this article should be read as a companion piece to the GINA report itself </a:t>
            </a:r>
          </a:p>
          <a:p>
            <a:r>
              <a:rPr lang="en-US"/>
              <a:t>The GINA asthma strategy report: what's new for primary care? </a:t>
            </a:r>
          </a:p>
          <a:p>
            <a:pPr lvl="1"/>
            <a:r>
              <a:rPr lang="en-US"/>
              <a:t>Reddel HK, Levy ML. NPJ Prim Care Respir Med 2015; 25: 15050 </a:t>
            </a:r>
            <a:br>
              <a:rPr lang="en-US"/>
            </a:br>
            <a:r>
              <a:rPr lang="en-US">
                <a:solidFill>
                  <a:srgbClr val="F79646"/>
                </a:solidFill>
              </a:rPr>
              <a:t>(free full text)</a:t>
            </a:r>
          </a:p>
          <a:p>
            <a:pPr lvl="1"/>
            <a:r>
              <a:rPr lang="en-US"/>
              <a:t>Summary of key changes in the GINA report for primary care</a:t>
            </a:r>
            <a:endParaRPr lang="en-US" smtClean="0"/>
          </a:p>
          <a:p>
            <a:r>
              <a:rPr lang="en-US" smtClean="0"/>
              <a:t>GINA </a:t>
            </a:r>
            <a:r>
              <a:rPr lang="en-US"/>
              <a:t>2014: a global asthma strategy for a global </a:t>
            </a:r>
            <a:r>
              <a:rPr lang="en-US" smtClean="0"/>
              <a:t>problem</a:t>
            </a:r>
          </a:p>
          <a:p>
            <a:pPr lvl="1"/>
            <a:r>
              <a:rPr lang="en-US" smtClean="0"/>
              <a:t>Reddel </a:t>
            </a:r>
            <a:r>
              <a:rPr lang="en-US"/>
              <a:t>HK </a:t>
            </a:r>
            <a:r>
              <a:rPr lang="en-US" i="1"/>
              <a:t>et al</a:t>
            </a:r>
            <a:r>
              <a:rPr lang="en-US"/>
              <a:t>. </a:t>
            </a:r>
            <a:r>
              <a:rPr lang="en-US" smtClean="0"/>
              <a:t>Int </a:t>
            </a:r>
            <a:r>
              <a:rPr lang="en-US"/>
              <a:t>J Tuberc Lung Dis 2014; 18: </a:t>
            </a:r>
            <a:r>
              <a:rPr lang="en-US" smtClean="0"/>
              <a:t>505-6 </a:t>
            </a:r>
            <a:r>
              <a:rPr lang="en-US" smtClean="0">
                <a:solidFill>
                  <a:srgbClr val="F79646"/>
                </a:solidFill>
              </a:rPr>
              <a:t>(free full text)</a:t>
            </a:r>
          </a:p>
          <a:p>
            <a:pPr lvl="1"/>
            <a:r>
              <a:rPr lang="en-US" smtClean="0"/>
              <a:t>Emphasizing the distinction between population-level and individualized patient-level decisions</a:t>
            </a:r>
            <a:endParaRPr lang="en-US"/>
          </a:p>
          <a:p>
            <a:r>
              <a:rPr lang="en-US" smtClean="0"/>
              <a:t>The </a:t>
            </a:r>
            <a:r>
              <a:rPr lang="en-US"/>
              <a:t>revised 2014 GINA strategy report: opportunities for </a:t>
            </a:r>
            <a:r>
              <a:rPr lang="en-US" smtClean="0"/>
              <a:t>change</a:t>
            </a:r>
          </a:p>
          <a:p>
            <a:pPr lvl="1"/>
            <a:r>
              <a:rPr lang="en-US" smtClean="0"/>
              <a:t>Boulet </a:t>
            </a:r>
            <a:r>
              <a:rPr lang="en-US"/>
              <a:t>LP </a:t>
            </a:r>
            <a:r>
              <a:rPr lang="en-US" i="1"/>
              <a:t>et al</a:t>
            </a:r>
            <a:r>
              <a:rPr lang="en-US"/>
              <a:t>. </a:t>
            </a:r>
            <a:r>
              <a:rPr lang="en-US" smtClean="0"/>
              <a:t>Curr </a:t>
            </a:r>
            <a:r>
              <a:rPr lang="en-US"/>
              <a:t>Opin Pulm Med 2015; 21: </a:t>
            </a:r>
            <a:r>
              <a:rPr lang="en-US" smtClean="0"/>
              <a:t>1-7</a:t>
            </a:r>
          </a:p>
          <a:p>
            <a:pPr lvl="1"/>
            <a:r>
              <a:rPr lang="en-US" smtClean="0"/>
              <a:t>Describes the context that prompted key changes in the GINA report</a:t>
            </a:r>
          </a:p>
          <a:p>
            <a:endParaRPr lang="en-US" smtClean="0"/>
          </a:p>
          <a:p>
            <a:endParaRPr lang="en-AU"/>
          </a:p>
          <a:p>
            <a:endParaRPr lang="en-AU"/>
          </a:p>
        </p:txBody>
      </p:sp>
      <p:sp>
        <p:nvSpPr>
          <p:cNvPr id="3" name="Title 2"/>
          <p:cNvSpPr>
            <a:spLocks noGrp="1"/>
          </p:cNvSpPr>
          <p:nvPr>
            <p:ph type="title"/>
          </p:nvPr>
        </p:nvSpPr>
        <p:spPr/>
        <p:txBody>
          <a:bodyPr/>
          <a:lstStyle/>
          <a:p>
            <a:r>
              <a:rPr lang="en-AU" smtClean="0"/>
              <a:t>Peer-reviewed articles about GINA</a:t>
            </a:r>
            <a:endParaRPr lang="en-AU"/>
          </a:p>
        </p:txBody>
      </p:sp>
      <p:sp>
        <p:nvSpPr>
          <p:cNvPr id="4" name="Rectangle 7"/>
          <p:cNvSpPr>
            <a:spLocks/>
          </p:cNvSpPr>
          <p:nvPr/>
        </p:nvSpPr>
        <p:spPr bwMode="auto">
          <a:xfrm>
            <a:off x="160337" y="6640513"/>
            <a:ext cx="261189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smtClean="0">
                <a:solidFill>
                  <a:srgbClr val="FFFFFF"/>
                </a:solidFill>
                <a:latin typeface="Arial Italic" charset="0"/>
                <a:sym typeface="Arial Italic" charset="0"/>
              </a:rPr>
              <a:t>GINA 2017</a:t>
            </a:r>
            <a:endParaRPr lang="en-US" altLang="en-US" sz="1200" i="1" dirty="0">
              <a:solidFill>
                <a:srgbClr val="FFFFFF"/>
              </a:solidFill>
              <a:latin typeface="Arial Italic" charset="0"/>
              <a:sym typeface="Arial Italic" charset="0"/>
            </a:endParaRPr>
          </a:p>
        </p:txBody>
      </p:sp>
    </p:spTree>
    <p:extLst>
      <p:ext uri="{BB962C8B-B14F-4D97-AF65-F5344CB8AC3E}">
        <p14:creationId xmlns:p14="http://schemas.microsoft.com/office/powerpoint/2010/main" val="2846247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813" y="1844824"/>
            <a:ext cx="7577879" cy="2669120"/>
          </a:xfrm>
          <a:ln>
            <a:solidFill>
              <a:schemeClr val="accent1">
                <a:lumMod val="75000"/>
              </a:schemeClr>
            </a:solidFill>
          </a:ln>
        </p:spPr>
        <p:txBody>
          <a:bodyPr>
            <a:normAutofit/>
          </a:bodyPr>
          <a:lstStyle/>
          <a:p>
            <a:pPr marL="0" lvl="0" indent="0">
              <a:buNone/>
            </a:pPr>
            <a:r>
              <a:rPr lang="en-US" sz="2200" dirty="0"/>
              <a:t>Asthma is a heterogeneous disease, usually characterized by chronic airway inflammation. </a:t>
            </a:r>
            <a:endParaRPr lang="en-US" sz="2200" dirty="0" smtClean="0"/>
          </a:p>
          <a:p>
            <a:pPr marL="0" lvl="0" indent="0">
              <a:buNone/>
            </a:pPr>
            <a:endParaRPr lang="en-US" sz="2200" dirty="0" smtClean="0"/>
          </a:p>
          <a:p>
            <a:pPr marL="0" lvl="0" indent="0">
              <a:buNone/>
            </a:pPr>
            <a:r>
              <a:rPr lang="en-US" sz="2200" dirty="0" smtClean="0"/>
              <a:t>It </a:t>
            </a:r>
            <a:r>
              <a:rPr lang="en-US" sz="2200" dirty="0"/>
              <a:t>is defined by </a:t>
            </a:r>
            <a:r>
              <a:rPr lang="en-US" sz="2200" dirty="0" smtClean="0"/>
              <a:t>the </a:t>
            </a:r>
            <a:r>
              <a:rPr lang="en-US" sz="2200" dirty="0"/>
              <a:t>history of respiratory symptoms such as wheeze, shortness of breath, chest tightness and cough that vary over time and in </a:t>
            </a:r>
            <a:r>
              <a:rPr lang="en-US" sz="2200" dirty="0" smtClean="0"/>
              <a:t>intensity, </a:t>
            </a:r>
            <a:r>
              <a:rPr lang="en-US" sz="2200" dirty="0"/>
              <a:t>together with variable expiratory airflow </a:t>
            </a:r>
            <a:r>
              <a:rPr lang="en-US" sz="2200" dirty="0" smtClean="0"/>
              <a:t>limitation.</a:t>
            </a:r>
            <a:endParaRPr lang="en-AU" sz="2200" dirty="0"/>
          </a:p>
        </p:txBody>
      </p:sp>
      <p:sp>
        <p:nvSpPr>
          <p:cNvPr id="2" name="Title 1"/>
          <p:cNvSpPr>
            <a:spLocks noGrp="1"/>
          </p:cNvSpPr>
          <p:nvPr>
            <p:ph type="title"/>
          </p:nvPr>
        </p:nvSpPr>
        <p:spPr/>
        <p:txBody>
          <a:bodyPr/>
          <a:lstStyle/>
          <a:p>
            <a:pPr marL="174625"/>
            <a:r>
              <a:rPr lang="en-AU" dirty="0" smtClean="0"/>
              <a:t>Definition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346956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The diagnosis of asthma should be based on:</a:t>
            </a:r>
          </a:p>
          <a:p>
            <a:pPr lvl="1"/>
            <a:r>
              <a:rPr lang="en-US" dirty="0" smtClean="0"/>
              <a:t>A history of characteristic symptom patterns </a:t>
            </a:r>
          </a:p>
          <a:p>
            <a:pPr lvl="1"/>
            <a:r>
              <a:rPr lang="en-US" dirty="0" smtClean="0"/>
              <a:t>Evidence of variable airflow limitation, from bronchodilator reversibility testing or other tests </a:t>
            </a:r>
            <a:endParaRPr lang="en-AU" dirty="0" smtClean="0"/>
          </a:p>
          <a:p>
            <a:pPr lvl="0"/>
            <a:r>
              <a:rPr lang="en-US" dirty="0" smtClean="0"/>
              <a:t>Document evidence for the diagnosis in the patient’s notes, preferably before starting controller treatment</a:t>
            </a:r>
          </a:p>
          <a:p>
            <a:pPr lvl="1"/>
            <a:r>
              <a:rPr lang="en-US" dirty="0" smtClean="0"/>
              <a:t>It is often more difficult to confirm the diagnosis after treatment has been started</a:t>
            </a:r>
          </a:p>
          <a:p>
            <a:r>
              <a:rPr lang="en-US" dirty="0" smtClean="0"/>
              <a:t>Asthma is usually characterized by airway inflammation and airway hyperresponsiveness, but these are not necessary or sufficient to make the diagnosis of asthma.</a:t>
            </a:r>
            <a:endParaRPr lang="en-AU" dirty="0" smtClean="0"/>
          </a:p>
          <a:p>
            <a:endParaRPr lang="en-AU" dirty="0"/>
          </a:p>
        </p:txBody>
      </p:sp>
      <p:sp>
        <p:nvSpPr>
          <p:cNvPr id="2" name="Title 1"/>
          <p:cNvSpPr>
            <a:spLocks noGrp="1"/>
          </p:cNvSpPr>
          <p:nvPr>
            <p:ph type="title"/>
          </p:nvPr>
        </p:nvSpPr>
        <p:spPr/>
        <p:txBody>
          <a:bodyPr/>
          <a:lstStyle/>
          <a:p>
            <a:r>
              <a:rPr lang="en-AU" smtClean="0"/>
              <a:t>Diagnosis of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7772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4" descr="box 1-level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4038"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4039"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4040"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4041"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4042"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4043"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4044"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4045"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4046"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rPr>
              <a:t>© Global Initiative for Asthma</a:t>
            </a:r>
          </a:p>
        </p:txBody>
      </p:sp>
      <p:sp>
        <p:nvSpPr>
          <p:cNvPr id="44047"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(1/4)</a:t>
            </a:r>
            <a:endParaRPr lang="en-US" altLang="en-US" sz="1200" i="1" dirty="0">
              <a:solidFill>
                <a:srgbClr val="FFFFFF"/>
              </a:solidFill>
              <a:latin typeface="Arial Italic" charset="0"/>
              <a:sym typeface="Arial Italic" charset="0"/>
            </a:endParaRPr>
          </a:p>
        </p:txBody>
      </p:sp>
      <p:sp>
        <p:nvSpPr>
          <p:cNvPr id="44048"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Tree>
    <p:extLst>
      <p:ext uri="{BB962C8B-B14F-4D97-AF65-F5344CB8AC3E}">
        <p14:creationId xmlns:p14="http://schemas.microsoft.com/office/powerpoint/2010/main" val="15383406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0"/>
          <p:cNvGrpSpPr>
            <a:grpSpLocks/>
          </p:cNvGrpSpPr>
          <p:nvPr/>
        </p:nvGrpSpPr>
        <p:grpSpPr bwMode="auto">
          <a:xfrm>
            <a:off x="1111250" y="92075"/>
            <a:ext cx="7075488" cy="6619875"/>
            <a:chOff x="1511300" y="558800"/>
            <a:chExt cx="6108192" cy="5716306"/>
          </a:xfrm>
        </p:grpSpPr>
        <p:pic>
          <p:nvPicPr>
            <p:cNvPr id="45080" name="Picture 32" descr="box 1-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33" descr="box 1-level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1"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5062"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5063"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5064"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5065"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5066"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5067"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5068"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5069"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5070"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5071"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5072"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5073"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507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5075"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rPr>
              <a:t>© Global Initiative for Asthma</a:t>
            </a:r>
          </a:p>
        </p:txBody>
      </p:sp>
      <p:sp>
        <p:nvSpPr>
          <p:cNvPr id="4507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(2/4)</a:t>
            </a:r>
            <a:endParaRPr lang="en-US" altLang="en-US" sz="1200" i="1" dirty="0">
              <a:solidFill>
                <a:srgbClr val="FFFFFF"/>
              </a:solidFill>
              <a:latin typeface="Arial Italic" charset="0"/>
              <a:sym typeface="Arial Italic" charset="0"/>
            </a:endParaRPr>
          </a:p>
        </p:txBody>
      </p:sp>
      <p:sp>
        <p:nvSpPr>
          <p:cNvPr id="45077"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Tree>
    <p:extLst>
      <p:ext uri="{BB962C8B-B14F-4D97-AF65-F5344CB8AC3E}">
        <p14:creationId xmlns:p14="http://schemas.microsoft.com/office/powerpoint/2010/main" val="29205191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696200" y="0"/>
            <a:ext cx="14478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46082" name="Picture 32" descr="box 1-level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6086"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6087"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6088" name="Rectangle 11"/>
          <p:cNvSpPr>
            <a:spLocks/>
          </p:cNvSpPr>
          <p:nvPr/>
        </p:nvSpPr>
        <p:spPr bwMode="auto">
          <a:xfrm>
            <a:off x="4467225" y="3873500"/>
            <a:ext cx="1947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fontAlgn="base" hangingPunct="1">
              <a:spcBef>
                <a:spcPts val="425"/>
              </a:spcBef>
              <a:spcAft>
                <a:spcPct val="0"/>
              </a:spcAft>
            </a:pPr>
            <a:r>
              <a:rPr lang="en-US" altLang="en-US" sz="1000">
                <a:solidFill>
                  <a:srgbClr val="134679"/>
                </a:solidFill>
              </a:rPr>
              <a:t>Confirms asthma diagnosis?</a:t>
            </a:r>
          </a:p>
        </p:txBody>
      </p:sp>
      <p:sp>
        <p:nvSpPr>
          <p:cNvPr id="46089" name="Rectangle 12"/>
          <p:cNvSpPr>
            <a:spLocks/>
          </p:cNvSpPr>
          <p:nvPr/>
        </p:nvSpPr>
        <p:spPr bwMode="auto">
          <a:xfrm>
            <a:off x="4535488" y="5267325"/>
            <a:ext cx="1993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46090"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6091"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6092"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6093"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6094"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6095"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6096"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6097" name="Rectangle 22"/>
          <p:cNvSpPr>
            <a:spLocks/>
          </p:cNvSpPr>
          <p:nvPr/>
        </p:nvSpPr>
        <p:spPr bwMode="auto">
          <a:xfrm>
            <a:off x="5314950" y="4810125"/>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50000"/>
              </a:lnSpc>
              <a:spcBef>
                <a:spcPct val="0"/>
              </a:spcBef>
              <a:spcAft>
                <a:spcPct val="0"/>
              </a:spcAft>
            </a:pPr>
            <a:r>
              <a:rPr lang="en-US" altLang="en-US" sz="800" b="1">
                <a:solidFill>
                  <a:srgbClr val="134679"/>
                </a:solidFill>
                <a:latin typeface="Arial Bold" charset="0"/>
                <a:sym typeface="Arial Bold" charset="0"/>
              </a:rPr>
              <a:t>NO</a:t>
            </a:r>
          </a:p>
        </p:txBody>
      </p:sp>
      <p:sp>
        <p:nvSpPr>
          <p:cNvPr id="46098"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099"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0" name="Rectangle 25"/>
          <p:cNvSpPr>
            <a:spLocks/>
          </p:cNvSpPr>
          <p:nvPr/>
        </p:nvSpPr>
        <p:spPr bwMode="auto">
          <a:xfrm>
            <a:off x="3962400" y="4035425"/>
            <a:ext cx="215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1" name="Rectangle 26"/>
          <p:cNvSpPr>
            <a:spLocks/>
          </p:cNvSpPr>
          <p:nvPr/>
        </p:nvSpPr>
        <p:spPr bwMode="auto">
          <a:xfrm>
            <a:off x="3970338" y="4243388"/>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6102"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6103" name="Rectangle 28"/>
          <p:cNvSpPr>
            <a:spLocks/>
          </p:cNvSpPr>
          <p:nvPr/>
        </p:nvSpPr>
        <p:spPr bwMode="auto">
          <a:xfrm>
            <a:off x="6521450" y="4183063"/>
            <a:ext cx="4333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610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6105"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rPr>
              <a:t>© Global Initiative for Asthma</a:t>
            </a:r>
          </a:p>
        </p:txBody>
      </p:sp>
      <p:sp>
        <p:nvSpPr>
          <p:cNvPr id="4610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(3/4)</a:t>
            </a:r>
            <a:endParaRPr lang="en-US" altLang="en-US" sz="1200" i="1" dirty="0">
              <a:solidFill>
                <a:srgbClr val="FFFFFF"/>
              </a:solidFill>
              <a:latin typeface="Arial Italic" charset="0"/>
              <a:sym typeface="Arial Italic" charset="0"/>
            </a:endParaRPr>
          </a:p>
        </p:txBody>
      </p:sp>
    </p:spTree>
    <p:extLst>
      <p:ext uri="{BB962C8B-B14F-4D97-AF65-F5344CB8AC3E}">
        <p14:creationId xmlns:p14="http://schemas.microsoft.com/office/powerpoint/2010/main" val="1854669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696200" y="0"/>
            <a:ext cx="14478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47106" name="Picture 31" descr="box 1-level 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7110"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7111"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7112" name="Rectangle 10"/>
          <p:cNvSpPr>
            <a:spLocks/>
          </p:cNvSpPr>
          <p:nvPr/>
        </p:nvSpPr>
        <p:spPr bwMode="auto">
          <a:xfrm>
            <a:off x="1209675" y="4852988"/>
            <a:ext cx="18732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Empiric treatment with </a:t>
            </a:r>
            <a:br>
              <a:rPr lang="en-US" altLang="en-US" sz="1000">
                <a:solidFill>
                  <a:srgbClr val="134679"/>
                </a:solidFill>
              </a:rPr>
            </a:br>
            <a:r>
              <a:rPr lang="en-US" altLang="en-US" sz="1000">
                <a:solidFill>
                  <a:srgbClr val="134679"/>
                </a:solidFill>
              </a:rPr>
              <a:t>ICS and prn SABA</a:t>
            </a:r>
          </a:p>
          <a:p>
            <a:pPr algn="ctr" eaLnBrk="1" fontAlgn="base" hangingPunct="1">
              <a:spcBef>
                <a:spcPts val="425"/>
              </a:spcBef>
              <a:spcAft>
                <a:spcPct val="0"/>
              </a:spcAft>
            </a:pPr>
            <a:r>
              <a:rPr lang="en-US" altLang="en-US" sz="1000">
                <a:solidFill>
                  <a:srgbClr val="134679"/>
                </a:solidFill>
              </a:rPr>
              <a:t>Review response</a:t>
            </a:r>
          </a:p>
          <a:p>
            <a:pPr algn="ctr" eaLnBrk="1" fontAlgn="base" hangingPunct="1">
              <a:spcBef>
                <a:spcPts val="425"/>
              </a:spcBef>
              <a:spcAft>
                <a:spcPct val="0"/>
              </a:spcAft>
            </a:pPr>
            <a:r>
              <a:rPr lang="en-US" altLang="en-US" sz="1000">
                <a:solidFill>
                  <a:srgbClr val="134679"/>
                </a:solidFill>
              </a:rPr>
              <a:t>Diagnostic testing </a:t>
            </a:r>
            <a:br>
              <a:rPr lang="en-US" altLang="en-US" sz="1000">
                <a:solidFill>
                  <a:srgbClr val="134679"/>
                </a:solidFill>
              </a:rPr>
            </a:br>
            <a:r>
              <a:rPr lang="en-US" altLang="en-US" sz="1000">
                <a:solidFill>
                  <a:srgbClr val="134679"/>
                </a:solidFill>
              </a:rPr>
              <a:t>within 1-3 months</a:t>
            </a:r>
          </a:p>
        </p:txBody>
      </p:sp>
      <p:sp>
        <p:nvSpPr>
          <p:cNvPr id="47113" name="Rectangle 11"/>
          <p:cNvSpPr>
            <a:spLocks/>
          </p:cNvSpPr>
          <p:nvPr/>
        </p:nvSpPr>
        <p:spPr bwMode="auto">
          <a:xfrm>
            <a:off x="4467225" y="3873500"/>
            <a:ext cx="1947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fontAlgn="base" hangingPunct="1">
              <a:spcBef>
                <a:spcPts val="425"/>
              </a:spcBef>
              <a:spcAft>
                <a:spcPct val="0"/>
              </a:spcAft>
            </a:pPr>
            <a:r>
              <a:rPr lang="en-US" altLang="en-US" sz="1000">
                <a:solidFill>
                  <a:srgbClr val="134679"/>
                </a:solidFill>
              </a:rPr>
              <a:t>Confirms asthma diagnosis?</a:t>
            </a:r>
          </a:p>
        </p:txBody>
      </p:sp>
      <p:sp>
        <p:nvSpPr>
          <p:cNvPr id="47114" name="Rectangle 12"/>
          <p:cNvSpPr>
            <a:spLocks/>
          </p:cNvSpPr>
          <p:nvPr/>
        </p:nvSpPr>
        <p:spPr bwMode="auto">
          <a:xfrm>
            <a:off x="4535488" y="5267325"/>
            <a:ext cx="1993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47115"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7116"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7117"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7118" name="Rectangle 17"/>
          <p:cNvSpPr>
            <a:spLocks/>
          </p:cNvSpPr>
          <p:nvPr/>
        </p:nvSpPr>
        <p:spPr bwMode="auto">
          <a:xfrm>
            <a:off x="2001838" y="2492375"/>
            <a:ext cx="1457325" cy="388938"/>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Clinical urgency, and other diagnoses unlikely</a:t>
            </a:r>
          </a:p>
        </p:txBody>
      </p:sp>
      <p:sp>
        <p:nvSpPr>
          <p:cNvPr id="47119"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7120"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7121"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7122"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7123" name="Rectangle 22"/>
          <p:cNvSpPr>
            <a:spLocks/>
          </p:cNvSpPr>
          <p:nvPr/>
        </p:nvSpPr>
        <p:spPr bwMode="auto">
          <a:xfrm>
            <a:off x="5314950" y="4810125"/>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50000"/>
              </a:lnSpc>
              <a:spcBef>
                <a:spcPct val="0"/>
              </a:spcBef>
              <a:spcAft>
                <a:spcPct val="0"/>
              </a:spcAft>
            </a:pPr>
            <a:r>
              <a:rPr lang="en-US" altLang="en-US" sz="800" b="1">
                <a:solidFill>
                  <a:srgbClr val="134679"/>
                </a:solidFill>
                <a:latin typeface="Arial Bold" charset="0"/>
                <a:sym typeface="Arial Bold" charset="0"/>
              </a:rPr>
              <a:t>NO</a:t>
            </a:r>
          </a:p>
        </p:txBody>
      </p:sp>
      <p:sp>
        <p:nvSpPr>
          <p:cNvPr id="47124"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5"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6" name="Rectangle 25"/>
          <p:cNvSpPr>
            <a:spLocks/>
          </p:cNvSpPr>
          <p:nvPr/>
        </p:nvSpPr>
        <p:spPr bwMode="auto">
          <a:xfrm>
            <a:off x="3962400" y="4035425"/>
            <a:ext cx="215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7" name="Rectangle 26"/>
          <p:cNvSpPr>
            <a:spLocks/>
          </p:cNvSpPr>
          <p:nvPr/>
        </p:nvSpPr>
        <p:spPr bwMode="auto">
          <a:xfrm>
            <a:off x="3970338" y="4243388"/>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8"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9" name="Rectangle 28"/>
          <p:cNvSpPr>
            <a:spLocks/>
          </p:cNvSpPr>
          <p:nvPr/>
        </p:nvSpPr>
        <p:spPr bwMode="auto">
          <a:xfrm>
            <a:off x="6521450" y="4183063"/>
            <a:ext cx="4333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30"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7131"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rPr>
              <a:t>© Global Initiative for Asthma</a:t>
            </a:r>
          </a:p>
        </p:txBody>
      </p:sp>
      <p:sp>
        <p:nvSpPr>
          <p:cNvPr id="47132"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(4/4)</a:t>
            </a:r>
            <a:endParaRPr lang="en-US" altLang="en-US" sz="1200" i="1" dirty="0">
              <a:solidFill>
                <a:srgbClr val="FFFFFF"/>
              </a:solidFill>
              <a:latin typeface="Arial Italic" charset="0"/>
              <a:sym typeface="Arial Italic" charset="0"/>
            </a:endParaRPr>
          </a:p>
        </p:txBody>
      </p:sp>
      <p:sp>
        <p:nvSpPr>
          <p:cNvPr id="47133"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Tree>
    <p:extLst>
      <p:ext uri="{BB962C8B-B14F-4D97-AF65-F5344CB8AC3E}">
        <p14:creationId xmlns:p14="http://schemas.microsoft.com/office/powerpoint/2010/main" val="1048577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i="1" dirty="0" smtClean="0"/>
              <a:t>Increased</a:t>
            </a:r>
            <a:r>
              <a:rPr lang="en-AU" dirty="0" smtClean="0"/>
              <a:t> probability that symptoms are due to asthma if:</a:t>
            </a:r>
          </a:p>
          <a:p>
            <a:pPr lvl="1">
              <a:lnSpc>
                <a:spcPct val="110000"/>
              </a:lnSpc>
            </a:pPr>
            <a:r>
              <a:rPr lang="en-AU" dirty="0" smtClean="0"/>
              <a:t>More than one type of symptom (wheeze, shortness of breath, cough, chest tightness)</a:t>
            </a:r>
          </a:p>
          <a:p>
            <a:pPr lvl="1">
              <a:lnSpc>
                <a:spcPct val="110000"/>
              </a:lnSpc>
            </a:pPr>
            <a:r>
              <a:rPr lang="en-AU" dirty="0" smtClean="0"/>
              <a:t>Symptoms often worse at night or in the early morning</a:t>
            </a:r>
          </a:p>
          <a:p>
            <a:pPr lvl="1">
              <a:lnSpc>
                <a:spcPct val="110000"/>
              </a:lnSpc>
            </a:pPr>
            <a:r>
              <a:rPr lang="en-AU" dirty="0" smtClean="0"/>
              <a:t>Symptoms vary over time and in intensity</a:t>
            </a:r>
          </a:p>
          <a:p>
            <a:pPr lvl="1">
              <a:lnSpc>
                <a:spcPct val="110000"/>
              </a:lnSpc>
            </a:pPr>
            <a:r>
              <a:rPr lang="en-AU" dirty="0" smtClean="0"/>
              <a:t>Symptoms are triggered by viral infections, exercise, allergen exposure, changes in weather, laughter, irritants such as car exhaust fumes, smoke, or strong smells</a:t>
            </a:r>
          </a:p>
          <a:p>
            <a:pPr>
              <a:lnSpc>
                <a:spcPct val="110000"/>
              </a:lnSpc>
            </a:pPr>
            <a:r>
              <a:rPr lang="en-AU" i="1" dirty="0" smtClean="0"/>
              <a:t>Decreased</a:t>
            </a:r>
            <a:r>
              <a:rPr lang="en-AU" dirty="0" smtClean="0"/>
              <a:t> probability that symptoms are due to asthma if:</a:t>
            </a:r>
          </a:p>
          <a:p>
            <a:pPr lvl="1">
              <a:lnSpc>
                <a:spcPct val="110000"/>
              </a:lnSpc>
            </a:pPr>
            <a:r>
              <a:rPr lang="en-AU" dirty="0" smtClean="0"/>
              <a:t>Isolated cough with no other respiratory symptoms</a:t>
            </a:r>
          </a:p>
          <a:p>
            <a:pPr lvl="1">
              <a:lnSpc>
                <a:spcPct val="110000"/>
              </a:lnSpc>
            </a:pPr>
            <a:r>
              <a:rPr lang="en-AU" dirty="0" smtClean="0"/>
              <a:t>Chronic production of sputum</a:t>
            </a:r>
          </a:p>
          <a:p>
            <a:pPr lvl="1">
              <a:lnSpc>
                <a:spcPct val="110000"/>
              </a:lnSpc>
            </a:pPr>
            <a:r>
              <a:rPr lang="en-AU" dirty="0" smtClean="0"/>
              <a:t>Shortness of breath associated with dizziness, light-headedness or peripheral tingling</a:t>
            </a:r>
          </a:p>
          <a:p>
            <a:pPr lvl="1">
              <a:lnSpc>
                <a:spcPct val="110000"/>
              </a:lnSpc>
            </a:pPr>
            <a:r>
              <a:rPr lang="en-AU" dirty="0" smtClean="0"/>
              <a:t>Chest pain</a:t>
            </a:r>
          </a:p>
          <a:p>
            <a:pPr lvl="1">
              <a:lnSpc>
                <a:spcPct val="110000"/>
              </a:lnSpc>
            </a:pPr>
            <a:r>
              <a:rPr lang="en-AU" dirty="0" smtClean="0"/>
              <a:t>Exercise-induced dyspnea with noisy inspiration (stridor)</a:t>
            </a:r>
          </a:p>
          <a:p>
            <a:pPr lvl="1">
              <a:lnSpc>
                <a:spcPct val="110000"/>
              </a:lnSpc>
            </a:pPr>
            <a:endParaRPr lang="en-AU" dirty="0"/>
          </a:p>
        </p:txBody>
      </p:sp>
      <p:sp>
        <p:nvSpPr>
          <p:cNvPr id="2" name="Title 1"/>
          <p:cNvSpPr>
            <a:spLocks noGrp="1"/>
          </p:cNvSpPr>
          <p:nvPr>
            <p:ph type="title"/>
          </p:nvPr>
        </p:nvSpPr>
        <p:spPr/>
        <p:txBody>
          <a:bodyPr>
            <a:normAutofit/>
          </a:bodyPr>
          <a:lstStyle/>
          <a:p>
            <a:r>
              <a:rPr lang="en-AU" dirty="0" smtClean="0"/>
              <a:t>Diagnosis of asthma – symptoms</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3612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AU" dirty="0" smtClean="0"/>
              <a:t>Confirm presence of airflow limitation</a:t>
            </a:r>
          </a:p>
          <a:p>
            <a:pPr lvl="1"/>
            <a:r>
              <a:rPr lang="en-AU" dirty="0" smtClean="0"/>
              <a:t>Document that FEV</a:t>
            </a:r>
            <a:r>
              <a:rPr lang="en-AU" baseline="-25000" dirty="0" smtClean="0"/>
              <a:t>1</a:t>
            </a:r>
            <a:r>
              <a:rPr lang="en-AU" dirty="0" smtClean="0"/>
              <a:t>/FVC is reduced (at least once, when FEV</a:t>
            </a:r>
            <a:r>
              <a:rPr lang="en-AU" baseline="-25000" dirty="0" smtClean="0"/>
              <a:t>1</a:t>
            </a:r>
            <a:r>
              <a:rPr lang="en-AU" dirty="0" smtClean="0"/>
              <a:t> is low)</a:t>
            </a:r>
          </a:p>
          <a:p>
            <a:pPr lvl="1"/>
            <a:r>
              <a:rPr lang="en-AU" dirty="0" smtClean="0"/>
              <a:t>FEV</a:t>
            </a:r>
            <a:r>
              <a:rPr lang="en-AU" baseline="-25000" dirty="0" smtClean="0"/>
              <a:t>1</a:t>
            </a:r>
            <a:r>
              <a:rPr lang="en-AU" dirty="0" smtClean="0"/>
              <a:t>/ FVC ratio is normally &gt;0.75 – 0.80 in healthy adults, and </a:t>
            </a:r>
            <a:br>
              <a:rPr lang="en-AU" dirty="0" smtClean="0"/>
            </a:br>
            <a:r>
              <a:rPr lang="en-AU" dirty="0" smtClean="0"/>
              <a:t>&gt;0.90 in children</a:t>
            </a:r>
          </a:p>
          <a:p>
            <a:r>
              <a:rPr lang="en-AU" dirty="0" smtClean="0"/>
              <a:t>Confirm variation in lung function is greater than in healthy individuals</a:t>
            </a:r>
          </a:p>
          <a:p>
            <a:pPr lvl="1"/>
            <a:r>
              <a:rPr lang="en-AU" dirty="0" smtClean="0"/>
              <a:t>The greater the variation, or the more times variation is seen, the greater probability that the diagnosis is asthma</a:t>
            </a:r>
          </a:p>
          <a:p>
            <a:pPr lvl="1"/>
            <a:r>
              <a:rPr lang="en-AU" dirty="0" smtClean="0"/>
              <a:t>Excessive bronchodilator reversibility (adults: increase in FEV</a:t>
            </a:r>
            <a:r>
              <a:rPr lang="en-AU" baseline="-25000" dirty="0" smtClean="0"/>
              <a:t>1</a:t>
            </a:r>
            <a:r>
              <a:rPr lang="en-AU" dirty="0" smtClean="0"/>
              <a:t> &gt;12% and &gt;200mL; children: increase &gt;12% predicted)</a:t>
            </a:r>
          </a:p>
          <a:p>
            <a:pPr lvl="1"/>
            <a:r>
              <a:rPr lang="en-AU" dirty="0" smtClean="0"/>
              <a:t>Excessive diurnal variability from 1-2 weeks’ twice-daily PEF monitoring (daily amplitude x 100/daily mean, averaged)</a:t>
            </a:r>
          </a:p>
          <a:p>
            <a:pPr lvl="1"/>
            <a:r>
              <a:rPr lang="en-AU" dirty="0" smtClean="0"/>
              <a:t>Significant increase in FEV</a:t>
            </a:r>
            <a:r>
              <a:rPr lang="en-AU" baseline="-25000" dirty="0" smtClean="0"/>
              <a:t>1</a:t>
            </a:r>
            <a:r>
              <a:rPr lang="en-AU" dirty="0" smtClean="0"/>
              <a:t> or PEF after 4 weeks of controller treatment</a:t>
            </a:r>
          </a:p>
          <a:p>
            <a:pPr lvl="1"/>
            <a:r>
              <a:rPr lang="en-AU" dirty="0" smtClean="0"/>
              <a:t>If initial testing is negative:</a:t>
            </a:r>
          </a:p>
          <a:p>
            <a:pPr lvl="2"/>
            <a:r>
              <a:rPr lang="en-AU" dirty="0" smtClean="0"/>
              <a:t>Repeat when patient is symptomatic, or after withholding bronchodilators</a:t>
            </a:r>
          </a:p>
          <a:p>
            <a:pPr lvl="2"/>
            <a:r>
              <a:rPr lang="en-AU" dirty="0" smtClean="0"/>
              <a:t>Refer for additional tests (especially children ≤5 years, or the elderly)</a:t>
            </a:r>
          </a:p>
          <a:p>
            <a:pPr lvl="1"/>
            <a:endParaRPr lang="en-AU" dirty="0" smtClean="0"/>
          </a:p>
          <a:p>
            <a:pPr lvl="1"/>
            <a:endParaRPr lang="en-AU" dirty="0"/>
          </a:p>
        </p:txBody>
      </p:sp>
      <p:sp>
        <p:nvSpPr>
          <p:cNvPr id="2" name="Title 1"/>
          <p:cNvSpPr>
            <a:spLocks noGrp="1"/>
          </p:cNvSpPr>
          <p:nvPr>
            <p:ph type="title"/>
          </p:nvPr>
        </p:nvSpPr>
        <p:spPr/>
        <p:txBody>
          <a:bodyPr/>
          <a:lstStyle/>
          <a:p>
            <a:r>
              <a:rPr lang="en-AU" smtClean="0"/>
              <a:t>Diagnosis of asthma – variable airflow limitation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1-2</a:t>
            </a:r>
            <a:endParaRPr lang="en-AU" sz="1200" i="1" dirty="0">
              <a:solidFill>
                <a:schemeClr val="bg1"/>
              </a:solidFill>
            </a:endParaRPr>
          </a:p>
        </p:txBody>
      </p:sp>
    </p:spTree>
    <p:extLst>
      <p:ext uri="{BB962C8B-B14F-4D97-AF65-F5344CB8AC3E}">
        <p14:creationId xmlns:p14="http://schemas.microsoft.com/office/powerpoint/2010/main" val="42514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688975" y="5008345"/>
            <a:ext cx="1871345"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b="1" dirty="0" smtClean="0">
                <a:solidFill>
                  <a:srgbClr val="134679"/>
                </a:solidFill>
              </a:rPr>
              <a:t>Time (seconds)</a:t>
            </a:r>
            <a:endParaRPr lang="en-US" sz="1800" b="1" dirty="0">
              <a:solidFill>
                <a:srgbClr val="134679"/>
              </a:solidFill>
            </a:endParaRPr>
          </a:p>
        </p:txBody>
      </p:sp>
      <p:sp>
        <p:nvSpPr>
          <p:cNvPr id="31" name="Rectangle 20"/>
          <p:cNvSpPr>
            <a:spLocks noChangeArrowheads="1"/>
          </p:cNvSpPr>
          <p:nvPr/>
        </p:nvSpPr>
        <p:spPr bwMode="auto">
          <a:xfrm>
            <a:off x="244805" y="961828"/>
            <a:ext cx="999183"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b="1" dirty="0" smtClean="0">
                <a:solidFill>
                  <a:srgbClr val="134679"/>
                </a:solidFill>
              </a:rPr>
              <a:t>Volume</a:t>
            </a:r>
            <a:endParaRPr lang="en-US" sz="1800" b="1" dirty="0">
              <a:solidFill>
                <a:srgbClr val="134679"/>
              </a:solidFill>
            </a:endParaRPr>
          </a:p>
        </p:txBody>
      </p:sp>
      <p:sp>
        <p:nvSpPr>
          <p:cNvPr id="68633" name="Rectangle 26"/>
          <p:cNvSpPr>
            <a:spLocks noChangeArrowheads="1"/>
          </p:cNvSpPr>
          <p:nvPr/>
        </p:nvSpPr>
        <p:spPr bwMode="auto">
          <a:xfrm>
            <a:off x="14970" y="5459634"/>
            <a:ext cx="409785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nSpc>
                <a:spcPct val="100000"/>
              </a:lnSpc>
            </a:pPr>
            <a:r>
              <a:rPr lang="en-US" sz="1600" b="0" dirty="0">
                <a:solidFill>
                  <a:srgbClr val="134679"/>
                </a:solidFill>
              </a:rPr>
              <a:t>Note:  Each FEV</a:t>
            </a:r>
            <a:r>
              <a:rPr lang="en-US" sz="1600" b="0" baseline="-25000" dirty="0">
                <a:solidFill>
                  <a:srgbClr val="134679"/>
                </a:solidFill>
              </a:rPr>
              <a:t>1</a:t>
            </a:r>
            <a:r>
              <a:rPr lang="en-US" sz="1600" b="0" dirty="0">
                <a:solidFill>
                  <a:srgbClr val="134679"/>
                </a:solidFill>
              </a:rPr>
              <a:t> </a:t>
            </a:r>
            <a:r>
              <a:rPr lang="en-US" sz="1600" b="0" dirty="0" smtClean="0">
                <a:solidFill>
                  <a:srgbClr val="134679"/>
                </a:solidFill>
              </a:rPr>
              <a:t>represents </a:t>
            </a:r>
            <a:r>
              <a:rPr lang="en-US" sz="1600" b="0" dirty="0">
                <a:solidFill>
                  <a:srgbClr val="134679"/>
                </a:solidFill>
              </a:rPr>
              <a:t>the highest of three </a:t>
            </a:r>
            <a:r>
              <a:rPr lang="en-US" sz="1600" b="0" dirty="0" smtClean="0">
                <a:solidFill>
                  <a:srgbClr val="134679"/>
                </a:solidFill>
              </a:rPr>
              <a:t>reproducible measurements</a:t>
            </a:r>
            <a:endParaRPr lang="en-US" sz="1600" b="0" dirty="0">
              <a:solidFill>
                <a:srgbClr val="134679"/>
              </a:solidFill>
            </a:endParaRPr>
          </a:p>
        </p:txBody>
      </p:sp>
      <p:sp>
        <p:nvSpPr>
          <p:cNvPr id="2" name="Title 1"/>
          <p:cNvSpPr>
            <a:spLocks noGrp="1"/>
          </p:cNvSpPr>
          <p:nvPr>
            <p:ph type="title"/>
          </p:nvPr>
        </p:nvSpPr>
        <p:spPr/>
        <p:txBody>
          <a:bodyPr/>
          <a:lstStyle/>
          <a:p>
            <a:r>
              <a:rPr lang="en-AU" dirty="0" smtClean="0"/>
              <a:t>Typical spirometric tracings</a:t>
            </a:r>
            <a:endParaRPr lang="en-AU" dirty="0"/>
          </a:p>
        </p:txBody>
      </p:sp>
      <p:sp>
        <p:nvSpPr>
          <p:cNvPr id="32" name="Rectangle 20"/>
          <p:cNvSpPr>
            <a:spLocks noChangeArrowheads="1"/>
          </p:cNvSpPr>
          <p:nvPr/>
        </p:nvSpPr>
        <p:spPr bwMode="auto">
          <a:xfrm>
            <a:off x="620162" y="1622024"/>
            <a:ext cx="716541" cy="366767"/>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800" b="0" dirty="0" smtClean="0">
                <a:solidFill>
                  <a:srgbClr val="134679"/>
                </a:solidFill>
                <a:cs typeface="+mn-cs"/>
              </a:rPr>
              <a:t>FEV</a:t>
            </a:r>
            <a:r>
              <a:rPr lang="en-US" sz="1800" b="0" baseline="-25000" dirty="0" smtClean="0">
                <a:solidFill>
                  <a:srgbClr val="134679"/>
                </a:solidFill>
                <a:cs typeface="+mn-cs"/>
              </a:rPr>
              <a:t>1</a:t>
            </a:r>
            <a:endParaRPr lang="en-US" sz="1800" b="0" baseline="-25000" dirty="0">
              <a:solidFill>
                <a:srgbClr val="134679"/>
              </a:solidFill>
              <a:cs typeface="+mn-cs"/>
            </a:endParaRPr>
          </a:p>
        </p:txBody>
      </p:sp>
      <p:sp>
        <p:nvSpPr>
          <p:cNvPr id="371715" name="Freeform 3"/>
          <p:cNvSpPr>
            <a:spLocks/>
          </p:cNvSpPr>
          <p:nvPr/>
        </p:nvSpPr>
        <p:spPr bwMode="auto">
          <a:xfrm>
            <a:off x="403758" y="1326934"/>
            <a:ext cx="3444342" cy="3252787"/>
          </a:xfrm>
          <a:custGeom>
            <a:avLst/>
            <a:gdLst/>
            <a:ahLst/>
            <a:cxnLst>
              <a:cxn ang="0">
                <a:pos x="0" y="0"/>
              </a:cxn>
              <a:cxn ang="0">
                <a:pos x="0" y="2048"/>
              </a:cxn>
              <a:cxn ang="0">
                <a:pos x="2024" y="2048"/>
              </a:cxn>
            </a:cxnLst>
            <a:rect l="0" t="0" r="r" b="b"/>
            <a:pathLst>
              <a:path w="2025" h="2049">
                <a:moveTo>
                  <a:pt x="0" y="0"/>
                </a:moveTo>
                <a:lnTo>
                  <a:pt x="0" y="2048"/>
                </a:lnTo>
                <a:lnTo>
                  <a:pt x="2024" y="2048"/>
                </a:lnTo>
              </a:path>
            </a:pathLst>
          </a:custGeom>
          <a:noFill/>
          <a:ln w="254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6" name="Freeform 4"/>
          <p:cNvSpPr>
            <a:spLocks/>
          </p:cNvSpPr>
          <p:nvPr/>
        </p:nvSpPr>
        <p:spPr bwMode="auto">
          <a:xfrm>
            <a:off x="422807" y="1649310"/>
            <a:ext cx="3425293" cy="2899533"/>
          </a:xfrm>
          <a:custGeom>
            <a:avLst/>
            <a:gdLst>
              <a:gd name="connsiteX0" fmla="*/ 0 w 9995"/>
              <a:gd name="connsiteY0" fmla="*/ 9992 h 9992"/>
              <a:gd name="connsiteX1" fmla="*/ 42 w 9995"/>
              <a:gd name="connsiteY1" fmla="*/ 9831 h 9992"/>
              <a:gd name="connsiteX2" fmla="*/ 152 w 9995"/>
              <a:gd name="connsiteY2" fmla="*/ 9391 h 9992"/>
              <a:gd name="connsiteX3" fmla="*/ 320 w 9995"/>
              <a:gd name="connsiteY3" fmla="*/ 8744 h 9992"/>
              <a:gd name="connsiteX4" fmla="*/ 551 w 9995"/>
              <a:gd name="connsiteY4" fmla="*/ 7935 h 9992"/>
              <a:gd name="connsiteX5" fmla="*/ 693 w 9995"/>
              <a:gd name="connsiteY5" fmla="*/ 7488 h 9992"/>
              <a:gd name="connsiteX6" fmla="*/ 855 w 9995"/>
              <a:gd name="connsiteY6" fmla="*/ 7034 h 9992"/>
              <a:gd name="connsiteX7" fmla="*/ 1018 w 9995"/>
              <a:gd name="connsiteY7" fmla="*/ 6564 h 9992"/>
              <a:gd name="connsiteX8" fmla="*/ 1196 w 9995"/>
              <a:gd name="connsiteY8" fmla="*/ 6102 h 9992"/>
              <a:gd name="connsiteX9" fmla="*/ 1396 w 9995"/>
              <a:gd name="connsiteY9" fmla="*/ 5647 h 9992"/>
              <a:gd name="connsiteX10" fmla="*/ 1600 w 9995"/>
              <a:gd name="connsiteY10" fmla="*/ 5208 h 9992"/>
              <a:gd name="connsiteX11" fmla="*/ 1710 w 9995"/>
              <a:gd name="connsiteY11" fmla="*/ 5000 h 9992"/>
              <a:gd name="connsiteX12" fmla="*/ 1821 w 9995"/>
              <a:gd name="connsiteY12" fmla="*/ 4792 h 9992"/>
              <a:gd name="connsiteX13" fmla="*/ 1931 w 9995"/>
              <a:gd name="connsiteY13" fmla="*/ 4599 h 9992"/>
              <a:gd name="connsiteX14" fmla="*/ 2041 w 9995"/>
              <a:gd name="connsiteY14" fmla="*/ 4422 h 9992"/>
              <a:gd name="connsiteX15" fmla="*/ 2293 w 9995"/>
              <a:gd name="connsiteY15" fmla="*/ 4052 h 9992"/>
              <a:gd name="connsiteX16" fmla="*/ 2560 w 9995"/>
              <a:gd name="connsiteY16" fmla="*/ 3675 h 9992"/>
              <a:gd name="connsiteX17" fmla="*/ 2875 w 9995"/>
              <a:gd name="connsiteY17" fmla="*/ 3290 h 9992"/>
              <a:gd name="connsiteX18" fmla="*/ 3206 w 9995"/>
              <a:gd name="connsiteY18" fmla="*/ 2889 h 9992"/>
              <a:gd name="connsiteX19" fmla="*/ 3384 w 9995"/>
              <a:gd name="connsiteY19" fmla="*/ 2696 h 9992"/>
              <a:gd name="connsiteX20" fmla="*/ 3578 w 9995"/>
              <a:gd name="connsiteY20" fmla="*/ 2512 h 9992"/>
              <a:gd name="connsiteX21" fmla="*/ 3767 w 9995"/>
              <a:gd name="connsiteY21" fmla="*/ 2319 h 9992"/>
              <a:gd name="connsiteX22" fmla="*/ 3966 w 9995"/>
              <a:gd name="connsiteY22" fmla="*/ 2142 h 9992"/>
              <a:gd name="connsiteX23" fmla="*/ 4187 w 9995"/>
              <a:gd name="connsiteY23" fmla="*/ 1949 h 9992"/>
              <a:gd name="connsiteX24" fmla="*/ 4407 w 9995"/>
              <a:gd name="connsiteY24" fmla="*/ 1772 h 9992"/>
              <a:gd name="connsiteX25" fmla="*/ 4633 w 9995"/>
              <a:gd name="connsiteY25" fmla="*/ 1595 h 9992"/>
              <a:gd name="connsiteX26" fmla="*/ 4869 w 9995"/>
              <a:gd name="connsiteY26" fmla="*/ 1433 h 9992"/>
              <a:gd name="connsiteX27" fmla="*/ 5121 w 9995"/>
              <a:gd name="connsiteY27" fmla="*/ 1271 h 9992"/>
              <a:gd name="connsiteX28" fmla="*/ 5373 w 9995"/>
              <a:gd name="connsiteY28" fmla="*/ 1109 h 9992"/>
              <a:gd name="connsiteX29" fmla="*/ 5645 w 9995"/>
              <a:gd name="connsiteY29" fmla="*/ 963 h 9992"/>
              <a:gd name="connsiteX30" fmla="*/ 5913 w 9995"/>
              <a:gd name="connsiteY30" fmla="*/ 832 h 9992"/>
              <a:gd name="connsiteX31" fmla="*/ 6196 w 9995"/>
              <a:gd name="connsiteY31" fmla="*/ 693 h 9992"/>
              <a:gd name="connsiteX32" fmla="*/ 6495 w 9995"/>
              <a:gd name="connsiteY32" fmla="*/ 578 h 9992"/>
              <a:gd name="connsiteX33" fmla="*/ 6800 w 9995"/>
              <a:gd name="connsiteY33" fmla="*/ 462 h 9992"/>
              <a:gd name="connsiteX34" fmla="*/ 7429 w 9995"/>
              <a:gd name="connsiteY34" fmla="*/ 270 h 9992"/>
              <a:gd name="connsiteX35" fmla="*/ 7765 w 9995"/>
              <a:gd name="connsiteY35" fmla="*/ 193 h 9992"/>
              <a:gd name="connsiteX36" fmla="*/ 8116 w 9995"/>
              <a:gd name="connsiteY36" fmla="*/ 123 h 9992"/>
              <a:gd name="connsiteX37" fmla="*/ 8468 w 9995"/>
              <a:gd name="connsiteY37" fmla="*/ 77 h 9992"/>
              <a:gd name="connsiteX38" fmla="*/ 8830 w 9995"/>
              <a:gd name="connsiteY38" fmla="*/ 31 h 9992"/>
              <a:gd name="connsiteX39" fmla="*/ 9208 w 9995"/>
              <a:gd name="connsiteY39" fmla="*/ 0 h 9992"/>
              <a:gd name="connsiteX40" fmla="*/ 9591 w 9995"/>
              <a:gd name="connsiteY40" fmla="*/ 0 h 9992"/>
              <a:gd name="connsiteX41" fmla="*/ 9995 w 9995"/>
              <a:gd name="connsiteY41" fmla="*/ 0 h 9992"/>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7769 w 10000"/>
              <a:gd name="connsiteY34" fmla="*/ 193 h 10000"/>
              <a:gd name="connsiteX35" fmla="*/ 8120 w 10000"/>
              <a:gd name="connsiteY35" fmla="*/ 123 h 10000"/>
              <a:gd name="connsiteX36" fmla="*/ 8472 w 10000"/>
              <a:gd name="connsiteY36" fmla="*/ 77 h 10000"/>
              <a:gd name="connsiteX37" fmla="*/ 8834 w 10000"/>
              <a:gd name="connsiteY37" fmla="*/ 31 h 10000"/>
              <a:gd name="connsiteX38" fmla="*/ 9213 w 10000"/>
              <a:gd name="connsiteY38" fmla="*/ 0 h 10000"/>
              <a:gd name="connsiteX39" fmla="*/ 9596 w 10000"/>
              <a:gd name="connsiteY39" fmla="*/ 0 h 10000"/>
              <a:gd name="connsiteX40" fmla="*/ 10000 w 10000"/>
              <a:gd name="connsiteY40"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120 w 10000"/>
              <a:gd name="connsiteY34" fmla="*/ 123 h 10000"/>
              <a:gd name="connsiteX35" fmla="*/ 8472 w 10000"/>
              <a:gd name="connsiteY35" fmla="*/ 77 h 10000"/>
              <a:gd name="connsiteX36" fmla="*/ 8834 w 10000"/>
              <a:gd name="connsiteY36" fmla="*/ 31 h 10000"/>
              <a:gd name="connsiteX37" fmla="*/ 9213 w 10000"/>
              <a:gd name="connsiteY37" fmla="*/ 0 h 10000"/>
              <a:gd name="connsiteX38" fmla="*/ 9596 w 10000"/>
              <a:gd name="connsiteY38" fmla="*/ 0 h 10000"/>
              <a:gd name="connsiteX39" fmla="*/ 10000 w 10000"/>
              <a:gd name="connsiteY39"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472 w 10000"/>
              <a:gd name="connsiteY34" fmla="*/ 77 h 10000"/>
              <a:gd name="connsiteX35" fmla="*/ 8834 w 10000"/>
              <a:gd name="connsiteY35" fmla="*/ 31 h 10000"/>
              <a:gd name="connsiteX36" fmla="*/ 9213 w 10000"/>
              <a:gd name="connsiteY36" fmla="*/ 0 h 10000"/>
              <a:gd name="connsiteX37" fmla="*/ 9596 w 10000"/>
              <a:gd name="connsiteY37" fmla="*/ 0 h 10000"/>
              <a:gd name="connsiteX38" fmla="*/ 10000 w 10000"/>
              <a:gd name="connsiteY38"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834 w 10000"/>
              <a:gd name="connsiteY34" fmla="*/ 31 h 10000"/>
              <a:gd name="connsiteX35" fmla="*/ 9213 w 10000"/>
              <a:gd name="connsiteY35" fmla="*/ 0 h 10000"/>
              <a:gd name="connsiteX36" fmla="*/ 9596 w 10000"/>
              <a:gd name="connsiteY36" fmla="*/ 0 h 10000"/>
              <a:gd name="connsiteX37" fmla="*/ 10000 w 10000"/>
              <a:gd name="connsiteY37"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213 w 10000"/>
              <a:gd name="connsiteY34" fmla="*/ 0 h 10000"/>
              <a:gd name="connsiteX35" fmla="*/ 9596 w 10000"/>
              <a:gd name="connsiteY35" fmla="*/ 0 h 10000"/>
              <a:gd name="connsiteX36" fmla="*/ 10000 w 10000"/>
              <a:gd name="connsiteY36"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596 w 10000"/>
              <a:gd name="connsiteY34" fmla="*/ 0 h 10000"/>
              <a:gd name="connsiteX35" fmla="*/ 10000 w 10000"/>
              <a:gd name="connsiteY35"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10000 w 10000"/>
              <a:gd name="connsiteY34" fmla="*/ 0 h 10000"/>
              <a:gd name="connsiteX0" fmla="*/ 0 w 6803"/>
              <a:gd name="connsiteY0" fmla="*/ 9538 h 9538"/>
              <a:gd name="connsiteX1" fmla="*/ 42 w 6803"/>
              <a:gd name="connsiteY1" fmla="*/ 9377 h 9538"/>
              <a:gd name="connsiteX2" fmla="*/ 152 w 6803"/>
              <a:gd name="connsiteY2" fmla="*/ 8937 h 9538"/>
              <a:gd name="connsiteX3" fmla="*/ 320 w 6803"/>
              <a:gd name="connsiteY3" fmla="*/ 8289 h 9538"/>
              <a:gd name="connsiteX4" fmla="*/ 551 w 6803"/>
              <a:gd name="connsiteY4" fmla="*/ 7479 h 9538"/>
              <a:gd name="connsiteX5" fmla="*/ 693 w 6803"/>
              <a:gd name="connsiteY5" fmla="*/ 7032 h 9538"/>
              <a:gd name="connsiteX6" fmla="*/ 855 w 6803"/>
              <a:gd name="connsiteY6" fmla="*/ 6578 h 9538"/>
              <a:gd name="connsiteX7" fmla="*/ 1019 w 6803"/>
              <a:gd name="connsiteY7" fmla="*/ 6107 h 9538"/>
              <a:gd name="connsiteX8" fmla="*/ 1197 w 6803"/>
              <a:gd name="connsiteY8" fmla="*/ 5645 h 9538"/>
              <a:gd name="connsiteX9" fmla="*/ 1397 w 6803"/>
              <a:gd name="connsiteY9" fmla="*/ 5190 h 9538"/>
              <a:gd name="connsiteX10" fmla="*/ 1601 w 6803"/>
              <a:gd name="connsiteY10" fmla="*/ 4750 h 9538"/>
              <a:gd name="connsiteX11" fmla="*/ 1711 w 6803"/>
              <a:gd name="connsiteY11" fmla="*/ 4542 h 9538"/>
              <a:gd name="connsiteX12" fmla="*/ 1822 w 6803"/>
              <a:gd name="connsiteY12" fmla="*/ 4334 h 9538"/>
              <a:gd name="connsiteX13" fmla="*/ 1932 w 6803"/>
              <a:gd name="connsiteY13" fmla="*/ 4141 h 9538"/>
              <a:gd name="connsiteX14" fmla="*/ 2042 w 6803"/>
              <a:gd name="connsiteY14" fmla="*/ 3964 h 9538"/>
              <a:gd name="connsiteX15" fmla="*/ 2294 w 6803"/>
              <a:gd name="connsiteY15" fmla="*/ 3593 h 9538"/>
              <a:gd name="connsiteX16" fmla="*/ 2561 w 6803"/>
              <a:gd name="connsiteY16" fmla="*/ 3216 h 9538"/>
              <a:gd name="connsiteX17" fmla="*/ 2876 w 6803"/>
              <a:gd name="connsiteY17" fmla="*/ 2831 h 9538"/>
              <a:gd name="connsiteX18" fmla="*/ 3208 w 6803"/>
              <a:gd name="connsiteY18" fmla="*/ 2429 h 9538"/>
              <a:gd name="connsiteX19" fmla="*/ 3386 w 6803"/>
              <a:gd name="connsiteY19" fmla="*/ 2236 h 9538"/>
              <a:gd name="connsiteX20" fmla="*/ 3580 w 6803"/>
              <a:gd name="connsiteY20" fmla="*/ 2052 h 9538"/>
              <a:gd name="connsiteX21" fmla="*/ 3769 w 6803"/>
              <a:gd name="connsiteY21" fmla="*/ 1859 h 9538"/>
              <a:gd name="connsiteX22" fmla="*/ 3968 w 6803"/>
              <a:gd name="connsiteY22" fmla="*/ 1682 h 9538"/>
              <a:gd name="connsiteX23" fmla="*/ 4189 w 6803"/>
              <a:gd name="connsiteY23" fmla="*/ 1489 h 9538"/>
              <a:gd name="connsiteX24" fmla="*/ 4409 w 6803"/>
              <a:gd name="connsiteY24" fmla="*/ 1311 h 9538"/>
              <a:gd name="connsiteX25" fmla="*/ 4635 w 6803"/>
              <a:gd name="connsiteY25" fmla="*/ 1134 h 9538"/>
              <a:gd name="connsiteX26" fmla="*/ 4871 w 6803"/>
              <a:gd name="connsiteY26" fmla="*/ 972 h 9538"/>
              <a:gd name="connsiteX27" fmla="*/ 5124 w 6803"/>
              <a:gd name="connsiteY27" fmla="*/ 810 h 9538"/>
              <a:gd name="connsiteX28" fmla="*/ 5376 w 6803"/>
              <a:gd name="connsiteY28" fmla="*/ 648 h 9538"/>
              <a:gd name="connsiteX29" fmla="*/ 5648 w 6803"/>
              <a:gd name="connsiteY29" fmla="*/ 502 h 9538"/>
              <a:gd name="connsiteX30" fmla="*/ 5916 w 6803"/>
              <a:gd name="connsiteY30" fmla="*/ 371 h 9538"/>
              <a:gd name="connsiteX31" fmla="*/ 6199 w 6803"/>
              <a:gd name="connsiteY31" fmla="*/ 232 h 9538"/>
              <a:gd name="connsiteX32" fmla="*/ 6498 w 6803"/>
              <a:gd name="connsiteY32" fmla="*/ 116 h 9538"/>
              <a:gd name="connsiteX33" fmla="*/ 6803 w 6803"/>
              <a:gd name="connsiteY33" fmla="*/ 0 h 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03" h="9538">
                <a:moveTo>
                  <a:pt x="0" y="9538"/>
                </a:moveTo>
                <a:cubicBezTo>
                  <a:pt x="14" y="9484"/>
                  <a:pt x="28" y="9431"/>
                  <a:pt x="42" y="9377"/>
                </a:cubicBezTo>
                <a:cubicBezTo>
                  <a:pt x="79" y="9230"/>
                  <a:pt x="115" y="9084"/>
                  <a:pt x="152" y="8937"/>
                </a:cubicBezTo>
                <a:lnTo>
                  <a:pt x="320" y="8289"/>
                </a:lnTo>
                <a:lnTo>
                  <a:pt x="551" y="7479"/>
                </a:lnTo>
                <a:cubicBezTo>
                  <a:pt x="598" y="7330"/>
                  <a:pt x="646" y="7181"/>
                  <a:pt x="693" y="7032"/>
                </a:cubicBezTo>
                <a:lnTo>
                  <a:pt x="855" y="6578"/>
                </a:lnTo>
                <a:cubicBezTo>
                  <a:pt x="909" y="6421"/>
                  <a:pt x="964" y="6264"/>
                  <a:pt x="1019" y="6107"/>
                </a:cubicBezTo>
                <a:cubicBezTo>
                  <a:pt x="1078" y="5953"/>
                  <a:pt x="1138" y="5799"/>
                  <a:pt x="1197" y="5645"/>
                </a:cubicBezTo>
                <a:lnTo>
                  <a:pt x="1397" y="5190"/>
                </a:lnTo>
                <a:lnTo>
                  <a:pt x="1601" y="4750"/>
                </a:lnTo>
                <a:cubicBezTo>
                  <a:pt x="1638" y="4681"/>
                  <a:pt x="1674" y="4611"/>
                  <a:pt x="1711" y="4542"/>
                </a:cubicBezTo>
                <a:lnTo>
                  <a:pt x="1822" y="4334"/>
                </a:lnTo>
                <a:cubicBezTo>
                  <a:pt x="1859" y="4270"/>
                  <a:pt x="1895" y="4205"/>
                  <a:pt x="1932" y="4141"/>
                </a:cubicBezTo>
                <a:cubicBezTo>
                  <a:pt x="1969" y="4082"/>
                  <a:pt x="2005" y="4023"/>
                  <a:pt x="2042" y="3964"/>
                </a:cubicBezTo>
                <a:lnTo>
                  <a:pt x="2294" y="3593"/>
                </a:lnTo>
                <a:lnTo>
                  <a:pt x="2561" y="3216"/>
                </a:lnTo>
                <a:lnTo>
                  <a:pt x="2876" y="2831"/>
                </a:lnTo>
                <a:lnTo>
                  <a:pt x="3208" y="2429"/>
                </a:lnTo>
                <a:lnTo>
                  <a:pt x="3386" y="2236"/>
                </a:lnTo>
                <a:lnTo>
                  <a:pt x="3580" y="2052"/>
                </a:lnTo>
                <a:lnTo>
                  <a:pt x="3769" y="1859"/>
                </a:lnTo>
                <a:lnTo>
                  <a:pt x="3968" y="1682"/>
                </a:lnTo>
                <a:lnTo>
                  <a:pt x="4189" y="1489"/>
                </a:lnTo>
                <a:lnTo>
                  <a:pt x="4409" y="1311"/>
                </a:lnTo>
                <a:lnTo>
                  <a:pt x="4635" y="1134"/>
                </a:lnTo>
                <a:lnTo>
                  <a:pt x="4871" y="972"/>
                </a:lnTo>
                <a:lnTo>
                  <a:pt x="5124" y="810"/>
                </a:lnTo>
                <a:lnTo>
                  <a:pt x="5376" y="648"/>
                </a:lnTo>
                <a:lnTo>
                  <a:pt x="5648" y="502"/>
                </a:lnTo>
                <a:lnTo>
                  <a:pt x="5916" y="371"/>
                </a:lnTo>
                <a:lnTo>
                  <a:pt x="6199" y="232"/>
                </a:lnTo>
                <a:lnTo>
                  <a:pt x="6498" y="116"/>
                </a:lnTo>
                <a:lnTo>
                  <a:pt x="6803" y="0"/>
                </a:lnTo>
              </a:path>
            </a:pathLst>
          </a:custGeom>
          <a:noFill/>
          <a:ln w="50800" cap="rnd" cmpd="sng">
            <a:solidFill>
              <a:srgbClr val="4E6BFA"/>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7" name="Freeform 5"/>
          <p:cNvSpPr>
            <a:spLocks/>
          </p:cNvSpPr>
          <p:nvPr/>
        </p:nvSpPr>
        <p:spPr bwMode="auto">
          <a:xfrm>
            <a:off x="422808" y="1568372"/>
            <a:ext cx="3405180" cy="2981287"/>
          </a:xfrm>
          <a:custGeom>
            <a:avLst/>
            <a:gdLst>
              <a:gd name="connsiteX0" fmla="*/ 9995 w 9995"/>
              <a:gd name="connsiteY0" fmla="*/ 0 h 10006"/>
              <a:gd name="connsiteX1" fmla="*/ 9722 w 9995"/>
              <a:gd name="connsiteY1" fmla="*/ 43 h 10006"/>
              <a:gd name="connsiteX2" fmla="*/ 9449 w 9995"/>
              <a:gd name="connsiteY2" fmla="*/ 22 h 10006"/>
              <a:gd name="connsiteX3" fmla="*/ 9176 w 9995"/>
              <a:gd name="connsiteY3" fmla="*/ 11 h 10006"/>
              <a:gd name="connsiteX4" fmla="*/ 8909 w 9995"/>
              <a:gd name="connsiteY4" fmla="*/ 11 h 10006"/>
              <a:gd name="connsiteX5" fmla="*/ 8636 w 9995"/>
              <a:gd name="connsiteY5" fmla="*/ 22 h 10006"/>
              <a:gd name="connsiteX6" fmla="*/ 8363 w 9995"/>
              <a:gd name="connsiteY6" fmla="*/ 32 h 10006"/>
              <a:gd name="connsiteX7" fmla="*/ 8095 w 9995"/>
              <a:gd name="connsiteY7" fmla="*/ 43 h 10006"/>
              <a:gd name="connsiteX8" fmla="*/ 7823 w 9995"/>
              <a:gd name="connsiteY8" fmla="*/ 75 h 10006"/>
              <a:gd name="connsiteX9" fmla="*/ 7550 w 9995"/>
              <a:gd name="connsiteY9" fmla="*/ 107 h 10006"/>
              <a:gd name="connsiteX10" fmla="*/ 7293 w 9995"/>
              <a:gd name="connsiteY10" fmla="*/ 145 h 10006"/>
              <a:gd name="connsiteX11" fmla="*/ 7020 w 9995"/>
              <a:gd name="connsiteY11" fmla="*/ 198 h 10006"/>
              <a:gd name="connsiteX12" fmla="*/ 6758 w 9995"/>
              <a:gd name="connsiteY12" fmla="*/ 257 h 10006"/>
              <a:gd name="connsiteX13" fmla="*/ 6490 w 9995"/>
              <a:gd name="connsiteY13" fmla="*/ 321 h 10006"/>
              <a:gd name="connsiteX14" fmla="*/ 6228 w 9995"/>
              <a:gd name="connsiteY14" fmla="*/ 390 h 10006"/>
              <a:gd name="connsiteX15" fmla="*/ 5976 w 9995"/>
              <a:gd name="connsiteY15" fmla="*/ 481 h 10006"/>
              <a:gd name="connsiteX16" fmla="*/ 5714 w 9995"/>
              <a:gd name="connsiteY16" fmla="*/ 577 h 10006"/>
              <a:gd name="connsiteX17" fmla="*/ 5462 w 9995"/>
              <a:gd name="connsiteY17" fmla="*/ 679 h 10006"/>
              <a:gd name="connsiteX18" fmla="*/ 5215 w 9995"/>
              <a:gd name="connsiteY18" fmla="*/ 791 h 10006"/>
              <a:gd name="connsiteX19" fmla="*/ 4963 w 9995"/>
              <a:gd name="connsiteY19" fmla="*/ 903 h 10006"/>
              <a:gd name="connsiteX20" fmla="*/ 4711 w 9995"/>
              <a:gd name="connsiteY20" fmla="*/ 1037 h 10006"/>
              <a:gd name="connsiteX21" fmla="*/ 4470 w 9995"/>
              <a:gd name="connsiteY21" fmla="*/ 1181 h 10006"/>
              <a:gd name="connsiteX22" fmla="*/ 4239 w 9995"/>
              <a:gd name="connsiteY22" fmla="*/ 1330 h 10006"/>
              <a:gd name="connsiteX23" fmla="*/ 3998 w 9995"/>
              <a:gd name="connsiteY23" fmla="*/ 1496 h 10006"/>
              <a:gd name="connsiteX24" fmla="*/ 3767 w 9995"/>
              <a:gd name="connsiteY24" fmla="*/ 1667 h 10006"/>
              <a:gd name="connsiteX25" fmla="*/ 3547 w 9995"/>
              <a:gd name="connsiteY25" fmla="*/ 1854 h 10006"/>
              <a:gd name="connsiteX26" fmla="*/ 3316 w 9995"/>
              <a:gd name="connsiteY26" fmla="*/ 2046 h 10006"/>
              <a:gd name="connsiteX27" fmla="*/ 3106 w 9995"/>
              <a:gd name="connsiteY27" fmla="*/ 2249 h 10006"/>
              <a:gd name="connsiteX28" fmla="*/ 2886 w 9995"/>
              <a:gd name="connsiteY28" fmla="*/ 2479 h 10006"/>
              <a:gd name="connsiteX29" fmla="*/ 2681 w 9995"/>
              <a:gd name="connsiteY29" fmla="*/ 2714 h 10006"/>
              <a:gd name="connsiteX30" fmla="*/ 2471 w 9995"/>
              <a:gd name="connsiteY30" fmla="*/ 2949 h 10006"/>
              <a:gd name="connsiteX31" fmla="*/ 2282 w 9995"/>
              <a:gd name="connsiteY31" fmla="*/ 3200 h 10006"/>
              <a:gd name="connsiteX32" fmla="*/ 2088 w 9995"/>
              <a:gd name="connsiteY32" fmla="*/ 3478 h 10006"/>
              <a:gd name="connsiteX33" fmla="*/ 1899 w 9995"/>
              <a:gd name="connsiteY33" fmla="*/ 3756 h 10006"/>
              <a:gd name="connsiteX34" fmla="*/ 1726 w 9995"/>
              <a:gd name="connsiteY34" fmla="*/ 4028 h 10006"/>
              <a:gd name="connsiteX35" fmla="*/ 1569 w 9995"/>
              <a:gd name="connsiteY35" fmla="*/ 4317 h 10006"/>
              <a:gd name="connsiteX36" fmla="*/ 1417 w 9995"/>
              <a:gd name="connsiteY36" fmla="*/ 4594 h 10006"/>
              <a:gd name="connsiteX37" fmla="*/ 1275 w 9995"/>
              <a:gd name="connsiteY37" fmla="*/ 4877 h 10006"/>
              <a:gd name="connsiteX38" fmla="*/ 1144 w 9995"/>
              <a:gd name="connsiteY38" fmla="*/ 5166 h 10006"/>
              <a:gd name="connsiteX39" fmla="*/ 1023 w 9995"/>
              <a:gd name="connsiteY39" fmla="*/ 5449 h 10006"/>
              <a:gd name="connsiteX40" fmla="*/ 902 w 9995"/>
              <a:gd name="connsiteY40" fmla="*/ 5737 h 10006"/>
              <a:gd name="connsiteX41" fmla="*/ 803 w 9995"/>
              <a:gd name="connsiteY41" fmla="*/ 6010 h 10006"/>
              <a:gd name="connsiteX42" fmla="*/ 703 w 9995"/>
              <a:gd name="connsiteY42" fmla="*/ 6288 h 10006"/>
              <a:gd name="connsiteX43" fmla="*/ 624 w 9995"/>
              <a:gd name="connsiteY43" fmla="*/ 6565 h 10006"/>
              <a:gd name="connsiteX44" fmla="*/ 546 w 9995"/>
              <a:gd name="connsiteY44" fmla="*/ 6827 h 10006"/>
              <a:gd name="connsiteX45" fmla="*/ 404 w 9995"/>
              <a:gd name="connsiteY45" fmla="*/ 7351 h 10006"/>
              <a:gd name="connsiteX46" fmla="*/ 294 w 9995"/>
              <a:gd name="connsiteY46" fmla="*/ 7842 h 10006"/>
              <a:gd name="connsiteX47" fmla="*/ 205 w 9995"/>
              <a:gd name="connsiteY47" fmla="*/ 8302 h 10006"/>
              <a:gd name="connsiteX48" fmla="*/ 131 w 9995"/>
              <a:gd name="connsiteY48" fmla="*/ 8708 h 10006"/>
              <a:gd name="connsiteX49" fmla="*/ 84 w 9995"/>
              <a:gd name="connsiteY49" fmla="*/ 9087 h 10006"/>
              <a:gd name="connsiteX50" fmla="*/ 42 w 9995"/>
              <a:gd name="connsiteY50" fmla="*/ 9407 h 10006"/>
              <a:gd name="connsiteX51" fmla="*/ 10 w 9995"/>
              <a:gd name="connsiteY51" fmla="*/ 9856 h 10006"/>
              <a:gd name="connsiteX52" fmla="*/ 0 w 9995"/>
              <a:gd name="connsiteY52" fmla="*/ 10006 h 10006"/>
              <a:gd name="connsiteX0" fmla="*/ 10000 w 10000"/>
              <a:gd name="connsiteY0" fmla="*/ 21 h 10021"/>
              <a:gd name="connsiteX1" fmla="*/ 9709 w 10000"/>
              <a:gd name="connsiteY1" fmla="*/ 0 h 10021"/>
              <a:gd name="connsiteX2" fmla="*/ 9454 w 10000"/>
              <a:gd name="connsiteY2" fmla="*/ 43 h 10021"/>
              <a:gd name="connsiteX3" fmla="*/ 9181 w 10000"/>
              <a:gd name="connsiteY3" fmla="*/ 32 h 10021"/>
              <a:gd name="connsiteX4" fmla="*/ 8913 w 10000"/>
              <a:gd name="connsiteY4" fmla="*/ 32 h 10021"/>
              <a:gd name="connsiteX5" fmla="*/ 8640 w 10000"/>
              <a:gd name="connsiteY5" fmla="*/ 43 h 10021"/>
              <a:gd name="connsiteX6" fmla="*/ 8367 w 10000"/>
              <a:gd name="connsiteY6" fmla="*/ 53 h 10021"/>
              <a:gd name="connsiteX7" fmla="*/ 8099 w 10000"/>
              <a:gd name="connsiteY7" fmla="*/ 64 h 10021"/>
              <a:gd name="connsiteX8" fmla="*/ 7827 w 10000"/>
              <a:gd name="connsiteY8" fmla="*/ 96 h 10021"/>
              <a:gd name="connsiteX9" fmla="*/ 7554 w 10000"/>
              <a:gd name="connsiteY9" fmla="*/ 128 h 10021"/>
              <a:gd name="connsiteX10" fmla="*/ 7297 w 10000"/>
              <a:gd name="connsiteY10" fmla="*/ 166 h 10021"/>
              <a:gd name="connsiteX11" fmla="*/ 7024 w 10000"/>
              <a:gd name="connsiteY11" fmla="*/ 219 h 10021"/>
              <a:gd name="connsiteX12" fmla="*/ 6761 w 10000"/>
              <a:gd name="connsiteY12" fmla="*/ 278 h 10021"/>
              <a:gd name="connsiteX13" fmla="*/ 6493 w 10000"/>
              <a:gd name="connsiteY13" fmla="*/ 342 h 10021"/>
              <a:gd name="connsiteX14" fmla="*/ 6231 w 10000"/>
              <a:gd name="connsiteY14" fmla="*/ 411 h 10021"/>
              <a:gd name="connsiteX15" fmla="*/ 5979 w 10000"/>
              <a:gd name="connsiteY15" fmla="*/ 502 h 10021"/>
              <a:gd name="connsiteX16" fmla="*/ 5717 w 10000"/>
              <a:gd name="connsiteY16" fmla="*/ 598 h 10021"/>
              <a:gd name="connsiteX17" fmla="*/ 5465 w 10000"/>
              <a:gd name="connsiteY17" fmla="*/ 700 h 10021"/>
              <a:gd name="connsiteX18" fmla="*/ 5218 w 10000"/>
              <a:gd name="connsiteY18" fmla="*/ 812 h 10021"/>
              <a:gd name="connsiteX19" fmla="*/ 4965 w 10000"/>
              <a:gd name="connsiteY19" fmla="*/ 923 h 10021"/>
              <a:gd name="connsiteX20" fmla="*/ 4713 w 10000"/>
              <a:gd name="connsiteY20" fmla="*/ 1057 h 10021"/>
              <a:gd name="connsiteX21" fmla="*/ 4472 w 10000"/>
              <a:gd name="connsiteY21" fmla="*/ 1201 h 10021"/>
              <a:gd name="connsiteX22" fmla="*/ 4241 w 10000"/>
              <a:gd name="connsiteY22" fmla="*/ 1350 h 10021"/>
              <a:gd name="connsiteX23" fmla="*/ 4000 w 10000"/>
              <a:gd name="connsiteY23" fmla="*/ 1516 h 10021"/>
              <a:gd name="connsiteX24" fmla="*/ 3769 w 10000"/>
              <a:gd name="connsiteY24" fmla="*/ 1687 h 10021"/>
              <a:gd name="connsiteX25" fmla="*/ 3549 w 10000"/>
              <a:gd name="connsiteY25" fmla="*/ 1874 h 10021"/>
              <a:gd name="connsiteX26" fmla="*/ 3318 w 10000"/>
              <a:gd name="connsiteY26" fmla="*/ 2066 h 10021"/>
              <a:gd name="connsiteX27" fmla="*/ 3108 w 10000"/>
              <a:gd name="connsiteY27" fmla="*/ 2269 h 10021"/>
              <a:gd name="connsiteX28" fmla="*/ 2887 w 10000"/>
              <a:gd name="connsiteY28" fmla="*/ 2499 h 10021"/>
              <a:gd name="connsiteX29" fmla="*/ 2682 w 10000"/>
              <a:gd name="connsiteY29" fmla="*/ 2733 h 10021"/>
              <a:gd name="connsiteX30" fmla="*/ 2472 w 10000"/>
              <a:gd name="connsiteY30" fmla="*/ 2968 h 10021"/>
              <a:gd name="connsiteX31" fmla="*/ 2283 w 10000"/>
              <a:gd name="connsiteY31" fmla="*/ 3219 h 10021"/>
              <a:gd name="connsiteX32" fmla="*/ 2089 w 10000"/>
              <a:gd name="connsiteY32" fmla="*/ 3497 h 10021"/>
              <a:gd name="connsiteX33" fmla="*/ 1900 w 10000"/>
              <a:gd name="connsiteY33" fmla="*/ 3775 h 10021"/>
              <a:gd name="connsiteX34" fmla="*/ 1727 w 10000"/>
              <a:gd name="connsiteY34" fmla="*/ 4047 h 10021"/>
              <a:gd name="connsiteX35" fmla="*/ 1570 w 10000"/>
              <a:gd name="connsiteY35" fmla="*/ 4335 h 10021"/>
              <a:gd name="connsiteX36" fmla="*/ 1418 w 10000"/>
              <a:gd name="connsiteY36" fmla="*/ 4612 h 10021"/>
              <a:gd name="connsiteX37" fmla="*/ 1276 w 10000"/>
              <a:gd name="connsiteY37" fmla="*/ 4895 h 10021"/>
              <a:gd name="connsiteX38" fmla="*/ 1145 w 10000"/>
              <a:gd name="connsiteY38" fmla="*/ 5184 h 10021"/>
              <a:gd name="connsiteX39" fmla="*/ 1024 w 10000"/>
              <a:gd name="connsiteY39" fmla="*/ 5467 h 10021"/>
              <a:gd name="connsiteX40" fmla="*/ 902 w 10000"/>
              <a:gd name="connsiteY40" fmla="*/ 5755 h 10021"/>
              <a:gd name="connsiteX41" fmla="*/ 803 w 10000"/>
              <a:gd name="connsiteY41" fmla="*/ 6027 h 10021"/>
              <a:gd name="connsiteX42" fmla="*/ 703 w 10000"/>
              <a:gd name="connsiteY42" fmla="*/ 6305 h 10021"/>
              <a:gd name="connsiteX43" fmla="*/ 624 w 10000"/>
              <a:gd name="connsiteY43" fmla="*/ 6582 h 10021"/>
              <a:gd name="connsiteX44" fmla="*/ 546 w 10000"/>
              <a:gd name="connsiteY44" fmla="*/ 6844 h 10021"/>
              <a:gd name="connsiteX45" fmla="*/ 404 w 10000"/>
              <a:gd name="connsiteY45" fmla="*/ 7368 h 10021"/>
              <a:gd name="connsiteX46" fmla="*/ 294 w 10000"/>
              <a:gd name="connsiteY46" fmla="*/ 7858 h 10021"/>
              <a:gd name="connsiteX47" fmla="*/ 205 w 10000"/>
              <a:gd name="connsiteY47" fmla="*/ 8318 h 10021"/>
              <a:gd name="connsiteX48" fmla="*/ 131 w 10000"/>
              <a:gd name="connsiteY48" fmla="*/ 8724 h 10021"/>
              <a:gd name="connsiteX49" fmla="*/ 84 w 10000"/>
              <a:gd name="connsiteY49" fmla="*/ 9103 h 10021"/>
              <a:gd name="connsiteX50" fmla="*/ 42 w 10000"/>
              <a:gd name="connsiteY50" fmla="*/ 9422 h 10021"/>
              <a:gd name="connsiteX51" fmla="*/ 10 w 10000"/>
              <a:gd name="connsiteY51" fmla="*/ 9871 h 10021"/>
              <a:gd name="connsiteX52" fmla="*/ 0 w 10000"/>
              <a:gd name="connsiteY52" fmla="*/ 10021 h 10021"/>
              <a:gd name="connsiteX0" fmla="*/ 10000 w 10000"/>
              <a:gd name="connsiteY0" fmla="*/ 26 h 10026"/>
              <a:gd name="connsiteX1" fmla="*/ 9709 w 10000"/>
              <a:gd name="connsiteY1" fmla="*/ 5 h 10026"/>
              <a:gd name="connsiteX2" fmla="*/ 9454 w 10000"/>
              <a:gd name="connsiteY2" fmla="*/ 0 h 10026"/>
              <a:gd name="connsiteX3" fmla="*/ 9181 w 10000"/>
              <a:gd name="connsiteY3" fmla="*/ 37 h 10026"/>
              <a:gd name="connsiteX4" fmla="*/ 8913 w 10000"/>
              <a:gd name="connsiteY4" fmla="*/ 37 h 10026"/>
              <a:gd name="connsiteX5" fmla="*/ 8640 w 10000"/>
              <a:gd name="connsiteY5" fmla="*/ 48 h 10026"/>
              <a:gd name="connsiteX6" fmla="*/ 8367 w 10000"/>
              <a:gd name="connsiteY6" fmla="*/ 58 h 10026"/>
              <a:gd name="connsiteX7" fmla="*/ 8099 w 10000"/>
              <a:gd name="connsiteY7" fmla="*/ 69 h 10026"/>
              <a:gd name="connsiteX8" fmla="*/ 7827 w 10000"/>
              <a:gd name="connsiteY8" fmla="*/ 101 h 10026"/>
              <a:gd name="connsiteX9" fmla="*/ 7554 w 10000"/>
              <a:gd name="connsiteY9" fmla="*/ 133 h 10026"/>
              <a:gd name="connsiteX10" fmla="*/ 7297 w 10000"/>
              <a:gd name="connsiteY10" fmla="*/ 171 h 10026"/>
              <a:gd name="connsiteX11" fmla="*/ 7024 w 10000"/>
              <a:gd name="connsiteY11" fmla="*/ 224 h 10026"/>
              <a:gd name="connsiteX12" fmla="*/ 6761 w 10000"/>
              <a:gd name="connsiteY12" fmla="*/ 283 h 10026"/>
              <a:gd name="connsiteX13" fmla="*/ 6493 w 10000"/>
              <a:gd name="connsiteY13" fmla="*/ 347 h 10026"/>
              <a:gd name="connsiteX14" fmla="*/ 6231 w 10000"/>
              <a:gd name="connsiteY14" fmla="*/ 416 h 10026"/>
              <a:gd name="connsiteX15" fmla="*/ 5979 w 10000"/>
              <a:gd name="connsiteY15" fmla="*/ 507 h 10026"/>
              <a:gd name="connsiteX16" fmla="*/ 5717 w 10000"/>
              <a:gd name="connsiteY16" fmla="*/ 603 h 10026"/>
              <a:gd name="connsiteX17" fmla="*/ 5465 w 10000"/>
              <a:gd name="connsiteY17" fmla="*/ 705 h 10026"/>
              <a:gd name="connsiteX18" fmla="*/ 5218 w 10000"/>
              <a:gd name="connsiteY18" fmla="*/ 817 h 10026"/>
              <a:gd name="connsiteX19" fmla="*/ 4965 w 10000"/>
              <a:gd name="connsiteY19" fmla="*/ 928 h 10026"/>
              <a:gd name="connsiteX20" fmla="*/ 4713 w 10000"/>
              <a:gd name="connsiteY20" fmla="*/ 1062 h 10026"/>
              <a:gd name="connsiteX21" fmla="*/ 4472 w 10000"/>
              <a:gd name="connsiteY21" fmla="*/ 1206 h 10026"/>
              <a:gd name="connsiteX22" fmla="*/ 4241 w 10000"/>
              <a:gd name="connsiteY22" fmla="*/ 1355 h 10026"/>
              <a:gd name="connsiteX23" fmla="*/ 4000 w 10000"/>
              <a:gd name="connsiteY23" fmla="*/ 1521 h 10026"/>
              <a:gd name="connsiteX24" fmla="*/ 3769 w 10000"/>
              <a:gd name="connsiteY24" fmla="*/ 1692 h 10026"/>
              <a:gd name="connsiteX25" fmla="*/ 3549 w 10000"/>
              <a:gd name="connsiteY25" fmla="*/ 1879 h 10026"/>
              <a:gd name="connsiteX26" fmla="*/ 3318 w 10000"/>
              <a:gd name="connsiteY26" fmla="*/ 2071 h 10026"/>
              <a:gd name="connsiteX27" fmla="*/ 3108 w 10000"/>
              <a:gd name="connsiteY27" fmla="*/ 2274 h 10026"/>
              <a:gd name="connsiteX28" fmla="*/ 2887 w 10000"/>
              <a:gd name="connsiteY28" fmla="*/ 2504 h 10026"/>
              <a:gd name="connsiteX29" fmla="*/ 2682 w 10000"/>
              <a:gd name="connsiteY29" fmla="*/ 2738 h 10026"/>
              <a:gd name="connsiteX30" fmla="*/ 2472 w 10000"/>
              <a:gd name="connsiteY30" fmla="*/ 2973 h 10026"/>
              <a:gd name="connsiteX31" fmla="*/ 2283 w 10000"/>
              <a:gd name="connsiteY31" fmla="*/ 3224 h 10026"/>
              <a:gd name="connsiteX32" fmla="*/ 2089 w 10000"/>
              <a:gd name="connsiteY32" fmla="*/ 3502 h 10026"/>
              <a:gd name="connsiteX33" fmla="*/ 1900 w 10000"/>
              <a:gd name="connsiteY33" fmla="*/ 3780 h 10026"/>
              <a:gd name="connsiteX34" fmla="*/ 1727 w 10000"/>
              <a:gd name="connsiteY34" fmla="*/ 4052 h 10026"/>
              <a:gd name="connsiteX35" fmla="*/ 1570 w 10000"/>
              <a:gd name="connsiteY35" fmla="*/ 4340 h 10026"/>
              <a:gd name="connsiteX36" fmla="*/ 1418 w 10000"/>
              <a:gd name="connsiteY36" fmla="*/ 4617 h 10026"/>
              <a:gd name="connsiteX37" fmla="*/ 1276 w 10000"/>
              <a:gd name="connsiteY37" fmla="*/ 4900 h 10026"/>
              <a:gd name="connsiteX38" fmla="*/ 1145 w 10000"/>
              <a:gd name="connsiteY38" fmla="*/ 5189 h 10026"/>
              <a:gd name="connsiteX39" fmla="*/ 1024 w 10000"/>
              <a:gd name="connsiteY39" fmla="*/ 5472 h 10026"/>
              <a:gd name="connsiteX40" fmla="*/ 902 w 10000"/>
              <a:gd name="connsiteY40" fmla="*/ 5760 h 10026"/>
              <a:gd name="connsiteX41" fmla="*/ 803 w 10000"/>
              <a:gd name="connsiteY41" fmla="*/ 6032 h 10026"/>
              <a:gd name="connsiteX42" fmla="*/ 703 w 10000"/>
              <a:gd name="connsiteY42" fmla="*/ 6310 h 10026"/>
              <a:gd name="connsiteX43" fmla="*/ 624 w 10000"/>
              <a:gd name="connsiteY43" fmla="*/ 6587 h 10026"/>
              <a:gd name="connsiteX44" fmla="*/ 546 w 10000"/>
              <a:gd name="connsiteY44" fmla="*/ 6849 h 10026"/>
              <a:gd name="connsiteX45" fmla="*/ 404 w 10000"/>
              <a:gd name="connsiteY45" fmla="*/ 7373 h 10026"/>
              <a:gd name="connsiteX46" fmla="*/ 294 w 10000"/>
              <a:gd name="connsiteY46" fmla="*/ 7863 h 10026"/>
              <a:gd name="connsiteX47" fmla="*/ 205 w 10000"/>
              <a:gd name="connsiteY47" fmla="*/ 8323 h 10026"/>
              <a:gd name="connsiteX48" fmla="*/ 131 w 10000"/>
              <a:gd name="connsiteY48" fmla="*/ 8729 h 10026"/>
              <a:gd name="connsiteX49" fmla="*/ 84 w 10000"/>
              <a:gd name="connsiteY49" fmla="*/ 9108 h 10026"/>
              <a:gd name="connsiteX50" fmla="*/ 42 w 10000"/>
              <a:gd name="connsiteY50" fmla="*/ 9427 h 10026"/>
              <a:gd name="connsiteX51" fmla="*/ 10 w 10000"/>
              <a:gd name="connsiteY51" fmla="*/ 9876 h 10026"/>
              <a:gd name="connsiteX52" fmla="*/ 0 w 10000"/>
              <a:gd name="connsiteY52" fmla="*/ 10026 h 10026"/>
              <a:gd name="connsiteX0" fmla="*/ 10000 w 10000"/>
              <a:gd name="connsiteY0" fmla="*/ 37 h 10037"/>
              <a:gd name="connsiteX1" fmla="*/ 9709 w 10000"/>
              <a:gd name="connsiteY1" fmla="*/ 16 h 10037"/>
              <a:gd name="connsiteX2" fmla="*/ 9454 w 10000"/>
              <a:gd name="connsiteY2" fmla="*/ 11 h 10037"/>
              <a:gd name="connsiteX3" fmla="*/ 9181 w 10000"/>
              <a:gd name="connsiteY3" fmla="*/ 0 h 10037"/>
              <a:gd name="connsiteX4" fmla="*/ 8913 w 10000"/>
              <a:gd name="connsiteY4" fmla="*/ 48 h 10037"/>
              <a:gd name="connsiteX5" fmla="*/ 8640 w 10000"/>
              <a:gd name="connsiteY5" fmla="*/ 59 h 10037"/>
              <a:gd name="connsiteX6" fmla="*/ 8367 w 10000"/>
              <a:gd name="connsiteY6" fmla="*/ 69 h 10037"/>
              <a:gd name="connsiteX7" fmla="*/ 8099 w 10000"/>
              <a:gd name="connsiteY7" fmla="*/ 80 h 10037"/>
              <a:gd name="connsiteX8" fmla="*/ 7827 w 10000"/>
              <a:gd name="connsiteY8" fmla="*/ 112 h 10037"/>
              <a:gd name="connsiteX9" fmla="*/ 7554 w 10000"/>
              <a:gd name="connsiteY9" fmla="*/ 144 h 10037"/>
              <a:gd name="connsiteX10" fmla="*/ 7297 w 10000"/>
              <a:gd name="connsiteY10" fmla="*/ 182 h 10037"/>
              <a:gd name="connsiteX11" fmla="*/ 7024 w 10000"/>
              <a:gd name="connsiteY11" fmla="*/ 235 h 10037"/>
              <a:gd name="connsiteX12" fmla="*/ 6761 w 10000"/>
              <a:gd name="connsiteY12" fmla="*/ 294 h 10037"/>
              <a:gd name="connsiteX13" fmla="*/ 6493 w 10000"/>
              <a:gd name="connsiteY13" fmla="*/ 358 h 10037"/>
              <a:gd name="connsiteX14" fmla="*/ 6231 w 10000"/>
              <a:gd name="connsiteY14" fmla="*/ 427 h 10037"/>
              <a:gd name="connsiteX15" fmla="*/ 5979 w 10000"/>
              <a:gd name="connsiteY15" fmla="*/ 518 h 10037"/>
              <a:gd name="connsiteX16" fmla="*/ 5717 w 10000"/>
              <a:gd name="connsiteY16" fmla="*/ 614 h 10037"/>
              <a:gd name="connsiteX17" fmla="*/ 5465 w 10000"/>
              <a:gd name="connsiteY17" fmla="*/ 716 h 10037"/>
              <a:gd name="connsiteX18" fmla="*/ 5218 w 10000"/>
              <a:gd name="connsiteY18" fmla="*/ 828 h 10037"/>
              <a:gd name="connsiteX19" fmla="*/ 4965 w 10000"/>
              <a:gd name="connsiteY19" fmla="*/ 939 h 10037"/>
              <a:gd name="connsiteX20" fmla="*/ 4713 w 10000"/>
              <a:gd name="connsiteY20" fmla="*/ 1073 h 10037"/>
              <a:gd name="connsiteX21" fmla="*/ 4472 w 10000"/>
              <a:gd name="connsiteY21" fmla="*/ 1217 h 10037"/>
              <a:gd name="connsiteX22" fmla="*/ 4241 w 10000"/>
              <a:gd name="connsiteY22" fmla="*/ 1366 h 10037"/>
              <a:gd name="connsiteX23" fmla="*/ 4000 w 10000"/>
              <a:gd name="connsiteY23" fmla="*/ 1532 h 10037"/>
              <a:gd name="connsiteX24" fmla="*/ 3769 w 10000"/>
              <a:gd name="connsiteY24" fmla="*/ 1703 h 10037"/>
              <a:gd name="connsiteX25" fmla="*/ 3549 w 10000"/>
              <a:gd name="connsiteY25" fmla="*/ 1890 h 10037"/>
              <a:gd name="connsiteX26" fmla="*/ 3318 w 10000"/>
              <a:gd name="connsiteY26" fmla="*/ 2082 h 10037"/>
              <a:gd name="connsiteX27" fmla="*/ 3108 w 10000"/>
              <a:gd name="connsiteY27" fmla="*/ 2285 h 10037"/>
              <a:gd name="connsiteX28" fmla="*/ 2887 w 10000"/>
              <a:gd name="connsiteY28" fmla="*/ 2515 h 10037"/>
              <a:gd name="connsiteX29" fmla="*/ 2682 w 10000"/>
              <a:gd name="connsiteY29" fmla="*/ 2749 h 10037"/>
              <a:gd name="connsiteX30" fmla="*/ 2472 w 10000"/>
              <a:gd name="connsiteY30" fmla="*/ 2984 h 10037"/>
              <a:gd name="connsiteX31" fmla="*/ 2283 w 10000"/>
              <a:gd name="connsiteY31" fmla="*/ 3235 h 10037"/>
              <a:gd name="connsiteX32" fmla="*/ 2089 w 10000"/>
              <a:gd name="connsiteY32" fmla="*/ 3513 h 10037"/>
              <a:gd name="connsiteX33" fmla="*/ 1900 w 10000"/>
              <a:gd name="connsiteY33" fmla="*/ 3791 h 10037"/>
              <a:gd name="connsiteX34" fmla="*/ 1727 w 10000"/>
              <a:gd name="connsiteY34" fmla="*/ 4063 h 10037"/>
              <a:gd name="connsiteX35" fmla="*/ 1570 w 10000"/>
              <a:gd name="connsiteY35" fmla="*/ 4351 h 10037"/>
              <a:gd name="connsiteX36" fmla="*/ 1418 w 10000"/>
              <a:gd name="connsiteY36" fmla="*/ 4628 h 10037"/>
              <a:gd name="connsiteX37" fmla="*/ 1276 w 10000"/>
              <a:gd name="connsiteY37" fmla="*/ 4911 h 10037"/>
              <a:gd name="connsiteX38" fmla="*/ 1145 w 10000"/>
              <a:gd name="connsiteY38" fmla="*/ 5200 h 10037"/>
              <a:gd name="connsiteX39" fmla="*/ 1024 w 10000"/>
              <a:gd name="connsiteY39" fmla="*/ 5483 h 10037"/>
              <a:gd name="connsiteX40" fmla="*/ 902 w 10000"/>
              <a:gd name="connsiteY40" fmla="*/ 5771 h 10037"/>
              <a:gd name="connsiteX41" fmla="*/ 803 w 10000"/>
              <a:gd name="connsiteY41" fmla="*/ 6043 h 10037"/>
              <a:gd name="connsiteX42" fmla="*/ 703 w 10000"/>
              <a:gd name="connsiteY42" fmla="*/ 6321 h 10037"/>
              <a:gd name="connsiteX43" fmla="*/ 624 w 10000"/>
              <a:gd name="connsiteY43" fmla="*/ 6598 h 10037"/>
              <a:gd name="connsiteX44" fmla="*/ 546 w 10000"/>
              <a:gd name="connsiteY44" fmla="*/ 6860 h 10037"/>
              <a:gd name="connsiteX45" fmla="*/ 404 w 10000"/>
              <a:gd name="connsiteY45" fmla="*/ 7384 h 10037"/>
              <a:gd name="connsiteX46" fmla="*/ 294 w 10000"/>
              <a:gd name="connsiteY46" fmla="*/ 7874 h 10037"/>
              <a:gd name="connsiteX47" fmla="*/ 205 w 10000"/>
              <a:gd name="connsiteY47" fmla="*/ 8334 h 10037"/>
              <a:gd name="connsiteX48" fmla="*/ 131 w 10000"/>
              <a:gd name="connsiteY48" fmla="*/ 8740 h 10037"/>
              <a:gd name="connsiteX49" fmla="*/ 84 w 10000"/>
              <a:gd name="connsiteY49" fmla="*/ 9119 h 10037"/>
              <a:gd name="connsiteX50" fmla="*/ 42 w 10000"/>
              <a:gd name="connsiteY50" fmla="*/ 9438 h 10037"/>
              <a:gd name="connsiteX51" fmla="*/ 10 w 10000"/>
              <a:gd name="connsiteY51" fmla="*/ 9887 h 10037"/>
              <a:gd name="connsiteX52" fmla="*/ 0 w 10000"/>
              <a:gd name="connsiteY52" fmla="*/ 10037 h 10037"/>
              <a:gd name="connsiteX0" fmla="*/ 10000 w 10000"/>
              <a:gd name="connsiteY0" fmla="*/ 26 h 10026"/>
              <a:gd name="connsiteX1" fmla="*/ 9709 w 10000"/>
              <a:gd name="connsiteY1" fmla="*/ 5 h 10026"/>
              <a:gd name="connsiteX2" fmla="*/ 9454 w 10000"/>
              <a:gd name="connsiteY2" fmla="*/ 0 h 10026"/>
              <a:gd name="connsiteX3" fmla="*/ 8913 w 10000"/>
              <a:gd name="connsiteY3" fmla="*/ 37 h 10026"/>
              <a:gd name="connsiteX4" fmla="*/ 8640 w 10000"/>
              <a:gd name="connsiteY4" fmla="*/ 48 h 10026"/>
              <a:gd name="connsiteX5" fmla="*/ 8367 w 10000"/>
              <a:gd name="connsiteY5" fmla="*/ 58 h 10026"/>
              <a:gd name="connsiteX6" fmla="*/ 8099 w 10000"/>
              <a:gd name="connsiteY6" fmla="*/ 69 h 10026"/>
              <a:gd name="connsiteX7" fmla="*/ 7827 w 10000"/>
              <a:gd name="connsiteY7" fmla="*/ 101 h 10026"/>
              <a:gd name="connsiteX8" fmla="*/ 7554 w 10000"/>
              <a:gd name="connsiteY8" fmla="*/ 133 h 10026"/>
              <a:gd name="connsiteX9" fmla="*/ 7297 w 10000"/>
              <a:gd name="connsiteY9" fmla="*/ 171 h 10026"/>
              <a:gd name="connsiteX10" fmla="*/ 7024 w 10000"/>
              <a:gd name="connsiteY10" fmla="*/ 224 h 10026"/>
              <a:gd name="connsiteX11" fmla="*/ 6761 w 10000"/>
              <a:gd name="connsiteY11" fmla="*/ 283 h 10026"/>
              <a:gd name="connsiteX12" fmla="*/ 6493 w 10000"/>
              <a:gd name="connsiteY12" fmla="*/ 347 h 10026"/>
              <a:gd name="connsiteX13" fmla="*/ 6231 w 10000"/>
              <a:gd name="connsiteY13" fmla="*/ 416 h 10026"/>
              <a:gd name="connsiteX14" fmla="*/ 5979 w 10000"/>
              <a:gd name="connsiteY14" fmla="*/ 507 h 10026"/>
              <a:gd name="connsiteX15" fmla="*/ 5717 w 10000"/>
              <a:gd name="connsiteY15" fmla="*/ 603 h 10026"/>
              <a:gd name="connsiteX16" fmla="*/ 5465 w 10000"/>
              <a:gd name="connsiteY16" fmla="*/ 705 h 10026"/>
              <a:gd name="connsiteX17" fmla="*/ 5218 w 10000"/>
              <a:gd name="connsiteY17" fmla="*/ 817 h 10026"/>
              <a:gd name="connsiteX18" fmla="*/ 4965 w 10000"/>
              <a:gd name="connsiteY18" fmla="*/ 928 h 10026"/>
              <a:gd name="connsiteX19" fmla="*/ 4713 w 10000"/>
              <a:gd name="connsiteY19" fmla="*/ 1062 h 10026"/>
              <a:gd name="connsiteX20" fmla="*/ 4472 w 10000"/>
              <a:gd name="connsiteY20" fmla="*/ 1206 h 10026"/>
              <a:gd name="connsiteX21" fmla="*/ 4241 w 10000"/>
              <a:gd name="connsiteY21" fmla="*/ 1355 h 10026"/>
              <a:gd name="connsiteX22" fmla="*/ 4000 w 10000"/>
              <a:gd name="connsiteY22" fmla="*/ 1521 h 10026"/>
              <a:gd name="connsiteX23" fmla="*/ 3769 w 10000"/>
              <a:gd name="connsiteY23" fmla="*/ 1692 h 10026"/>
              <a:gd name="connsiteX24" fmla="*/ 3549 w 10000"/>
              <a:gd name="connsiteY24" fmla="*/ 1879 h 10026"/>
              <a:gd name="connsiteX25" fmla="*/ 3318 w 10000"/>
              <a:gd name="connsiteY25" fmla="*/ 2071 h 10026"/>
              <a:gd name="connsiteX26" fmla="*/ 3108 w 10000"/>
              <a:gd name="connsiteY26" fmla="*/ 2274 h 10026"/>
              <a:gd name="connsiteX27" fmla="*/ 2887 w 10000"/>
              <a:gd name="connsiteY27" fmla="*/ 2504 h 10026"/>
              <a:gd name="connsiteX28" fmla="*/ 2682 w 10000"/>
              <a:gd name="connsiteY28" fmla="*/ 2738 h 10026"/>
              <a:gd name="connsiteX29" fmla="*/ 2472 w 10000"/>
              <a:gd name="connsiteY29" fmla="*/ 2973 h 10026"/>
              <a:gd name="connsiteX30" fmla="*/ 2283 w 10000"/>
              <a:gd name="connsiteY30" fmla="*/ 3224 h 10026"/>
              <a:gd name="connsiteX31" fmla="*/ 2089 w 10000"/>
              <a:gd name="connsiteY31" fmla="*/ 3502 h 10026"/>
              <a:gd name="connsiteX32" fmla="*/ 1900 w 10000"/>
              <a:gd name="connsiteY32" fmla="*/ 3780 h 10026"/>
              <a:gd name="connsiteX33" fmla="*/ 1727 w 10000"/>
              <a:gd name="connsiteY33" fmla="*/ 4052 h 10026"/>
              <a:gd name="connsiteX34" fmla="*/ 1570 w 10000"/>
              <a:gd name="connsiteY34" fmla="*/ 4340 h 10026"/>
              <a:gd name="connsiteX35" fmla="*/ 1418 w 10000"/>
              <a:gd name="connsiteY35" fmla="*/ 4617 h 10026"/>
              <a:gd name="connsiteX36" fmla="*/ 1276 w 10000"/>
              <a:gd name="connsiteY36" fmla="*/ 4900 h 10026"/>
              <a:gd name="connsiteX37" fmla="*/ 1145 w 10000"/>
              <a:gd name="connsiteY37" fmla="*/ 5189 h 10026"/>
              <a:gd name="connsiteX38" fmla="*/ 1024 w 10000"/>
              <a:gd name="connsiteY38" fmla="*/ 5472 h 10026"/>
              <a:gd name="connsiteX39" fmla="*/ 902 w 10000"/>
              <a:gd name="connsiteY39" fmla="*/ 5760 h 10026"/>
              <a:gd name="connsiteX40" fmla="*/ 803 w 10000"/>
              <a:gd name="connsiteY40" fmla="*/ 6032 h 10026"/>
              <a:gd name="connsiteX41" fmla="*/ 703 w 10000"/>
              <a:gd name="connsiteY41" fmla="*/ 6310 h 10026"/>
              <a:gd name="connsiteX42" fmla="*/ 624 w 10000"/>
              <a:gd name="connsiteY42" fmla="*/ 6587 h 10026"/>
              <a:gd name="connsiteX43" fmla="*/ 546 w 10000"/>
              <a:gd name="connsiteY43" fmla="*/ 6849 h 10026"/>
              <a:gd name="connsiteX44" fmla="*/ 404 w 10000"/>
              <a:gd name="connsiteY44" fmla="*/ 7373 h 10026"/>
              <a:gd name="connsiteX45" fmla="*/ 294 w 10000"/>
              <a:gd name="connsiteY45" fmla="*/ 7863 h 10026"/>
              <a:gd name="connsiteX46" fmla="*/ 205 w 10000"/>
              <a:gd name="connsiteY46" fmla="*/ 8323 h 10026"/>
              <a:gd name="connsiteX47" fmla="*/ 131 w 10000"/>
              <a:gd name="connsiteY47" fmla="*/ 8729 h 10026"/>
              <a:gd name="connsiteX48" fmla="*/ 84 w 10000"/>
              <a:gd name="connsiteY48" fmla="*/ 9108 h 10026"/>
              <a:gd name="connsiteX49" fmla="*/ 42 w 10000"/>
              <a:gd name="connsiteY49" fmla="*/ 9427 h 10026"/>
              <a:gd name="connsiteX50" fmla="*/ 10 w 10000"/>
              <a:gd name="connsiteY50" fmla="*/ 9876 h 10026"/>
              <a:gd name="connsiteX51" fmla="*/ 0 w 10000"/>
              <a:gd name="connsiteY51" fmla="*/ 10026 h 10026"/>
              <a:gd name="connsiteX0" fmla="*/ 9982 w 9982"/>
              <a:gd name="connsiteY0" fmla="*/ 0 h 10048"/>
              <a:gd name="connsiteX1" fmla="*/ 9709 w 9982"/>
              <a:gd name="connsiteY1" fmla="*/ 27 h 10048"/>
              <a:gd name="connsiteX2" fmla="*/ 9454 w 9982"/>
              <a:gd name="connsiteY2" fmla="*/ 22 h 10048"/>
              <a:gd name="connsiteX3" fmla="*/ 8913 w 9982"/>
              <a:gd name="connsiteY3" fmla="*/ 59 h 10048"/>
              <a:gd name="connsiteX4" fmla="*/ 8640 w 9982"/>
              <a:gd name="connsiteY4" fmla="*/ 70 h 10048"/>
              <a:gd name="connsiteX5" fmla="*/ 8367 w 9982"/>
              <a:gd name="connsiteY5" fmla="*/ 80 h 10048"/>
              <a:gd name="connsiteX6" fmla="*/ 8099 w 9982"/>
              <a:gd name="connsiteY6" fmla="*/ 91 h 10048"/>
              <a:gd name="connsiteX7" fmla="*/ 7827 w 9982"/>
              <a:gd name="connsiteY7" fmla="*/ 123 h 10048"/>
              <a:gd name="connsiteX8" fmla="*/ 7554 w 9982"/>
              <a:gd name="connsiteY8" fmla="*/ 155 h 10048"/>
              <a:gd name="connsiteX9" fmla="*/ 7297 w 9982"/>
              <a:gd name="connsiteY9" fmla="*/ 193 h 10048"/>
              <a:gd name="connsiteX10" fmla="*/ 7024 w 9982"/>
              <a:gd name="connsiteY10" fmla="*/ 246 h 10048"/>
              <a:gd name="connsiteX11" fmla="*/ 6761 w 9982"/>
              <a:gd name="connsiteY11" fmla="*/ 305 h 10048"/>
              <a:gd name="connsiteX12" fmla="*/ 6493 w 9982"/>
              <a:gd name="connsiteY12" fmla="*/ 369 h 10048"/>
              <a:gd name="connsiteX13" fmla="*/ 6231 w 9982"/>
              <a:gd name="connsiteY13" fmla="*/ 438 h 10048"/>
              <a:gd name="connsiteX14" fmla="*/ 5979 w 9982"/>
              <a:gd name="connsiteY14" fmla="*/ 529 h 10048"/>
              <a:gd name="connsiteX15" fmla="*/ 5717 w 9982"/>
              <a:gd name="connsiteY15" fmla="*/ 625 h 10048"/>
              <a:gd name="connsiteX16" fmla="*/ 5465 w 9982"/>
              <a:gd name="connsiteY16" fmla="*/ 727 h 10048"/>
              <a:gd name="connsiteX17" fmla="*/ 5218 w 9982"/>
              <a:gd name="connsiteY17" fmla="*/ 839 h 10048"/>
              <a:gd name="connsiteX18" fmla="*/ 4965 w 9982"/>
              <a:gd name="connsiteY18" fmla="*/ 950 h 10048"/>
              <a:gd name="connsiteX19" fmla="*/ 4713 w 9982"/>
              <a:gd name="connsiteY19" fmla="*/ 1084 h 10048"/>
              <a:gd name="connsiteX20" fmla="*/ 4472 w 9982"/>
              <a:gd name="connsiteY20" fmla="*/ 1228 h 10048"/>
              <a:gd name="connsiteX21" fmla="*/ 4241 w 9982"/>
              <a:gd name="connsiteY21" fmla="*/ 1377 h 10048"/>
              <a:gd name="connsiteX22" fmla="*/ 4000 w 9982"/>
              <a:gd name="connsiteY22" fmla="*/ 1543 h 10048"/>
              <a:gd name="connsiteX23" fmla="*/ 3769 w 9982"/>
              <a:gd name="connsiteY23" fmla="*/ 1714 h 10048"/>
              <a:gd name="connsiteX24" fmla="*/ 3549 w 9982"/>
              <a:gd name="connsiteY24" fmla="*/ 1901 h 10048"/>
              <a:gd name="connsiteX25" fmla="*/ 3318 w 9982"/>
              <a:gd name="connsiteY25" fmla="*/ 2093 h 10048"/>
              <a:gd name="connsiteX26" fmla="*/ 3108 w 9982"/>
              <a:gd name="connsiteY26" fmla="*/ 2296 h 10048"/>
              <a:gd name="connsiteX27" fmla="*/ 2887 w 9982"/>
              <a:gd name="connsiteY27" fmla="*/ 2526 h 10048"/>
              <a:gd name="connsiteX28" fmla="*/ 2682 w 9982"/>
              <a:gd name="connsiteY28" fmla="*/ 2760 h 10048"/>
              <a:gd name="connsiteX29" fmla="*/ 2472 w 9982"/>
              <a:gd name="connsiteY29" fmla="*/ 2995 h 10048"/>
              <a:gd name="connsiteX30" fmla="*/ 2283 w 9982"/>
              <a:gd name="connsiteY30" fmla="*/ 3246 h 10048"/>
              <a:gd name="connsiteX31" fmla="*/ 2089 w 9982"/>
              <a:gd name="connsiteY31" fmla="*/ 3524 h 10048"/>
              <a:gd name="connsiteX32" fmla="*/ 1900 w 9982"/>
              <a:gd name="connsiteY32" fmla="*/ 3802 h 10048"/>
              <a:gd name="connsiteX33" fmla="*/ 1727 w 9982"/>
              <a:gd name="connsiteY33" fmla="*/ 4074 h 10048"/>
              <a:gd name="connsiteX34" fmla="*/ 1570 w 9982"/>
              <a:gd name="connsiteY34" fmla="*/ 4362 h 10048"/>
              <a:gd name="connsiteX35" fmla="*/ 1418 w 9982"/>
              <a:gd name="connsiteY35" fmla="*/ 4639 h 10048"/>
              <a:gd name="connsiteX36" fmla="*/ 1276 w 9982"/>
              <a:gd name="connsiteY36" fmla="*/ 4922 h 10048"/>
              <a:gd name="connsiteX37" fmla="*/ 1145 w 9982"/>
              <a:gd name="connsiteY37" fmla="*/ 5211 h 10048"/>
              <a:gd name="connsiteX38" fmla="*/ 1024 w 9982"/>
              <a:gd name="connsiteY38" fmla="*/ 5494 h 10048"/>
              <a:gd name="connsiteX39" fmla="*/ 902 w 9982"/>
              <a:gd name="connsiteY39" fmla="*/ 5782 h 10048"/>
              <a:gd name="connsiteX40" fmla="*/ 803 w 9982"/>
              <a:gd name="connsiteY40" fmla="*/ 6054 h 10048"/>
              <a:gd name="connsiteX41" fmla="*/ 703 w 9982"/>
              <a:gd name="connsiteY41" fmla="*/ 6332 h 10048"/>
              <a:gd name="connsiteX42" fmla="*/ 624 w 9982"/>
              <a:gd name="connsiteY42" fmla="*/ 6609 h 10048"/>
              <a:gd name="connsiteX43" fmla="*/ 546 w 9982"/>
              <a:gd name="connsiteY43" fmla="*/ 6871 h 10048"/>
              <a:gd name="connsiteX44" fmla="*/ 404 w 9982"/>
              <a:gd name="connsiteY44" fmla="*/ 7395 h 10048"/>
              <a:gd name="connsiteX45" fmla="*/ 294 w 9982"/>
              <a:gd name="connsiteY45" fmla="*/ 7885 h 10048"/>
              <a:gd name="connsiteX46" fmla="*/ 205 w 9982"/>
              <a:gd name="connsiteY46" fmla="*/ 8345 h 10048"/>
              <a:gd name="connsiteX47" fmla="*/ 131 w 9982"/>
              <a:gd name="connsiteY47" fmla="*/ 8751 h 10048"/>
              <a:gd name="connsiteX48" fmla="*/ 84 w 9982"/>
              <a:gd name="connsiteY48" fmla="*/ 9130 h 10048"/>
              <a:gd name="connsiteX49" fmla="*/ 42 w 9982"/>
              <a:gd name="connsiteY49" fmla="*/ 9449 h 10048"/>
              <a:gd name="connsiteX50" fmla="*/ 10 w 9982"/>
              <a:gd name="connsiteY50" fmla="*/ 9898 h 10048"/>
              <a:gd name="connsiteX51" fmla="*/ 0 w 9982"/>
              <a:gd name="connsiteY51" fmla="*/ 10048 h 10048"/>
              <a:gd name="connsiteX0" fmla="*/ 10000 w 10000"/>
              <a:gd name="connsiteY0" fmla="*/ 0 h 10000"/>
              <a:gd name="connsiteX1" fmla="*/ 9471 w 10000"/>
              <a:gd name="connsiteY1" fmla="*/ 22 h 10000"/>
              <a:gd name="connsiteX2" fmla="*/ 8929 w 10000"/>
              <a:gd name="connsiteY2" fmla="*/ 59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20 w 10000"/>
              <a:gd name="connsiteY3" fmla="*/ 22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26 h 10026"/>
              <a:gd name="connsiteX1" fmla="*/ 9471 w 10000"/>
              <a:gd name="connsiteY1" fmla="*/ 0 h 10026"/>
              <a:gd name="connsiteX2" fmla="*/ 8929 w 10000"/>
              <a:gd name="connsiteY2" fmla="*/ 37 h 10026"/>
              <a:gd name="connsiteX3" fmla="*/ 8620 w 10000"/>
              <a:gd name="connsiteY3" fmla="*/ 48 h 10026"/>
              <a:gd name="connsiteX4" fmla="*/ 8382 w 10000"/>
              <a:gd name="connsiteY4" fmla="*/ 106 h 10026"/>
              <a:gd name="connsiteX5" fmla="*/ 8114 w 10000"/>
              <a:gd name="connsiteY5" fmla="*/ 117 h 10026"/>
              <a:gd name="connsiteX6" fmla="*/ 7841 w 10000"/>
              <a:gd name="connsiteY6" fmla="*/ 148 h 10026"/>
              <a:gd name="connsiteX7" fmla="*/ 7568 w 10000"/>
              <a:gd name="connsiteY7" fmla="*/ 180 h 10026"/>
              <a:gd name="connsiteX8" fmla="*/ 7310 w 10000"/>
              <a:gd name="connsiteY8" fmla="*/ 218 h 10026"/>
              <a:gd name="connsiteX9" fmla="*/ 7037 w 10000"/>
              <a:gd name="connsiteY9" fmla="*/ 271 h 10026"/>
              <a:gd name="connsiteX10" fmla="*/ 6773 w 10000"/>
              <a:gd name="connsiteY10" fmla="*/ 330 h 10026"/>
              <a:gd name="connsiteX11" fmla="*/ 6505 w 10000"/>
              <a:gd name="connsiteY11" fmla="*/ 393 h 10026"/>
              <a:gd name="connsiteX12" fmla="*/ 6242 w 10000"/>
              <a:gd name="connsiteY12" fmla="*/ 462 h 10026"/>
              <a:gd name="connsiteX13" fmla="*/ 5990 w 10000"/>
              <a:gd name="connsiteY13" fmla="*/ 552 h 10026"/>
              <a:gd name="connsiteX14" fmla="*/ 5727 w 10000"/>
              <a:gd name="connsiteY14" fmla="*/ 648 h 10026"/>
              <a:gd name="connsiteX15" fmla="*/ 5475 w 10000"/>
              <a:gd name="connsiteY15" fmla="*/ 750 h 10026"/>
              <a:gd name="connsiteX16" fmla="*/ 5227 w 10000"/>
              <a:gd name="connsiteY16" fmla="*/ 861 h 10026"/>
              <a:gd name="connsiteX17" fmla="*/ 4974 w 10000"/>
              <a:gd name="connsiteY17" fmla="*/ 971 h 10026"/>
              <a:gd name="connsiteX18" fmla="*/ 4721 w 10000"/>
              <a:gd name="connsiteY18" fmla="*/ 1105 h 10026"/>
              <a:gd name="connsiteX19" fmla="*/ 4480 w 10000"/>
              <a:gd name="connsiteY19" fmla="*/ 1248 h 10026"/>
              <a:gd name="connsiteX20" fmla="*/ 4249 w 10000"/>
              <a:gd name="connsiteY20" fmla="*/ 1396 h 10026"/>
              <a:gd name="connsiteX21" fmla="*/ 4007 w 10000"/>
              <a:gd name="connsiteY21" fmla="*/ 1562 h 10026"/>
              <a:gd name="connsiteX22" fmla="*/ 3776 w 10000"/>
              <a:gd name="connsiteY22" fmla="*/ 1732 h 10026"/>
              <a:gd name="connsiteX23" fmla="*/ 3555 w 10000"/>
              <a:gd name="connsiteY23" fmla="*/ 1918 h 10026"/>
              <a:gd name="connsiteX24" fmla="*/ 3324 w 10000"/>
              <a:gd name="connsiteY24" fmla="*/ 2109 h 10026"/>
              <a:gd name="connsiteX25" fmla="*/ 3114 w 10000"/>
              <a:gd name="connsiteY25" fmla="*/ 2311 h 10026"/>
              <a:gd name="connsiteX26" fmla="*/ 2892 w 10000"/>
              <a:gd name="connsiteY26" fmla="*/ 2540 h 10026"/>
              <a:gd name="connsiteX27" fmla="*/ 2687 w 10000"/>
              <a:gd name="connsiteY27" fmla="*/ 2773 h 10026"/>
              <a:gd name="connsiteX28" fmla="*/ 2476 w 10000"/>
              <a:gd name="connsiteY28" fmla="*/ 3007 h 10026"/>
              <a:gd name="connsiteX29" fmla="*/ 2287 w 10000"/>
              <a:gd name="connsiteY29" fmla="*/ 3256 h 10026"/>
              <a:gd name="connsiteX30" fmla="*/ 2093 w 10000"/>
              <a:gd name="connsiteY30" fmla="*/ 3533 h 10026"/>
              <a:gd name="connsiteX31" fmla="*/ 1903 w 10000"/>
              <a:gd name="connsiteY31" fmla="*/ 3810 h 10026"/>
              <a:gd name="connsiteX32" fmla="*/ 1730 w 10000"/>
              <a:gd name="connsiteY32" fmla="*/ 4081 h 10026"/>
              <a:gd name="connsiteX33" fmla="*/ 1573 w 10000"/>
              <a:gd name="connsiteY33" fmla="*/ 4367 h 10026"/>
              <a:gd name="connsiteX34" fmla="*/ 1421 w 10000"/>
              <a:gd name="connsiteY34" fmla="*/ 4643 h 10026"/>
              <a:gd name="connsiteX35" fmla="*/ 1278 w 10000"/>
              <a:gd name="connsiteY35" fmla="*/ 4924 h 10026"/>
              <a:gd name="connsiteX36" fmla="*/ 1147 w 10000"/>
              <a:gd name="connsiteY36" fmla="*/ 5212 h 10026"/>
              <a:gd name="connsiteX37" fmla="*/ 1026 w 10000"/>
              <a:gd name="connsiteY37" fmla="*/ 5494 h 10026"/>
              <a:gd name="connsiteX38" fmla="*/ 904 w 10000"/>
              <a:gd name="connsiteY38" fmla="*/ 5780 h 10026"/>
              <a:gd name="connsiteX39" fmla="*/ 804 w 10000"/>
              <a:gd name="connsiteY39" fmla="*/ 6051 h 10026"/>
              <a:gd name="connsiteX40" fmla="*/ 704 w 10000"/>
              <a:gd name="connsiteY40" fmla="*/ 6328 h 10026"/>
              <a:gd name="connsiteX41" fmla="*/ 625 w 10000"/>
              <a:gd name="connsiteY41" fmla="*/ 6603 h 10026"/>
              <a:gd name="connsiteX42" fmla="*/ 547 w 10000"/>
              <a:gd name="connsiteY42" fmla="*/ 6864 h 10026"/>
              <a:gd name="connsiteX43" fmla="*/ 405 w 10000"/>
              <a:gd name="connsiteY43" fmla="*/ 7386 h 10026"/>
              <a:gd name="connsiteX44" fmla="*/ 295 w 10000"/>
              <a:gd name="connsiteY44" fmla="*/ 7873 h 10026"/>
              <a:gd name="connsiteX45" fmla="*/ 205 w 10000"/>
              <a:gd name="connsiteY45" fmla="*/ 8331 h 10026"/>
              <a:gd name="connsiteX46" fmla="*/ 131 w 10000"/>
              <a:gd name="connsiteY46" fmla="*/ 8735 h 10026"/>
              <a:gd name="connsiteX47" fmla="*/ 84 w 10000"/>
              <a:gd name="connsiteY47" fmla="*/ 9112 h 10026"/>
              <a:gd name="connsiteX48" fmla="*/ 42 w 10000"/>
              <a:gd name="connsiteY48" fmla="*/ 9430 h 10026"/>
              <a:gd name="connsiteX49" fmla="*/ 10 w 10000"/>
              <a:gd name="connsiteY49" fmla="*/ 9877 h 10026"/>
              <a:gd name="connsiteX50" fmla="*/ 0 w 10000"/>
              <a:gd name="connsiteY50" fmla="*/ 10026 h 10026"/>
              <a:gd name="connsiteX0" fmla="*/ 10000 w 10000"/>
              <a:gd name="connsiteY0" fmla="*/ 26 h 10026"/>
              <a:gd name="connsiteX1" fmla="*/ 9471 w 10000"/>
              <a:gd name="connsiteY1" fmla="*/ 0 h 10026"/>
              <a:gd name="connsiteX2" fmla="*/ 8929 w 10000"/>
              <a:gd name="connsiteY2" fmla="*/ 37 h 10026"/>
              <a:gd name="connsiteX3" fmla="*/ 8382 w 10000"/>
              <a:gd name="connsiteY3" fmla="*/ 106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18 w 10000"/>
              <a:gd name="connsiteY3" fmla="*/ 58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36 w 10000"/>
              <a:gd name="connsiteY3" fmla="*/ 90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18 w 10018"/>
              <a:gd name="connsiteY0" fmla="*/ 0 h 10048"/>
              <a:gd name="connsiteX1" fmla="*/ 9471 w 10018"/>
              <a:gd name="connsiteY1" fmla="*/ 22 h 10048"/>
              <a:gd name="connsiteX2" fmla="*/ 8929 w 10018"/>
              <a:gd name="connsiteY2" fmla="*/ 59 h 10048"/>
              <a:gd name="connsiteX3" fmla="*/ 8436 w 10018"/>
              <a:gd name="connsiteY3" fmla="*/ 112 h 10048"/>
              <a:gd name="connsiteX4" fmla="*/ 8114 w 10018"/>
              <a:gd name="connsiteY4" fmla="*/ 139 h 10048"/>
              <a:gd name="connsiteX5" fmla="*/ 7841 w 10018"/>
              <a:gd name="connsiteY5" fmla="*/ 170 h 10048"/>
              <a:gd name="connsiteX6" fmla="*/ 7568 w 10018"/>
              <a:gd name="connsiteY6" fmla="*/ 202 h 10048"/>
              <a:gd name="connsiteX7" fmla="*/ 7310 w 10018"/>
              <a:gd name="connsiteY7" fmla="*/ 240 h 10048"/>
              <a:gd name="connsiteX8" fmla="*/ 7037 w 10018"/>
              <a:gd name="connsiteY8" fmla="*/ 293 h 10048"/>
              <a:gd name="connsiteX9" fmla="*/ 6773 w 10018"/>
              <a:gd name="connsiteY9" fmla="*/ 352 h 10048"/>
              <a:gd name="connsiteX10" fmla="*/ 6505 w 10018"/>
              <a:gd name="connsiteY10" fmla="*/ 415 h 10048"/>
              <a:gd name="connsiteX11" fmla="*/ 6242 w 10018"/>
              <a:gd name="connsiteY11" fmla="*/ 484 h 10048"/>
              <a:gd name="connsiteX12" fmla="*/ 5990 w 10018"/>
              <a:gd name="connsiteY12" fmla="*/ 574 h 10048"/>
              <a:gd name="connsiteX13" fmla="*/ 5727 w 10018"/>
              <a:gd name="connsiteY13" fmla="*/ 670 h 10048"/>
              <a:gd name="connsiteX14" fmla="*/ 5475 w 10018"/>
              <a:gd name="connsiteY14" fmla="*/ 772 h 10048"/>
              <a:gd name="connsiteX15" fmla="*/ 5227 w 10018"/>
              <a:gd name="connsiteY15" fmla="*/ 883 h 10048"/>
              <a:gd name="connsiteX16" fmla="*/ 4974 w 10018"/>
              <a:gd name="connsiteY16" fmla="*/ 993 h 10048"/>
              <a:gd name="connsiteX17" fmla="*/ 4721 w 10018"/>
              <a:gd name="connsiteY17" fmla="*/ 1127 h 10048"/>
              <a:gd name="connsiteX18" fmla="*/ 4480 w 10018"/>
              <a:gd name="connsiteY18" fmla="*/ 1270 h 10048"/>
              <a:gd name="connsiteX19" fmla="*/ 4249 w 10018"/>
              <a:gd name="connsiteY19" fmla="*/ 1418 h 10048"/>
              <a:gd name="connsiteX20" fmla="*/ 4007 w 10018"/>
              <a:gd name="connsiteY20" fmla="*/ 1584 h 10048"/>
              <a:gd name="connsiteX21" fmla="*/ 3776 w 10018"/>
              <a:gd name="connsiteY21" fmla="*/ 1754 h 10048"/>
              <a:gd name="connsiteX22" fmla="*/ 3555 w 10018"/>
              <a:gd name="connsiteY22" fmla="*/ 1940 h 10048"/>
              <a:gd name="connsiteX23" fmla="*/ 3324 w 10018"/>
              <a:gd name="connsiteY23" fmla="*/ 2131 h 10048"/>
              <a:gd name="connsiteX24" fmla="*/ 3114 w 10018"/>
              <a:gd name="connsiteY24" fmla="*/ 2333 h 10048"/>
              <a:gd name="connsiteX25" fmla="*/ 2892 w 10018"/>
              <a:gd name="connsiteY25" fmla="*/ 2562 h 10048"/>
              <a:gd name="connsiteX26" fmla="*/ 2687 w 10018"/>
              <a:gd name="connsiteY26" fmla="*/ 2795 h 10048"/>
              <a:gd name="connsiteX27" fmla="*/ 2476 w 10018"/>
              <a:gd name="connsiteY27" fmla="*/ 3029 h 10048"/>
              <a:gd name="connsiteX28" fmla="*/ 2287 w 10018"/>
              <a:gd name="connsiteY28" fmla="*/ 3278 h 10048"/>
              <a:gd name="connsiteX29" fmla="*/ 2093 w 10018"/>
              <a:gd name="connsiteY29" fmla="*/ 3555 h 10048"/>
              <a:gd name="connsiteX30" fmla="*/ 1903 w 10018"/>
              <a:gd name="connsiteY30" fmla="*/ 3832 h 10048"/>
              <a:gd name="connsiteX31" fmla="*/ 1730 w 10018"/>
              <a:gd name="connsiteY31" fmla="*/ 4103 h 10048"/>
              <a:gd name="connsiteX32" fmla="*/ 1573 w 10018"/>
              <a:gd name="connsiteY32" fmla="*/ 4389 h 10048"/>
              <a:gd name="connsiteX33" fmla="*/ 1421 w 10018"/>
              <a:gd name="connsiteY33" fmla="*/ 4665 h 10048"/>
              <a:gd name="connsiteX34" fmla="*/ 1278 w 10018"/>
              <a:gd name="connsiteY34" fmla="*/ 4946 h 10048"/>
              <a:gd name="connsiteX35" fmla="*/ 1147 w 10018"/>
              <a:gd name="connsiteY35" fmla="*/ 5234 h 10048"/>
              <a:gd name="connsiteX36" fmla="*/ 1026 w 10018"/>
              <a:gd name="connsiteY36" fmla="*/ 5516 h 10048"/>
              <a:gd name="connsiteX37" fmla="*/ 904 w 10018"/>
              <a:gd name="connsiteY37" fmla="*/ 5802 h 10048"/>
              <a:gd name="connsiteX38" fmla="*/ 804 w 10018"/>
              <a:gd name="connsiteY38" fmla="*/ 6073 h 10048"/>
              <a:gd name="connsiteX39" fmla="*/ 704 w 10018"/>
              <a:gd name="connsiteY39" fmla="*/ 6350 h 10048"/>
              <a:gd name="connsiteX40" fmla="*/ 625 w 10018"/>
              <a:gd name="connsiteY40" fmla="*/ 6625 h 10048"/>
              <a:gd name="connsiteX41" fmla="*/ 547 w 10018"/>
              <a:gd name="connsiteY41" fmla="*/ 6886 h 10048"/>
              <a:gd name="connsiteX42" fmla="*/ 405 w 10018"/>
              <a:gd name="connsiteY42" fmla="*/ 7408 h 10048"/>
              <a:gd name="connsiteX43" fmla="*/ 295 w 10018"/>
              <a:gd name="connsiteY43" fmla="*/ 7895 h 10048"/>
              <a:gd name="connsiteX44" fmla="*/ 205 w 10018"/>
              <a:gd name="connsiteY44" fmla="*/ 8353 h 10048"/>
              <a:gd name="connsiteX45" fmla="*/ 131 w 10018"/>
              <a:gd name="connsiteY45" fmla="*/ 8757 h 10048"/>
              <a:gd name="connsiteX46" fmla="*/ 84 w 10018"/>
              <a:gd name="connsiteY46" fmla="*/ 9134 h 10048"/>
              <a:gd name="connsiteX47" fmla="*/ 42 w 10018"/>
              <a:gd name="connsiteY47" fmla="*/ 9452 h 10048"/>
              <a:gd name="connsiteX48" fmla="*/ 10 w 10018"/>
              <a:gd name="connsiteY48" fmla="*/ 9899 h 10048"/>
              <a:gd name="connsiteX49" fmla="*/ 0 w 10018"/>
              <a:gd name="connsiteY49" fmla="*/ 10048 h 10048"/>
              <a:gd name="connsiteX0" fmla="*/ 10045 w 10045"/>
              <a:gd name="connsiteY0" fmla="*/ 50 h 10026"/>
              <a:gd name="connsiteX1" fmla="*/ 9471 w 10045"/>
              <a:gd name="connsiteY1" fmla="*/ 0 h 10026"/>
              <a:gd name="connsiteX2" fmla="*/ 8929 w 10045"/>
              <a:gd name="connsiteY2" fmla="*/ 37 h 10026"/>
              <a:gd name="connsiteX3" fmla="*/ 8436 w 10045"/>
              <a:gd name="connsiteY3" fmla="*/ 90 h 10026"/>
              <a:gd name="connsiteX4" fmla="*/ 8114 w 10045"/>
              <a:gd name="connsiteY4" fmla="*/ 117 h 10026"/>
              <a:gd name="connsiteX5" fmla="*/ 7841 w 10045"/>
              <a:gd name="connsiteY5" fmla="*/ 148 h 10026"/>
              <a:gd name="connsiteX6" fmla="*/ 7568 w 10045"/>
              <a:gd name="connsiteY6" fmla="*/ 180 h 10026"/>
              <a:gd name="connsiteX7" fmla="*/ 7310 w 10045"/>
              <a:gd name="connsiteY7" fmla="*/ 218 h 10026"/>
              <a:gd name="connsiteX8" fmla="*/ 7037 w 10045"/>
              <a:gd name="connsiteY8" fmla="*/ 271 h 10026"/>
              <a:gd name="connsiteX9" fmla="*/ 6773 w 10045"/>
              <a:gd name="connsiteY9" fmla="*/ 330 h 10026"/>
              <a:gd name="connsiteX10" fmla="*/ 6505 w 10045"/>
              <a:gd name="connsiteY10" fmla="*/ 393 h 10026"/>
              <a:gd name="connsiteX11" fmla="*/ 6242 w 10045"/>
              <a:gd name="connsiteY11" fmla="*/ 462 h 10026"/>
              <a:gd name="connsiteX12" fmla="*/ 5990 w 10045"/>
              <a:gd name="connsiteY12" fmla="*/ 552 h 10026"/>
              <a:gd name="connsiteX13" fmla="*/ 5727 w 10045"/>
              <a:gd name="connsiteY13" fmla="*/ 648 h 10026"/>
              <a:gd name="connsiteX14" fmla="*/ 5475 w 10045"/>
              <a:gd name="connsiteY14" fmla="*/ 750 h 10026"/>
              <a:gd name="connsiteX15" fmla="*/ 5227 w 10045"/>
              <a:gd name="connsiteY15" fmla="*/ 861 h 10026"/>
              <a:gd name="connsiteX16" fmla="*/ 4974 w 10045"/>
              <a:gd name="connsiteY16" fmla="*/ 971 h 10026"/>
              <a:gd name="connsiteX17" fmla="*/ 4721 w 10045"/>
              <a:gd name="connsiteY17" fmla="*/ 1105 h 10026"/>
              <a:gd name="connsiteX18" fmla="*/ 4480 w 10045"/>
              <a:gd name="connsiteY18" fmla="*/ 1248 h 10026"/>
              <a:gd name="connsiteX19" fmla="*/ 4249 w 10045"/>
              <a:gd name="connsiteY19" fmla="*/ 1396 h 10026"/>
              <a:gd name="connsiteX20" fmla="*/ 4007 w 10045"/>
              <a:gd name="connsiteY20" fmla="*/ 1562 h 10026"/>
              <a:gd name="connsiteX21" fmla="*/ 3776 w 10045"/>
              <a:gd name="connsiteY21" fmla="*/ 1732 h 10026"/>
              <a:gd name="connsiteX22" fmla="*/ 3555 w 10045"/>
              <a:gd name="connsiteY22" fmla="*/ 1918 h 10026"/>
              <a:gd name="connsiteX23" fmla="*/ 3324 w 10045"/>
              <a:gd name="connsiteY23" fmla="*/ 2109 h 10026"/>
              <a:gd name="connsiteX24" fmla="*/ 3114 w 10045"/>
              <a:gd name="connsiteY24" fmla="*/ 2311 h 10026"/>
              <a:gd name="connsiteX25" fmla="*/ 2892 w 10045"/>
              <a:gd name="connsiteY25" fmla="*/ 2540 h 10026"/>
              <a:gd name="connsiteX26" fmla="*/ 2687 w 10045"/>
              <a:gd name="connsiteY26" fmla="*/ 2773 h 10026"/>
              <a:gd name="connsiteX27" fmla="*/ 2476 w 10045"/>
              <a:gd name="connsiteY27" fmla="*/ 3007 h 10026"/>
              <a:gd name="connsiteX28" fmla="*/ 2287 w 10045"/>
              <a:gd name="connsiteY28" fmla="*/ 3256 h 10026"/>
              <a:gd name="connsiteX29" fmla="*/ 2093 w 10045"/>
              <a:gd name="connsiteY29" fmla="*/ 3533 h 10026"/>
              <a:gd name="connsiteX30" fmla="*/ 1903 w 10045"/>
              <a:gd name="connsiteY30" fmla="*/ 3810 h 10026"/>
              <a:gd name="connsiteX31" fmla="*/ 1730 w 10045"/>
              <a:gd name="connsiteY31" fmla="*/ 4081 h 10026"/>
              <a:gd name="connsiteX32" fmla="*/ 1573 w 10045"/>
              <a:gd name="connsiteY32" fmla="*/ 4367 h 10026"/>
              <a:gd name="connsiteX33" fmla="*/ 1421 w 10045"/>
              <a:gd name="connsiteY33" fmla="*/ 4643 h 10026"/>
              <a:gd name="connsiteX34" fmla="*/ 1278 w 10045"/>
              <a:gd name="connsiteY34" fmla="*/ 4924 h 10026"/>
              <a:gd name="connsiteX35" fmla="*/ 1147 w 10045"/>
              <a:gd name="connsiteY35" fmla="*/ 5212 h 10026"/>
              <a:gd name="connsiteX36" fmla="*/ 1026 w 10045"/>
              <a:gd name="connsiteY36" fmla="*/ 5494 h 10026"/>
              <a:gd name="connsiteX37" fmla="*/ 904 w 10045"/>
              <a:gd name="connsiteY37" fmla="*/ 5780 h 10026"/>
              <a:gd name="connsiteX38" fmla="*/ 804 w 10045"/>
              <a:gd name="connsiteY38" fmla="*/ 6051 h 10026"/>
              <a:gd name="connsiteX39" fmla="*/ 704 w 10045"/>
              <a:gd name="connsiteY39" fmla="*/ 6328 h 10026"/>
              <a:gd name="connsiteX40" fmla="*/ 625 w 10045"/>
              <a:gd name="connsiteY40" fmla="*/ 6603 h 10026"/>
              <a:gd name="connsiteX41" fmla="*/ 547 w 10045"/>
              <a:gd name="connsiteY41" fmla="*/ 6864 h 10026"/>
              <a:gd name="connsiteX42" fmla="*/ 405 w 10045"/>
              <a:gd name="connsiteY42" fmla="*/ 7386 h 10026"/>
              <a:gd name="connsiteX43" fmla="*/ 295 w 10045"/>
              <a:gd name="connsiteY43" fmla="*/ 7873 h 10026"/>
              <a:gd name="connsiteX44" fmla="*/ 205 w 10045"/>
              <a:gd name="connsiteY44" fmla="*/ 8331 h 10026"/>
              <a:gd name="connsiteX45" fmla="*/ 131 w 10045"/>
              <a:gd name="connsiteY45" fmla="*/ 8735 h 10026"/>
              <a:gd name="connsiteX46" fmla="*/ 84 w 10045"/>
              <a:gd name="connsiteY46" fmla="*/ 9112 h 10026"/>
              <a:gd name="connsiteX47" fmla="*/ 42 w 10045"/>
              <a:gd name="connsiteY47" fmla="*/ 9430 h 10026"/>
              <a:gd name="connsiteX48" fmla="*/ 10 w 10045"/>
              <a:gd name="connsiteY48" fmla="*/ 9877 h 10026"/>
              <a:gd name="connsiteX49" fmla="*/ 0 w 10045"/>
              <a:gd name="connsiteY49" fmla="*/ 10026 h 10026"/>
              <a:gd name="connsiteX0" fmla="*/ 10045 w 10045"/>
              <a:gd name="connsiteY0" fmla="*/ 13 h 9989"/>
              <a:gd name="connsiteX1" fmla="*/ 9471 w 10045"/>
              <a:gd name="connsiteY1" fmla="*/ 11 h 9989"/>
              <a:gd name="connsiteX2" fmla="*/ 8929 w 10045"/>
              <a:gd name="connsiteY2" fmla="*/ 0 h 9989"/>
              <a:gd name="connsiteX3" fmla="*/ 8436 w 10045"/>
              <a:gd name="connsiteY3" fmla="*/ 53 h 9989"/>
              <a:gd name="connsiteX4" fmla="*/ 8114 w 10045"/>
              <a:gd name="connsiteY4" fmla="*/ 80 h 9989"/>
              <a:gd name="connsiteX5" fmla="*/ 7841 w 10045"/>
              <a:gd name="connsiteY5" fmla="*/ 111 h 9989"/>
              <a:gd name="connsiteX6" fmla="*/ 7568 w 10045"/>
              <a:gd name="connsiteY6" fmla="*/ 143 h 9989"/>
              <a:gd name="connsiteX7" fmla="*/ 7310 w 10045"/>
              <a:gd name="connsiteY7" fmla="*/ 181 h 9989"/>
              <a:gd name="connsiteX8" fmla="*/ 7037 w 10045"/>
              <a:gd name="connsiteY8" fmla="*/ 234 h 9989"/>
              <a:gd name="connsiteX9" fmla="*/ 6773 w 10045"/>
              <a:gd name="connsiteY9" fmla="*/ 293 h 9989"/>
              <a:gd name="connsiteX10" fmla="*/ 6505 w 10045"/>
              <a:gd name="connsiteY10" fmla="*/ 356 h 9989"/>
              <a:gd name="connsiteX11" fmla="*/ 6242 w 10045"/>
              <a:gd name="connsiteY11" fmla="*/ 425 h 9989"/>
              <a:gd name="connsiteX12" fmla="*/ 5990 w 10045"/>
              <a:gd name="connsiteY12" fmla="*/ 515 h 9989"/>
              <a:gd name="connsiteX13" fmla="*/ 5727 w 10045"/>
              <a:gd name="connsiteY13" fmla="*/ 611 h 9989"/>
              <a:gd name="connsiteX14" fmla="*/ 5475 w 10045"/>
              <a:gd name="connsiteY14" fmla="*/ 713 h 9989"/>
              <a:gd name="connsiteX15" fmla="*/ 5227 w 10045"/>
              <a:gd name="connsiteY15" fmla="*/ 824 h 9989"/>
              <a:gd name="connsiteX16" fmla="*/ 4974 w 10045"/>
              <a:gd name="connsiteY16" fmla="*/ 934 h 9989"/>
              <a:gd name="connsiteX17" fmla="*/ 4721 w 10045"/>
              <a:gd name="connsiteY17" fmla="*/ 1068 h 9989"/>
              <a:gd name="connsiteX18" fmla="*/ 4480 w 10045"/>
              <a:gd name="connsiteY18" fmla="*/ 1211 h 9989"/>
              <a:gd name="connsiteX19" fmla="*/ 4249 w 10045"/>
              <a:gd name="connsiteY19" fmla="*/ 1359 h 9989"/>
              <a:gd name="connsiteX20" fmla="*/ 4007 w 10045"/>
              <a:gd name="connsiteY20" fmla="*/ 1525 h 9989"/>
              <a:gd name="connsiteX21" fmla="*/ 3776 w 10045"/>
              <a:gd name="connsiteY21" fmla="*/ 1695 h 9989"/>
              <a:gd name="connsiteX22" fmla="*/ 3555 w 10045"/>
              <a:gd name="connsiteY22" fmla="*/ 1881 h 9989"/>
              <a:gd name="connsiteX23" fmla="*/ 3324 w 10045"/>
              <a:gd name="connsiteY23" fmla="*/ 2072 h 9989"/>
              <a:gd name="connsiteX24" fmla="*/ 3114 w 10045"/>
              <a:gd name="connsiteY24" fmla="*/ 2274 h 9989"/>
              <a:gd name="connsiteX25" fmla="*/ 2892 w 10045"/>
              <a:gd name="connsiteY25" fmla="*/ 2503 h 9989"/>
              <a:gd name="connsiteX26" fmla="*/ 2687 w 10045"/>
              <a:gd name="connsiteY26" fmla="*/ 2736 h 9989"/>
              <a:gd name="connsiteX27" fmla="*/ 2476 w 10045"/>
              <a:gd name="connsiteY27" fmla="*/ 2970 h 9989"/>
              <a:gd name="connsiteX28" fmla="*/ 2287 w 10045"/>
              <a:gd name="connsiteY28" fmla="*/ 3219 h 9989"/>
              <a:gd name="connsiteX29" fmla="*/ 2093 w 10045"/>
              <a:gd name="connsiteY29" fmla="*/ 3496 h 9989"/>
              <a:gd name="connsiteX30" fmla="*/ 1903 w 10045"/>
              <a:gd name="connsiteY30" fmla="*/ 3773 h 9989"/>
              <a:gd name="connsiteX31" fmla="*/ 1730 w 10045"/>
              <a:gd name="connsiteY31" fmla="*/ 4044 h 9989"/>
              <a:gd name="connsiteX32" fmla="*/ 1573 w 10045"/>
              <a:gd name="connsiteY32" fmla="*/ 4330 h 9989"/>
              <a:gd name="connsiteX33" fmla="*/ 1421 w 10045"/>
              <a:gd name="connsiteY33" fmla="*/ 4606 h 9989"/>
              <a:gd name="connsiteX34" fmla="*/ 1278 w 10045"/>
              <a:gd name="connsiteY34" fmla="*/ 4887 h 9989"/>
              <a:gd name="connsiteX35" fmla="*/ 1147 w 10045"/>
              <a:gd name="connsiteY35" fmla="*/ 5175 h 9989"/>
              <a:gd name="connsiteX36" fmla="*/ 1026 w 10045"/>
              <a:gd name="connsiteY36" fmla="*/ 5457 h 9989"/>
              <a:gd name="connsiteX37" fmla="*/ 904 w 10045"/>
              <a:gd name="connsiteY37" fmla="*/ 5743 h 9989"/>
              <a:gd name="connsiteX38" fmla="*/ 804 w 10045"/>
              <a:gd name="connsiteY38" fmla="*/ 6014 h 9989"/>
              <a:gd name="connsiteX39" fmla="*/ 704 w 10045"/>
              <a:gd name="connsiteY39" fmla="*/ 6291 h 9989"/>
              <a:gd name="connsiteX40" fmla="*/ 625 w 10045"/>
              <a:gd name="connsiteY40" fmla="*/ 6566 h 9989"/>
              <a:gd name="connsiteX41" fmla="*/ 547 w 10045"/>
              <a:gd name="connsiteY41" fmla="*/ 6827 h 9989"/>
              <a:gd name="connsiteX42" fmla="*/ 405 w 10045"/>
              <a:gd name="connsiteY42" fmla="*/ 7349 h 9989"/>
              <a:gd name="connsiteX43" fmla="*/ 295 w 10045"/>
              <a:gd name="connsiteY43" fmla="*/ 7836 h 9989"/>
              <a:gd name="connsiteX44" fmla="*/ 205 w 10045"/>
              <a:gd name="connsiteY44" fmla="*/ 8294 h 9989"/>
              <a:gd name="connsiteX45" fmla="*/ 131 w 10045"/>
              <a:gd name="connsiteY45" fmla="*/ 8698 h 9989"/>
              <a:gd name="connsiteX46" fmla="*/ 84 w 10045"/>
              <a:gd name="connsiteY46" fmla="*/ 9075 h 9989"/>
              <a:gd name="connsiteX47" fmla="*/ 42 w 10045"/>
              <a:gd name="connsiteY47" fmla="*/ 9393 h 9989"/>
              <a:gd name="connsiteX48" fmla="*/ 10 w 10045"/>
              <a:gd name="connsiteY48" fmla="*/ 9840 h 9989"/>
              <a:gd name="connsiteX49" fmla="*/ 0 w 10045"/>
              <a:gd name="connsiteY49" fmla="*/ 9989 h 9989"/>
              <a:gd name="connsiteX0" fmla="*/ 10000 w 10000"/>
              <a:gd name="connsiteY0" fmla="*/ 2 h 9989"/>
              <a:gd name="connsiteX1" fmla="*/ 9429 w 10000"/>
              <a:gd name="connsiteY1" fmla="*/ 0 h 9989"/>
              <a:gd name="connsiteX2" fmla="*/ 8889 w 10000"/>
              <a:gd name="connsiteY2" fmla="*/ 13 h 9989"/>
              <a:gd name="connsiteX3" fmla="*/ 8398 w 10000"/>
              <a:gd name="connsiteY3" fmla="*/ 42 h 9989"/>
              <a:gd name="connsiteX4" fmla="*/ 8078 w 10000"/>
              <a:gd name="connsiteY4" fmla="*/ 69 h 9989"/>
              <a:gd name="connsiteX5" fmla="*/ 7806 w 10000"/>
              <a:gd name="connsiteY5" fmla="*/ 100 h 9989"/>
              <a:gd name="connsiteX6" fmla="*/ 7534 w 10000"/>
              <a:gd name="connsiteY6" fmla="*/ 132 h 9989"/>
              <a:gd name="connsiteX7" fmla="*/ 7277 w 10000"/>
              <a:gd name="connsiteY7" fmla="*/ 170 h 9989"/>
              <a:gd name="connsiteX8" fmla="*/ 7005 w 10000"/>
              <a:gd name="connsiteY8" fmla="*/ 223 h 9989"/>
              <a:gd name="connsiteX9" fmla="*/ 6743 w 10000"/>
              <a:gd name="connsiteY9" fmla="*/ 282 h 9989"/>
              <a:gd name="connsiteX10" fmla="*/ 6476 w 10000"/>
              <a:gd name="connsiteY10" fmla="*/ 345 h 9989"/>
              <a:gd name="connsiteX11" fmla="*/ 6214 w 10000"/>
              <a:gd name="connsiteY11" fmla="*/ 414 h 9989"/>
              <a:gd name="connsiteX12" fmla="*/ 5963 w 10000"/>
              <a:gd name="connsiteY12" fmla="*/ 505 h 9989"/>
              <a:gd name="connsiteX13" fmla="*/ 5701 w 10000"/>
              <a:gd name="connsiteY13" fmla="*/ 601 h 9989"/>
              <a:gd name="connsiteX14" fmla="*/ 5450 w 10000"/>
              <a:gd name="connsiteY14" fmla="*/ 703 h 9989"/>
              <a:gd name="connsiteX15" fmla="*/ 5204 w 10000"/>
              <a:gd name="connsiteY15" fmla="*/ 814 h 9989"/>
              <a:gd name="connsiteX16" fmla="*/ 4952 w 10000"/>
              <a:gd name="connsiteY16" fmla="*/ 924 h 9989"/>
              <a:gd name="connsiteX17" fmla="*/ 4700 w 10000"/>
              <a:gd name="connsiteY17" fmla="*/ 1058 h 9989"/>
              <a:gd name="connsiteX18" fmla="*/ 4460 w 10000"/>
              <a:gd name="connsiteY18" fmla="*/ 1201 h 9989"/>
              <a:gd name="connsiteX19" fmla="*/ 4230 w 10000"/>
              <a:gd name="connsiteY19" fmla="*/ 1349 h 9989"/>
              <a:gd name="connsiteX20" fmla="*/ 3989 w 10000"/>
              <a:gd name="connsiteY20" fmla="*/ 1516 h 9989"/>
              <a:gd name="connsiteX21" fmla="*/ 3759 w 10000"/>
              <a:gd name="connsiteY21" fmla="*/ 1686 h 9989"/>
              <a:gd name="connsiteX22" fmla="*/ 3539 w 10000"/>
              <a:gd name="connsiteY22" fmla="*/ 1872 h 9989"/>
              <a:gd name="connsiteX23" fmla="*/ 3309 w 10000"/>
              <a:gd name="connsiteY23" fmla="*/ 2063 h 9989"/>
              <a:gd name="connsiteX24" fmla="*/ 3100 w 10000"/>
              <a:gd name="connsiteY24" fmla="*/ 2266 h 9989"/>
              <a:gd name="connsiteX25" fmla="*/ 2879 w 10000"/>
              <a:gd name="connsiteY25" fmla="*/ 2495 h 9989"/>
              <a:gd name="connsiteX26" fmla="*/ 2675 w 10000"/>
              <a:gd name="connsiteY26" fmla="*/ 2728 h 9989"/>
              <a:gd name="connsiteX27" fmla="*/ 2465 w 10000"/>
              <a:gd name="connsiteY27" fmla="*/ 2962 h 9989"/>
              <a:gd name="connsiteX28" fmla="*/ 2277 w 10000"/>
              <a:gd name="connsiteY28" fmla="*/ 3212 h 9989"/>
              <a:gd name="connsiteX29" fmla="*/ 2084 w 10000"/>
              <a:gd name="connsiteY29" fmla="*/ 3489 h 9989"/>
              <a:gd name="connsiteX30" fmla="*/ 1894 w 10000"/>
              <a:gd name="connsiteY30" fmla="*/ 3766 h 9989"/>
              <a:gd name="connsiteX31" fmla="*/ 1722 w 10000"/>
              <a:gd name="connsiteY31" fmla="*/ 4037 h 9989"/>
              <a:gd name="connsiteX32" fmla="*/ 1566 w 10000"/>
              <a:gd name="connsiteY32" fmla="*/ 4324 h 9989"/>
              <a:gd name="connsiteX33" fmla="*/ 1415 w 10000"/>
              <a:gd name="connsiteY33" fmla="*/ 4600 h 9989"/>
              <a:gd name="connsiteX34" fmla="*/ 1272 w 10000"/>
              <a:gd name="connsiteY34" fmla="*/ 4881 h 9989"/>
              <a:gd name="connsiteX35" fmla="*/ 1142 w 10000"/>
              <a:gd name="connsiteY35" fmla="*/ 5170 h 9989"/>
              <a:gd name="connsiteX36" fmla="*/ 1021 w 10000"/>
              <a:gd name="connsiteY36" fmla="*/ 5452 h 9989"/>
              <a:gd name="connsiteX37" fmla="*/ 900 w 10000"/>
              <a:gd name="connsiteY37" fmla="*/ 5738 h 9989"/>
              <a:gd name="connsiteX38" fmla="*/ 800 w 10000"/>
              <a:gd name="connsiteY38" fmla="*/ 6010 h 9989"/>
              <a:gd name="connsiteX39" fmla="*/ 701 w 10000"/>
              <a:gd name="connsiteY39" fmla="*/ 6287 h 9989"/>
              <a:gd name="connsiteX40" fmla="*/ 622 w 10000"/>
              <a:gd name="connsiteY40" fmla="*/ 6562 h 9989"/>
              <a:gd name="connsiteX41" fmla="*/ 545 w 10000"/>
              <a:gd name="connsiteY41" fmla="*/ 6824 h 9989"/>
              <a:gd name="connsiteX42" fmla="*/ 403 w 10000"/>
              <a:gd name="connsiteY42" fmla="*/ 7346 h 9989"/>
              <a:gd name="connsiteX43" fmla="*/ 294 w 10000"/>
              <a:gd name="connsiteY43" fmla="*/ 7834 h 9989"/>
              <a:gd name="connsiteX44" fmla="*/ 204 w 10000"/>
              <a:gd name="connsiteY44" fmla="*/ 8292 h 9989"/>
              <a:gd name="connsiteX45" fmla="*/ 130 w 10000"/>
              <a:gd name="connsiteY45" fmla="*/ 8697 h 9989"/>
              <a:gd name="connsiteX46" fmla="*/ 84 w 10000"/>
              <a:gd name="connsiteY46" fmla="*/ 9074 h 9989"/>
              <a:gd name="connsiteX47" fmla="*/ 42 w 10000"/>
              <a:gd name="connsiteY47" fmla="*/ 9392 h 9989"/>
              <a:gd name="connsiteX48" fmla="*/ 10 w 10000"/>
              <a:gd name="connsiteY48" fmla="*/ 9840 h 9989"/>
              <a:gd name="connsiteX49" fmla="*/ 0 w 10000"/>
              <a:gd name="connsiteY49" fmla="*/ 9989 h 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00" h="9989">
                <a:moveTo>
                  <a:pt x="10000" y="2"/>
                </a:moveTo>
                <a:lnTo>
                  <a:pt x="9429" y="0"/>
                </a:lnTo>
                <a:lnTo>
                  <a:pt x="8889" y="13"/>
                </a:lnTo>
                <a:lnTo>
                  <a:pt x="8398" y="42"/>
                </a:lnTo>
                <a:lnTo>
                  <a:pt x="8078" y="69"/>
                </a:lnTo>
                <a:lnTo>
                  <a:pt x="7806" y="100"/>
                </a:lnTo>
                <a:lnTo>
                  <a:pt x="7534" y="132"/>
                </a:lnTo>
                <a:lnTo>
                  <a:pt x="7277" y="170"/>
                </a:lnTo>
                <a:lnTo>
                  <a:pt x="7005" y="223"/>
                </a:lnTo>
                <a:lnTo>
                  <a:pt x="6743" y="282"/>
                </a:lnTo>
                <a:lnTo>
                  <a:pt x="6476" y="345"/>
                </a:lnTo>
                <a:lnTo>
                  <a:pt x="6214" y="414"/>
                </a:lnTo>
                <a:lnTo>
                  <a:pt x="5963" y="505"/>
                </a:lnTo>
                <a:lnTo>
                  <a:pt x="5701" y="601"/>
                </a:lnTo>
                <a:lnTo>
                  <a:pt x="5450" y="703"/>
                </a:lnTo>
                <a:lnTo>
                  <a:pt x="5204" y="814"/>
                </a:lnTo>
                <a:lnTo>
                  <a:pt x="4952" y="924"/>
                </a:lnTo>
                <a:lnTo>
                  <a:pt x="4700" y="1058"/>
                </a:lnTo>
                <a:lnTo>
                  <a:pt x="4460" y="1201"/>
                </a:lnTo>
                <a:lnTo>
                  <a:pt x="4230" y="1349"/>
                </a:lnTo>
                <a:lnTo>
                  <a:pt x="3989" y="1516"/>
                </a:lnTo>
                <a:lnTo>
                  <a:pt x="3759" y="1686"/>
                </a:lnTo>
                <a:lnTo>
                  <a:pt x="3539" y="1872"/>
                </a:lnTo>
                <a:lnTo>
                  <a:pt x="3309" y="2063"/>
                </a:lnTo>
                <a:lnTo>
                  <a:pt x="3100" y="2266"/>
                </a:lnTo>
                <a:lnTo>
                  <a:pt x="2879" y="2495"/>
                </a:lnTo>
                <a:lnTo>
                  <a:pt x="2675" y="2728"/>
                </a:lnTo>
                <a:lnTo>
                  <a:pt x="2465" y="2962"/>
                </a:lnTo>
                <a:cubicBezTo>
                  <a:pt x="2402" y="3045"/>
                  <a:pt x="2340" y="3129"/>
                  <a:pt x="2277" y="3212"/>
                </a:cubicBezTo>
                <a:cubicBezTo>
                  <a:pt x="2212" y="3304"/>
                  <a:pt x="2148" y="3397"/>
                  <a:pt x="2084" y="3489"/>
                </a:cubicBezTo>
                <a:lnTo>
                  <a:pt x="1894" y="3766"/>
                </a:lnTo>
                <a:cubicBezTo>
                  <a:pt x="1837" y="3856"/>
                  <a:pt x="1780" y="3947"/>
                  <a:pt x="1722" y="4037"/>
                </a:cubicBezTo>
                <a:lnTo>
                  <a:pt x="1566" y="4324"/>
                </a:lnTo>
                <a:cubicBezTo>
                  <a:pt x="1515" y="4416"/>
                  <a:pt x="1465" y="4508"/>
                  <a:pt x="1415" y="4600"/>
                </a:cubicBezTo>
                <a:lnTo>
                  <a:pt x="1272" y="4881"/>
                </a:lnTo>
                <a:cubicBezTo>
                  <a:pt x="1228" y="4977"/>
                  <a:pt x="1186" y="5075"/>
                  <a:pt x="1142" y="5170"/>
                </a:cubicBezTo>
                <a:cubicBezTo>
                  <a:pt x="1102" y="5264"/>
                  <a:pt x="1061" y="5358"/>
                  <a:pt x="1021" y="5452"/>
                </a:cubicBezTo>
                <a:cubicBezTo>
                  <a:pt x="981" y="5547"/>
                  <a:pt x="940" y="5643"/>
                  <a:pt x="900" y="5738"/>
                </a:cubicBezTo>
                <a:cubicBezTo>
                  <a:pt x="867" y="5829"/>
                  <a:pt x="834" y="5920"/>
                  <a:pt x="800" y="6010"/>
                </a:cubicBezTo>
                <a:cubicBezTo>
                  <a:pt x="768" y="6103"/>
                  <a:pt x="734" y="6194"/>
                  <a:pt x="701" y="6287"/>
                </a:cubicBezTo>
                <a:cubicBezTo>
                  <a:pt x="675" y="6378"/>
                  <a:pt x="648" y="6471"/>
                  <a:pt x="622" y="6562"/>
                </a:cubicBezTo>
                <a:cubicBezTo>
                  <a:pt x="596" y="6649"/>
                  <a:pt x="570" y="6737"/>
                  <a:pt x="545" y="6824"/>
                </a:cubicBezTo>
                <a:cubicBezTo>
                  <a:pt x="498" y="6998"/>
                  <a:pt x="450" y="7172"/>
                  <a:pt x="403" y="7346"/>
                </a:cubicBezTo>
                <a:cubicBezTo>
                  <a:pt x="366" y="7508"/>
                  <a:pt x="331" y="7670"/>
                  <a:pt x="294" y="7834"/>
                </a:cubicBezTo>
                <a:cubicBezTo>
                  <a:pt x="263" y="7987"/>
                  <a:pt x="234" y="8140"/>
                  <a:pt x="204" y="8292"/>
                </a:cubicBezTo>
                <a:cubicBezTo>
                  <a:pt x="179" y="8426"/>
                  <a:pt x="155" y="8562"/>
                  <a:pt x="130" y="8697"/>
                </a:cubicBezTo>
                <a:cubicBezTo>
                  <a:pt x="114" y="8823"/>
                  <a:pt x="100" y="8949"/>
                  <a:pt x="84" y="9074"/>
                </a:cubicBezTo>
                <a:cubicBezTo>
                  <a:pt x="70" y="9180"/>
                  <a:pt x="56" y="9285"/>
                  <a:pt x="42" y="9392"/>
                </a:cubicBezTo>
                <a:cubicBezTo>
                  <a:pt x="31" y="9542"/>
                  <a:pt x="21" y="9690"/>
                  <a:pt x="10" y="9840"/>
                </a:cubicBezTo>
                <a:cubicBezTo>
                  <a:pt x="7" y="9889"/>
                  <a:pt x="3" y="9939"/>
                  <a:pt x="0" y="9989"/>
                </a:cubicBezTo>
              </a:path>
            </a:pathLst>
          </a:custGeom>
          <a:noFill/>
          <a:ln w="50800" cap="rnd" cmpd="sng">
            <a:solidFill>
              <a:srgbClr val="00B05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8" name="Freeform 6"/>
          <p:cNvSpPr>
            <a:spLocks/>
          </p:cNvSpPr>
          <p:nvPr/>
        </p:nvSpPr>
        <p:spPr bwMode="auto">
          <a:xfrm>
            <a:off x="437093" y="2518831"/>
            <a:ext cx="3381369" cy="2029782"/>
          </a:xfrm>
          <a:custGeom>
            <a:avLst/>
            <a:gdLst>
              <a:gd name="connsiteX0" fmla="*/ 0 w 9995"/>
              <a:gd name="connsiteY0" fmla="*/ 9988 h 9988"/>
              <a:gd name="connsiteX1" fmla="*/ 21 w 9995"/>
              <a:gd name="connsiteY1" fmla="*/ 9855 h 9988"/>
              <a:gd name="connsiteX2" fmla="*/ 100 w 9995"/>
              <a:gd name="connsiteY2" fmla="*/ 9480 h 9988"/>
              <a:gd name="connsiteX3" fmla="*/ 231 w 9995"/>
              <a:gd name="connsiteY3" fmla="*/ 8912 h 9988"/>
              <a:gd name="connsiteX4" fmla="*/ 440 w 9995"/>
              <a:gd name="connsiteY4" fmla="*/ 8162 h 9988"/>
              <a:gd name="connsiteX5" fmla="*/ 572 w 9995"/>
              <a:gd name="connsiteY5" fmla="*/ 7751 h 9988"/>
              <a:gd name="connsiteX6" fmla="*/ 724 w 9995"/>
              <a:gd name="connsiteY6" fmla="*/ 7316 h 9988"/>
              <a:gd name="connsiteX7" fmla="*/ 891 w 9995"/>
              <a:gd name="connsiteY7" fmla="*/ 6868 h 9988"/>
              <a:gd name="connsiteX8" fmla="*/ 1080 w 9995"/>
              <a:gd name="connsiteY8" fmla="*/ 6385 h 9988"/>
              <a:gd name="connsiteX9" fmla="*/ 1295 w 9995"/>
              <a:gd name="connsiteY9" fmla="*/ 5901 h 9988"/>
              <a:gd name="connsiteX10" fmla="*/ 1536 w 9995"/>
              <a:gd name="connsiteY10" fmla="*/ 5417 h 9988"/>
              <a:gd name="connsiteX11" fmla="*/ 1793 w 9995"/>
              <a:gd name="connsiteY11" fmla="*/ 4921 h 9988"/>
              <a:gd name="connsiteX12" fmla="*/ 2077 w 9995"/>
              <a:gd name="connsiteY12" fmla="*/ 4462 h 9988"/>
              <a:gd name="connsiteX13" fmla="*/ 2375 w 9995"/>
              <a:gd name="connsiteY13" fmla="*/ 4002 h 9988"/>
              <a:gd name="connsiteX14" fmla="*/ 2690 w 9995"/>
              <a:gd name="connsiteY14" fmla="*/ 3543 h 9988"/>
              <a:gd name="connsiteX15" fmla="*/ 3020 w 9995"/>
              <a:gd name="connsiteY15" fmla="*/ 3096 h 9988"/>
              <a:gd name="connsiteX16" fmla="*/ 3372 w 9995"/>
              <a:gd name="connsiteY16" fmla="*/ 2684 h 9988"/>
              <a:gd name="connsiteX17" fmla="*/ 3734 w 9995"/>
              <a:gd name="connsiteY17" fmla="*/ 2285 h 9988"/>
              <a:gd name="connsiteX18" fmla="*/ 4122 w 9995"/>
              <a:gd name="connsiteY18" fmla="*/ 1923 h 9988"/>
              <a:gd name="connsiteX19" fmla="*/ 4546 w 9995"/>
              <a:gd name="connsiteY19" fmla="*/ 1572 h 9988"/>
              <a:gd name="connsiteX20" fmla="*/ 4987 w 9995"/>
              <a:gd name="connsiteY20" fmla="*/ 1270 h 9988"/>
              <a:gd name="connsiteX21" fmla="*/ 5469 w 9995"/>
              <a:gd name="connsiteY21" fmla="*/ 967 h 9988"/>
              <a:gd name="connsiteX22" fmla="*/ 5978 w 9995"/>
              <a:gd name="connsiteY22" fmla="*/ 713 h 9988"/>
              <a:gd name="connsiteX23" fmla="*/ 6251 w 9995"/>
              <a:gd name="connsiteY23" fmla="*/ 605 h 9988"/>
              <a:gd name="connsiteX24" fmla="*/ 6833 w 9995"/>
              <a:gd name="connsiteY24" fmla="*/ 411 h 9988"/>
              <a:gd name="connsiteX25" fmla="*/ 7137 w 9995"/>
              <a:gd name="connsiteY25" fmla="*/ 326 h 9988"/>
              <a:gd name="connsiteX26" fmla="*/ 7446 w 9995"/>
              <a:gd name="connsiteY26" fmla="*/ 254 h 9988"/>
              <a:gd name="connsiteX27" fmla="*/ 7777 w 9995"/>
              <a:gd name="connsiteY27" fmla="*/ 181 h 9988"/>
              <a:gd name="connsiteX28" fmla="*/ 8107 w 9995"/>
              <a:gd name="connsiteY28" fmla="*/ 121 h 9988"/>
              <a:gd name="connsiteX29" fmla="*/ 8458 w 9995"/>
              <a:gd name="connsiteY29" fmla="*/ 73 h 9988"/>
              <a:gd name="connsiteX30" fmla="*/ 8831 w 9995"/>
              <a:gd name="connsiteY30" fmla="*/ 48 h 9988"/>
              <a:gd name="connsiteX31" fmla="*/ 9203 w 9995"/>
              <a:gd name="connsiteY31" fmla="*/ 24 h 9988"/>
              <a:gd name="connsiteX32" fmla="*/ 9591 w 9995"/>
              <a:gd name="connsiteY32" fmla="*/ 0 h 9988"/>
              <a:gd name="connsiteX33" fmla="*/ 9995 w 9995"/>
              <a:gd name="connsiteY33" fmla="*/ 0 h 9988"/>
              <a:gd name="connsiteX0" fmla="*/ 0 w 10000"/>
              <a:gd name="connsiteY0" fmla="*/ 10000 h 10000"/>
              <a:gd name="connsiteX1" fmla="*/ 21 w 10000"/>
              <a:gd name="connsiteY1" fmla="*/ 9867 h 10000"/>
              <a:gd name="connsiteX2" fmla="*/ 100 w 10000"/>
              <a:gd name="connsiteY2" fmla="*/ 9491 h 10000"/>
              <a:gd name="connsiteX3" fmla="*/ 231 w 10000"/>
              <a:gd name="connsiteY3" fmla="*/ 8923 h 10000"/>
              <a:gd name="connsiteX4" fmla="*/ 440 w 10000"/>
              <a:gd name="connsiteY4" fmla="*/ 8172 h 10000"/>
              <a:gd name="connsiteX5" fmla="*/ 572 w 10000"/>
              <a:gd name="connsiteY5" fmla="*/ 7760 h 10000"/>
              <a:gd name="connsiteX6" fmla="*/ 724 w 10000"/>
              <a:gd name="connsiteY6" fmla="*/ 7325 h 10000"/>
              <a:gd name="connsiteX7" fmla="*/ 891 w 10000"/>
              <a:gd name="connsiteY7" fmla="*/ 6876 h 10000"/>
              <a:gd name="connsiteX8" fmla="*/ 1081 w 10000"/>
              <a:gd name="connsiteY8" fmla="*/ 6393 h 10000"/>
              <a:gd name="connsiteX9" fmla="*/ 1296 w 10000"/>
              <a:gd name="connsiteY9" fmla="*/ 5908 h 10000"/>
              <a:gd name="connsiteX10" fmla="*/ 1537 w 10000"/>
              <a:gd name="connsiteY10" fmla="*/ 5424 h 10000"/>
              <a:gd name="connsiteX11" fmla="*/ 1794 w 10000"/>
              <a:gd name="connsiteY11" fmla="*/ 4927 h 10000"/>
              <a:gd name="connsiteX12" fmla="*/ 2078 w 10000"/>
              <a:gd name="connsiteY12" fmla="*/ 4467 h 10000"/>
              <a:gd name="connsiteX13" fmla="*/ 2376 w 10000"/>
              <a:gd name="connsiteY13" fmla="*/ 4007 h 10000"/>
              <a:gd name="connsiteX14" fmla="*/ 2691 w 10000"/>
              <a:gd name="connsiteY14" fmla="*/ 3547 h 10000"/>
              <a:gd name="connsiteX15" fmla="*/ 3022 w 10000"/>
              <a:gd name="connsiteY15" fmla="*/ 3100 h 10000"/>
              <a:gd name="connsiteX16" fmla="*/ 3374 w 10000"/>
              <a:gd name="connsiteY16" fmla="*/ 2687 h 10000"/>
              <a:gd name="connsiteX17" fmla="*/ 3736 w 10000"/>
              <a:gd name="connsiteY17" fmla="*/ 2288 h 10000"/>
              <a:gd name="connsiteX18" fmla="*/ 4124 w 10000"/>
              <a:gd name="connsiteY18" fmla="*/ 1925 h 10000"/>
              <a:gd name="connsiteX19" fmla="*/ 4548 w 10000"/>
              <a:gd name="connsiteY19" fmla="*/ 1574 h 10000"/>
              <a:gd name="connsiteX20" fmla="*/ 4989 w 10000"/>
              <a:gd name="connsiteY20" fmla="*/ 1272 h 10000"/>
              <a:gd name="connsiteX21" fmla="*/ 5472 w 10000"/>
              <a:gd name="connsiteY21" fmla="*/ 968 h 10000"/>
              <a:gd name="connsiteX22" fmla="*/ 5981 w 10000"/>
              <a:gd name="connsiteY22" fmla="*/ 714 h 10000"/>
              <a:gd name="connsiteX23" fmla="*/ 6254 w 10000"/>
              <a:gd name="connsiteY23" fmla="*/ 606 h 10000"/>
              <a:gd name="connsiteX24" fmla="*/ 7141 w 10000"/>
              <a:gd name="connsiteY24" fmla="*/ 326 h 10000"/>
              <a:gd name="connsiteX25" fmla="*/ 7450 w 10000"/>
              <a:gd name="connsiteY25" fmla="*/ 254 h 10000"/>
              <a:gd name="connsiteX26" fmla="*/ 7781 w 10000"/>
              <a:gd name="connsiteY26" fmla="*/ 181 h 10000"/>
              <a:gd name="connsiteX27" fmla="*/ 8111 w 10000"/>
              <a:gd name="connsiteY27" fmla="*/ 121 h 10000"/>
              <a:gd name="connsiteX28" fmla="*/ 8462 w 10000"/>
              <a:gd name="connsiteY28" fmla="*/ 73 h 10000"/>
              <a:gd name="connsiteX29" fmla="*/ 8835 w 10000"/>
              <a:gd name="connsiteY29" fmla="*/ 48 h 10000"/>
              <a:gd name="connsiteX30" fmla="*/ 9208 w 10000"/>
              <a:gd name="connsiteY30" fmla="*/ 24 h 10000"/>
              <a:gd name="connsiteX31" fmla="*/ 9596 w 10000"/>
              <a:gd name="connsiteY31" fmla="*/ 0 h 10000"/>
              <a:gd name="connsiteX32" fmla="*/ 10000 w 10000"/>
              <a:gd name="connsiteY32" fmla="*/ 0 h 10000"/>
              <a:gd name="connsiteX0" fmla="*/ 0 w 9596"/>
              <a:gd name="connsiteY0" fmla="*/ 10000 h 10000"/>
              <a:gd name="connsiteX1" fmla="*/ 21 w 9596"/>
              <a:gd name="connsiteY1" fmla="*/ 9867 h 10000"/>
              <a:gd name="connsiteX2" fmla="*/ 100 w 9596"/>
              <a:gd name="connsiteY2" fmla="*/ 9491 h 10000"/>
              <a:gd name="connsiteX3" fmla="*/ 231 w 9596"/>
              <a:gd name="connsiteY3" fmla="*/ 8923 h 10000"/>
              <a:gd name="connsiteX4" fmla="*/ 440 w 9596"/>
              <a:gd name="connsiteY4" fmla="*/ 8172 h 10000"/>
              <a:gd name="connsiteX5" fmla="*/ 572 w 9596"/>
              <a:gd name="connsiteY5" fmla="*/ 7760 h 10000"/>
              <a:gd name="connsiteX6" fmla="*/ 724 w 9596"/>
              <a:gd name="connsiteY6" fmla="*/ 7325 h 10000"/>
              <a:gd name="connsiteX7" fmla="*/ 891 w 9596"/>
              <a:gd name="connsiteY7" fmla="*/ 6876 h 10000"/>
              <a:gd name="connsiteX8" fmla="*/ 1081 w 9596"/>
              <a:gd name="connsiteY8" fmla="*/ 6393 h 10000"/>
              <a:gd name="connsiteX9" fmla="*/ 1296 w 9596"/>
              <a:gd name="connsiteY9" fmla="*/ 5908 h 10000"/>
              <a:gd name="connsiteX10" fmla="*/ 1537 w 9596"/>
              <a:gd name="connsiteY10" fmla="*/ 5424 h 10000"/>
              <a:gd name="connsiteX11" fmla="*/ 1794 w 9596"/>
              <a:gd name="connsiteY11" fmla="*/ 4927 h 10000"/>
              <a:gd name="connsiteX12" fmla="*/ 2078 w 9596"/>
              <a:gd name="connsiteY12" fmla="*/ 4467 h 10000"/>
              <a:gd name="connsiteX13" fmla="*/ 2376 w 9596"/>
              <a:gd name="connsiteY13" fmla="*/ 4007 h 10000"/>
              <a:gd name="connsiteX14" fmla="*/ 2691 w 9596"/>
              <a:gd name="connsiteY14" fmla="*/ 3547 h 10000"/>
              <a:gd name="connsiteX15" fmla="*/ 3022 w 9596"/>
              <a:gd name="connsiteY15" fmla="*/ 3100 h 10000"/>
              <a:gd name="connsiteX16" fmla="*/ 3374 w 9596"/>
              <a:gd name="connsiteY16" fmla="*/ 2687 h 10000"/>
              <a:gd name="connsiteX17" fmla="*/ 3736 w 9596"/>
              <a:gd name="connsiteY17" fmla="*/ 2288 h 10000"/>
              <a:gd name="connsiteX18" fmla="*/ 4124 w 9596"/>
              <a:gd name="connsiteY18" fmla="*/ 1925 h 10000"/>
              <a:gd name="connsiteX19" fmla="*/ 4548 w 9596"/>
              <a:gd name="connsiteY19" fmla="*/ 1574 h 10000"/>
              <a:gd name="connsiteX20" fmla="*/ 4989 w 9596"/>
              <a:gd name="connsiteY20" fmla="*/ 1272 h 10000"/>
              <a:gd name="connsiteX21" fmla="*/ 5472 w 9596"/>
              <a:gd name="connsiteY21" fmla="*/ 968 h 10000"/>
              <a:gd name="connsiteX22" fmla="*/ 5981 w 9596"/>
              <a:gd name="connsiteY22" fmla="*/ 714 h 10000"/>
              <a:gd name="connsiteX23" fmla="*/ 6254 w 9596"/>
              <a:gd name="connsiteY23" fmla="*/ 606 h 10000"/>
              <a:gd name="connsiteX24" fmla="*/ 7141 w 9596"/>
              <a:gd name="connsiteY24" fmla="*/ 326 h 10000"/>
              <a:gd name="connsiteX25" fmla="*/ 7450 w 9596"/>
              <a:gd name="connsiteY25" fmla="*/ 254 h 10000"/>
              <a:gd name="connsiteX26" fmla="*/ 7781 w 9596"/>
              <a:gd name="connsiteY26" fmla="*/ 181 h 10000"/>
              <a:gd name="connsiteX27" fmla="*/ 8111 w 9596"/>
              <a:gd name="connsiteY27" fmla="*/ 121 h 10000"/>
              <a:gd name="connsiteX28" fmla="*/ 8462 w 9596"/>
              <a:gd name="connsiteY28" fmla="*/ 73 h 10000"/>
              <a:gd name="connsiteX29" fmla="*/ 8835 w 9596"/>
              <a:gd name="connsiteY29" fmla="*/ 48 h 10000"/>
              <a:gd name="connsiteX30" fmla="*/ 9208 w 9596"/>
              <a:gd name="connsiteY30" fmla="*/ 24 h 10000"/>
              <a:gd name="connsiteX31" fmla="*/ 9596 w 9596"/>
              <a:gd name="connsiteY31" fmla="*/ 0 h 10000"/>
              <a:gd name="connsiteX0" fmla="*/ 0 w 9596"/>
              <a:gd name="connsiteY0" fmla="*/ 9976 h 9976"/>
              <a:gd name="connsiteX1" fmla="*/ 22 w 9596"/>
              <a:gd name="connsiteY1" fmla="*/ 9843 h 9976"/>
              <a:gd name="connsiteX2" fmla="*/ 104 w 9596"/>
              <a:gd name="connsiteY2" fmla="*/ 9467 h 9976"/>
              <a:gd name="connsiteX3" fmla="*/ 241 w 9596"/>
              <a:gd name="connsiteY3" fmla="*/ 8899 h 9976"/>
              <a:gd name="connsiteX4" fmla="*/ 459 w 9596"/>
              <a:gd name="connsiteY4" fmla="*/ 8148 h 9976"/>
              <a:gd name="connsiteX5" fmla="*/ 596 w 9596"/>
              <a:gd name="connsiteY5" fmla="*/ 7736 h 9976"/>
              <a:gd name="connsiteX6" fmla="*/ 754 w 9596"/>
              <a:gd name="connsiteY6" fmla="*/ 7301 h 9976"/>
              <a:gd name="connsiteX7" fmla="*/ 929 w 9596"/>
              <a:gd name="connsiteY7" fmla="*/ 6852 h 9976"/>
              <a:gd name="connsiteX8" fmla="*/ 1127 w 9596"/>
              <a:gd name="connsiteY8" fmla="*/ 6369 h 9976"/>
              <a:gd name="connsiteX9" fmla="*/ 1351 w 9596"/>
              <a:gd name="connsiteY9" fmla="*/ 5884 h 9976"/>
              <a:gd name="connsiteX10" fmla="*/ 1602 w 9596"/>
              <a:gd name="connsiteY10" fmla="*/ 5400 h 9976"/>
              <a:gd name="connsiteX11" fmla="*/ 1870 w 9596"/>
              <a:gd name="connsiteY11" fmla="*/ 4903 h 9976"/>
              <a:gd name="connsiteX12" fmla="*/ 2165 w 9596"/>
              <a:gd name="connsiteY12" fmla="*/ 4443 h 9976"/>
              <a:gd name="connsiteX13" fmla="*/ 2476 w 9596"/>
              <a:gd name="connsiteY13" fmla="*/ 3983 h 9976"/>
              <a:gd name="connsiteX14" fmla="*/ 2804 w 9596"/>
              <a:gd name="connsiteY14" fmla="*/ 3523 h 9976"/>
              <a:gd name="connsiteX15" fmla="*/ 3149 w 9596"/>
              <a:gd name="connsiteY15" fmla="*/ 3076 h 9976"/>
              <a:gd name="connsiteX16" fmla="*/ 3516 w 9596"/>
              <a:gd name="connsiteY16" fmla="*/ 2663 h 9976"/>
              <a:gd name="connsiteX17" fmla="*/ 3893 w 9596"/>
              <a:gd name="connsiteY17" fmla="*/ 2264 h 9976"/>
              <a:gd name="connsiteX18" fmla="*/ 4298 w 9596"/>
              <a:gd name="connsiteY18" fmla="*/ 1901 h 9976"/>
              <a:gd name="connsiteX19" fmla="*/ 4739 w 9596"/>
              <a:gd name="connsiteY19" fmla="*/ 1550 h 9976"/>
              <a:gd name="connsiteX20" fmla="*/ 5199 w 9596"/>
              <a:gd name="connsiteY20" fmla="*/ 1248 h 9976"/>
              <a:gd name="connsiteX21" fmla="*/ 5702 w 9596"/>
              <a:gd name="connsiteY21" fmla="*/ 944 h 9976"/>
              <a:gd name="connsiteX22" fmla="*/ 6233 w 9596"/>
              <a:gd name="connsiteY22" fmla="*/ 690 h 9976"/>
              <a:gd name="connsiteX23" fmla="*/ 6517 w 9596"/>
              <a:gd name="connsiteY23" fmla="*/ 582 h 9976"/>
              <a:gd name="connsiteX24" fmla="*/ 7442 w 9596"/>
              <a:gd name="connsiteY24" fmla="*/ 302 h 9976"/>
              <a:gd name="connsiteX25" fmla="*/ 7764 w 9596"/>
              <a:gd name="connsiteY25" fmla="*/ 230 h 9976"/>
              <a:gd name="connsiteX26" fmla="*/ 8109 w 9596"/>
              <a:gd name="connsiteY26" fmla="*/ 157 h 9976"/>
              <a:gd name="connsiteX27" fmla="*/ 8452 w 9596"/>
              <a:gd name="connsiteY27" fmla="*/ 97 h 9976"/>
              <a:gd name="connsiteX28" fmla="*/ 8818 w 9596"/>
              <a:gd name="connsiteY28" fmla="*/ 49 h 9976"/>
              <a:gd name="connsiteX29" fmla="*/ 9207 w 9596"/>
              <a:gd name="connsiteY29" fmla="*/ 24 h 9976"/>
              <a:gd name="connsiteX30" fmla="*/ 9596 w 9596"/>
              <a:gd name="connsiteY30" fmla="*/ 0 h 9976"/>
              <a:gd name="connsiteX0" fmla="*/ 0 w 9595"/>
              <a:gd name="connsiteY0" fmla="*/ 9976 h 9976"/>
              <a:gd name="connsiteX1" fmla="*/ 23 w 9595"/>
              <a:gd name="connsiteY1" fmla="*/ 9843 h 9976"/>
              <a:gd name="connsiteX2" fmla="*/ 108 w 9595"/>
              <a:gd name="connsiteY2" fmla="*/ 9466 h 9976"/>
              <a:gd name="connsiteX3" fmla="*/ 251 w 9595"/>
              <a:gd name="connsiteY3" fmla="*/ 8896 h 9976"/>
              <a:gd name="connsiteX4" fmla="*/ 478 w 9595"/>
              <a:gd name="connsiteY4" fmla="*/ 8144 h 9976"/>
              <a:gd name="connsiteX5" fmla="*/ 621 w 9595"/>
              <a:gd name="connsiteY5" fmla="*/ 7731 h 9976"/>
              <a:gd name="connsiteX6" fmla="*/ 786 w 9595"/>
              <a:gd name="connsiteY6" fmla="*/ 7295 h 9976"/>
              <a:gd name="connsiteX7" fmla="*/ 968 w 9595"/>
              <a:gd name="connsiteY7" fmla="*/ 6844 h 9976"/>
              <a:gd name="connsiteX8" fmla="*/ 1174 w 9595"/>
              <a:gd name="connsiteY8" fmla="*/ 6360 h 9976"/>
              <a:gd name="connsiteX9" fmla="*/ 1408 w 9595"/>
              <a:gd name="connsiteY9" fmla="*/ 5874 h 9976"/>
              <a:gd name="connsiteX10" fmla="*/ 1669 w 9595"/>
              <a:gd name="connsiteY10" fmla="*/ 5389 h 9976"/>
              <a:gd name="connsiteX11" fmla="*/ 1949 w 9595"/>
              <a:gd name="connsiteY11" fmla="*/ 4891 h 9976"/>
              <a:gd name="connsiteX12" fmla="*/ 2256 w 9595"/>
              <a:gd name="connsiteY12" fmla="*/ 4430 h 9976"/>
              <a:gd name="connsiteX13" fmla="*/ 2580 w 9595"/>
              <a:gd name="connsiteY13" fmla="*/ 3969 h 9976"/>
              <a:gd name="connsiteX14" fmla="*/ 2922 w 9595"/>
              <a:gd name="connsiteY14" fmla="*/ 3507 h 9976"/>
              <a:gd name="connsiteX15" fmla="*/ 3282 w 9595"/>
              <a:gd name="connsiteY15" fmla="*/ 3059 h 9976"/>
              <a:gd name="connsiteX16" fmla="*/ 3664 w 9595"/>
              <a:gd name="connsiteY16" fmla="*/ 2645 h 9976"/>
              <a:gd name="connsiteX17" fmla="*/ 4057 w 9595"/>
              <a:gd name="connsiteY17" fmla="*/ 2245 h 9976"/>
              <a:gd name="connsiteX18" fmla="*/ 4479 w 9595"/>
              <a:gd name="connsiteY18" fmla="*/ 1882 h 9976"/>
              <a:gd name="connsiteX19" fmla="*/ 4939 w 9595"/>
              <a:gd name="connsiteY19" fmla="*/ 1530 h 9976"/>
              <a:gd name="connsiteX20" fmla="*/ 5418 w 9595"/>
              <a:gd name="connsiteY20" fmla="*/ 1227 h 9976"/>
              <a:gd name="connsiteX21" fmla="*/ 5942 w 9595"/>
              <a:gd name="connsiteY21" fmla="*/ 922 h 9976"/>
              <a:gd name="connsiteX22" fmla="*/ 6495 w 9595"/>
              <a:gd name="connsiteY22" fmla="*/ 668 h 9976"/>
              <a:gd name="connsiteX23" fmla="*/ 6791 w 9595"/>
              <a:gd name="connsiteY23" fmla="*/ 559 h 9976"/>
              <a:gd name="connsiteX24" fmla="*/ 7755 w 9595"/>
              <a:gd name="connsiteY24" fmla="*/ 279 h 9976"/>
              <a:gd name="connsiteX25" fmla="*/ 8091 w 9595"/>
              <a:gd name="connsiteY25" fmla="*/ 207 h 9976"/>
              <a:gd name="connsiteX26" fmla="*/ 8450 w 9595"/>
              <a:gd name="connsiteY26" fmla="*/ 133 h 9976"/>
              <a:gd name="connsiteX27" fmla="*/ 8808 w 9595"/>
              <a:gd name="connsiteY27" fmla="*/ 73 h 9976"/>
              <a:gd name="connsiteX28" fmla="*/ 9189 w 9595"/>
              <a:gd name="connsiteY28" fmla="*/ 25 h 9976"/>
              <a:gd name="connsiteX29" fmla="*/ 9595 w 9595"/>
              <a:gd name="connsiteY29" fmla="*/ 0 h 9976"/>
              <a:gd name="connsiteX0" fmla="*/ 0 w 9577"/>
              <a:gd name="connsiteY0" fmla="*/ 9975 h 9975"/>
              <a:gd name="connsiteX1" fmla="*/ 24 w 9577"/>
              <a:gd name="connsiteY1" fmla="*/ 9842 h 9975"/>
              <a:gd name="connsiteX2" fmla="*/ 113 w 9577"/>
              <a:gd name="connsiteY2" fmla="*/ 9464 h 9975"/>
              <a:gd name="connsiteX3" fmla="*/ 262 w 9577"/>
              <a:gd name="connsiteY3" fmla="*/ 8892 h 9975"/>
              <a:gd name="connsiteX4" fmla="*/ 498 w 9577"/>
              <a:gd name="connsiteY4" fmla="*/ 8139 h 9975"/>
              <a:gd name="connsiteX5" fmla="*/ 647 w 9577"/>
              <a:gd name="connsiteY5" fmla="*/ 7725 h 9975"/>
              <a:gd name="connsiteX6" fmla="*/ 819 w 9577"/>
              <a:gd name="connsiteY6" fmla="*/ 7288 h 9975"/>
              <a:gd name="connsiteX7" fmla="*/ 1009 w 9577"/>
              <a:gd name="connsiteY7" fmla="*/ 6835 h 9975"/>
              <a:gd name="connsiteX8" fmla="*/ 1224 w 9577"/>
              <a:gd name="connsiteY8" fmla="*/ 6350 h 9975"/>
              <a:gd name="connsiteX9" fmla="*/ 1467 w 9577"/>
              <a:gd name="connsiteY9" fmla="*/ 5863 h 9975"/>
              <a:gd name="connsiteX10" fmla="*/ 1739 w 9577"/>
              <a:gd name="connsiteY10" fmla="*/ 5377 h 9975"/>
              <a:gd name="connsiteX11" fmla="*/ 2031 w 9577"/>
              <a:gd name="connsiteY11" fmla="*/ 4878 h 9975"/>
              <a:gd name="connsiteX12" fmla="*/ 2351 w 9577"/>
              <a:gd name="connsiteY12" fmla="*/ 4416 h 9975"/>
              <a:gd name="connsiteX13" fmla="*/ 2689 w 9577"/>
              <a:gd name="connsiteY13" fmla="*/ 3954 h 9975"/>
              <a:gd name="connsiteX14" fmla="*/ 3045 w 9577"/>
              <a:gd name="connsiteY14" fmla="*/ 3490 h 9975"/>
              <a:gd name="connsiteX15" fmla="*/ 3421 w 9577"/>
              <a:gd name="connsiteY15" fmla="*/ 3041 h 9975"/>
              <a:gd name="connsiteX16" fmla="*/ 3819 w 9577"/>
              <a:gd name="connsiteY16" fmla="*/ 2626 h 9975"/>
              <a:gd name="connsiteX17" fmla="*/ 4228 w 9577"/>
              <a:gd name="connsiteY17" fmla="*/ 2225 h 9975"/>
              <a:gd name="connsiteX18" fmla="*/ 4668 w 9577"/>
              <a:gd name="connsiteY18" fmla="*/ 1862 h 9975"/>
              <a:gd name="connsiteX19" fmla="*/ 5147 w 9577"/>
              <a:gd name="connsiteY19" fmla="*/ 1509 h 9975"/>
              <a:gd name="connsiteX20" fmla="*/ 5647 w 9577"/>
              <a:gd name="connsiteY20" fmla="*/ 1205 h 9975"/>
              <a:gd name="connsiteX21" fmla="*/ 6193 w 9577"/>
              <a:gd name="connsiteY21" fmla="*/ 899 h 9975"/>
              <a:gd name="connsiteX22" fmla="*/ 6769 w 9577"/>
              <a:gd name="connsiteY22" fmla="*/ 645 h 9975"/>
              <a:gd name="connsiteX23" fmla="*/ 7078 w 9577"/>
              <a:gd name="connsiteY23" fmla="*/ 535 h 9975"/>
              <a:gd name="connsiteX24" fmla="*/ 8082 w 9577"/>
              <a:gd name="connsiteY24" fmla="*/ 255 h 9975"/>
              <a:gd name="connsiteX25" fmla="*/ 8433 w 9577"/>
              <a:gd name="connsiteY25" fmla="*/ 182 h 9975"/>
              <a:gd name="connsiteX26" fmla="*/ 8807 w 9577"/>
              <a:gd name="connsiteY26" fmla="*/ 108 h 9975"/>
              <a:gd name="connsiteX27" fmla="*/ 9180 w 9577"/>
              <a:gd name="connsiteY27" fmla="*/ 48 h 9975"/>
              <a:gd name="connsiteX28" fmla="*/ 9577 w 9577"/>
              <a:gd name="connsiteY28" fmla="*/ 0 h 9975"/>
              <a:gd name="connsiteX0" fmla="*/ 0 w 9585"/>
              <a:gd name="connsiteY0" fmla="*/ 9952 h 9952"/>
              <a:gd name="connsiteX1" fmla="*/ 25 w 9585"/>
              <a:gd name="connsiteY1" fmla="*/ 9819 h 9952"/>
              <a:gd name="connsiteX2" fmla="*/ 118 w 9585"/>
              <a:gd name="connsiteY2" fmla="*/ 9440 h 9952"/>
              <a:gd name="connsiteX3" fmla="*/ 274 w 9585"/>
              <a:gd name="connsiteY3" fmla="*/ 8866 h 9952"/>
              <a:gd name="connsiteX4" fmla="*/ 520 w 9585"/>
              <a:gd name="connsiteY4" fmla="*/ 8111 h 9952"/>
              <a:gd name="connsiteX5" fmla="*/ 676 w 9585"/>
              <a:gd name="connsiteY5" fmla="*/ 7696 h 9952"/>
              <a:gd name="connsiteX6" fmla="*/ 855 w 9585"/>
              <a:gd name="connsiteY6" fmla="*/ 7258 h 9952"/>
              <a:gd name="connsiteX7" fmla="*/ 1054 w 9585"/>
              <a:gd name="connsiteY7" fmla="*/ 6804 h 9952"/>
              <a:gd name="connsiteX8" fmla="*/ 1278 w 9585"/>
              <a:gd name="connsiteY8" fmla="*/ 6318 h 9952"/>
              <a:gd name="connsiteX9" fmla="*/ 1532 w 9585"/>
              <a:gd name="connsiteY9" fmla="*/ 5830 h 9952"/>
              <a:gd name="connsiteX10" fmla="*/ 1816 w 9585"/>
              <a:gd name="connsiteY10" fmla="*/ 5342 h 9952"/>
              <a:gd name="connsiteX11" fmla="*/ 2121 w 9585"/>
              <a:gd name="connsiteY11" fmla="*/ 4842 h 9952"/>
              <a:gd name="connsiteX12" fmla="*/ 2455 w 9585"/>
              <a:gd name="connsiteY12" fmla="*/ 4379 h 9952"/>
              <a:gd name="connsiteX13" fmla="*/ 2808 w 9585"/>
              <a:gd name="connsiteY13" fmla="*/ 3916 h 9952"/>
              <a:gd name="connsiteX14" fmla="*/ 3179 w 9585"/>
              <a:gd name="connsiteY14" fmla="*/ 3451 h 9952"/>
              <a:gd name="connsiteX15" fmla="*/ 3572 w 9585"/>
              <a:gd name="connsiteY15" fmla="*/ 3001 h 9952"/>
              <a:gd name="connsiteX16" fmla="*/ 3988 w 9585"/>
              <a:gd name="connsiteY16" fmla="*/ 2585 h 9952"/>
              <a:gd name="connsiteX17" fmla="*/ 4415 w 9585"/>
              <a:gd name="connsiteY17" fmla="*/ 2183 h 9952"/>
              <a:gd name="connsiteX18" fmla="*/ 4874 w 9585"/>
              <a:gd name="connsiteY18" fmla="*/ 1819 h 9952"/>
              <a:gd name="connsiteX19" fmla="*/ 5374 w 9585"/>
              <a:gd name="connsiteY19" fmla="*/ 1465 h 9952"/>
              <a:gd name="connsiteX20" fmla="*/ 5896 w 9585"/>
              <a:gd name="connsiteY20" fmla="*/ 1160 h 9952"/>
              <a:gd name="connsiteX21" fmla="*/ 6467 w 9585"/>
              <a:gd name="connsiteY21" fmla="*/ 853 h 9952"/>
              <a:gd name="connsiteX22" fmla="*/ 7068 w 9585"/>
              <a:gd name="connsiteY22" fmla="*/ 599 h 9952"/>
              <a:gd name="connsiteX23" fmla="*/ 7391 w 9585"/>
              <a:gd name="connsiteY23" fmla="*/ 488 h 9952"/>
              <a:gd name="connsiteX24" fmla="*/ 8439 w 9585"/>
              <a:gd name="connsiteY24" fmla="*/ 208 h 9952"/>
              <a:gd name="connsiteX25" fmla="*/ 8805 w 9585"/>
              <a:gd name="connsiteY25" fmla="*/ 134 h 9952"/>
              <a:gd name="connsiteX26" fmla="*/ 9196 w 9585"/>
              <a:gd name="connsiteY26" fmla="*/ 60 h 9952"/>
              <a:gd name="connsiteX27" fmla="*/ 9585 w 9585"/>
              <a:gd name="connsiteY27" fmla="*/ 0 h 9952"/>
              <a:gd name="connsiteX0" fmla="*/ 0 w 9594"/>
              <a:gd name="connsiteY0" fmla="*/ 9940 h 9940"/>
              <a:gd name="connsiteX1" fmla="*/ 26 w 9594"/>
              <a:gd name="connsiteY1" fmla="*/ 9806 h 9940"/>
              <a:gd name="connsiteX2" fmla="*/ 123 w 9594"/>
              <a:gd name="connsiteY2" fmla="*/ 9426 h 9940"/>
              <a:gd name="connsiteX3" fmla="*/ 286 w 9594"/>
              <a:gd name="connsiteY3" fmla="*/ 8849 h 9940"/>
              <a:gd name="connsiteX4" fmla="*/ 543 w 9594"/>
              <a:gd name="connsiteY4" fmla="*/ 8090 h 9940"/>
              <a:gd name="connsiteX5" fmla="*/ 705 w 9594"/>
              <a:gd name="connsiteY5" fmla="*/ 7673 h 9940"/>
              <a:gd name="connsiteX6" fmla="*/ 892 w 9594"/>
              <a:gd name="connsiteY6" fmla="*/ 7233 h 9940"/>
              <a:gd name="connsiteX7" fmla="*/ 1100 w 9594"/>
              <a:gd name="connsiteY7" fmla="*/ 6777 h 9940"/>
              <a:gd name="connsiteX8" fmla="*/ 1333 w 9594"/>
              <a:gd name="connsiteY8" fmla="*/ 6288 h 9940"/>
              <a:gd name="connsiteX9" fmla="*/ 1598 w 9594"/>
              <a:gd name="connsiteY9" fmla="*/ 5798 h 9940"/>
              <a:gd name="connsiteX10" fmla="*/ 1895 w 9594"/>
              <a:gd name="connsiteY10" fmla="*/ 5308 h 9940"/>
              <a:gd name="connsiteX11" fmla="*/ 2213 w 9594"/>
              <a:gd name="connsiteY11" fmla="*/ 4805 h 9940"/>
              <a:gd name="connsiteX12" fmla="*/ 2561 w 9594"/>
              <a:gd name="connsiteY12" fmla="*/ 4340 h 9940"/>
              <a:gd name="connsiteX13" fmla="*/ 2930 w 9594"/>
              <a:gd name="connsiteY13" fmla="*/ 3875 h 9940"/>
              <a:gd name="connsiteX14" fmla="*/ 3317 w 9594"/>
              <a:gd name="connsiteY14" fmla="*/ 3408 h 9940"/>
              <a:gd name="connsiteX15" fmla="*/ 3727 w 9594"/>
              <a:gd name="connsiteY15" fmla="*/ 2955 h 9940"/>
              <a:gd name="connsiteX16" fmla="*/ 4161 w 9594"/>
              <a:gd name="connsiteY16" fmla="*/ 2537 h 9940"/>
              <a:gd name="connsiteX17" fmla="*/ 4606 w 9594"/>
              <a:gd name="connsiteY17" fmla="*/ 2134 h 9940"/>
              <a:gd name="connsiteX18" fmla="*/ 5085 w 9594"/>
              <a:gd name="connsiteY18" fmla="*/ 1768 h 9940"/>
              <a:gd name="connsiteX19" fmla="*/ 5607 w 9594"/>
              <a:gd name="connsiteY19" fmla="*/ 1412 h 9940"/>
              <a:gd name="connsiteX20" fmla="*/ 6151 w 9594"/>
              <a:gd name="connsiteY20" fmla="*/ 1106 h 9940"/>
              <a:gd name="connsiteX21" fmla="*/ 6747 w 9594"/>
              <a:gd name="connsiteY21" fmla="*/ 797 h 9940"/>
              <a:gd name="connsiteX22" fmla="*/ 7374 w 9594"/>
              <a:gd name="connsiteY22" fmla="*/ 542 h 9940"/>
              <a:gd name="connsiteX23" fmla="*/ 7711 w 9594"/>
              <a:gd name="connsiteY23" fmla="*/ 430 h 9940"/>
              <a:gd name="connsiteX24" fmla="*/ 8804 w 9594"/>
              <a:gd name="connsiteY24" fmla="*/ 149 h 9940"/>
              <a:gd name="connsiteX25" fmla="*/ 9186 w 9594"/>
              <a:gd name="connsiteY25" fmla="*/ 75 h 9940"/>
              <a:gd name="connsiteX26" fmla="*/ 9594 w 9594"/>
              <a:gd name="connsiteY26" fmla="*/ 0 h 9940"/>
              <a:gd name="connsiteX0" fmla="*/ 0 w 9575"/>
              <a:gd name="connsiteY0" fmla="*/ 9925 h 9925"/>
              <a:gd name="connsiteX1" fmla="*/ 27 w 9575"/>
              <a:gd name="connsiteY1" fmla="*/ 9790 h 9925"/>
              <a:gd name="connsiteX2" fmla="*/ 128 w 9575"/>
              <a:gd name="connsiteY2" fmla="*/ 9408 h 9925"/>
              <a:gd name="connsiteX3" fmla="*/ 298 w 9575"/>
              <a:gd name="connsiteY3" fmla="*/ 8827 h 9925"/>
              <a:gd name="connsiteX4" fmla="*/ 566 w 9575"/>
              <a:gd name="connsiteY4" fmla="*/ 8064 h 9925"/>
              <a:gd name="connsiteX5" fmla="*/ 735 w 9575"/>
              <a:gd name="connsiteY5" fmla="*/ 7644 h 9925"/>
              <a:gd name="connsiteX6" fmla="*/ 930 w 9575"/>
              <a:gd name="connsiteY6" fmla="*/ 7202 h 9925"/>
              <a:gd name="connsiteX7" fmla="*/ 1147 w 9575"/>
              <a:gd name="connsiteY7" fmla="*/ 6743 h 9925"/>
              <a:gd name="connsiteX8" fmla="*/ 1389 w 9575"/>
              <a:gd name="connsiteY8" fmla="*/ 6251 h 9925"/>
              <a:gd name="connsiteX9" fmla="*/ 1666 w 9575"/>
              <a:gd name="connsiteY9" fmla="*/ 5758 h 9925"/>
              <a:gd name="connsiteX10" fmla="*/ 1975 w 9575"/>
              <a:gd name="connsiteY10" fmla="*/ 5265 h 9925"/>
              <a:gd name="connsiteX11" fmla="*/ 2307 w 9575"/>
              <a:gd name="connsiteY11" fmla="*/ 4759 h 9925"/>
              <a:gd name="connsiteX12" fmla="*/ 2669 w 9575"/>
              <a:gd name="connsiteY12" fmla="*/ 4291 h 9925"/>
              <a:gd name="connsiteX13" fmla="*/ 3054 w 9575"/>
              <a:gd name="connsiteY13" fmla="*/ 3823 h 9925"/>
              <a:gd name="connsiteX14" fmla="*/ 3457 w 9575"/>
              <a:gd name="connsiteY14" fmla="*/ 3354 h 9925"/>
              <a:gd name="connsiteX15" fmla="*/ 3885 w 9575"/>
              <a:gd name="connsiteY15" fmla="*/ 2898 h 9925"/>
              <a:gd name="connsiteX16" fmla="*/ 4337 w 9575"/>
              <a:gd name="connsiteY16" fmla="*/ 2477 h 9925"/>
              <a:gd name="connsiteX17" fmla="*/ 4801 w 9575"/>
              <a:gd name="connsiteY17" fmla="*/ 2072 h 9925"/>
              <a:gd name="connsiteX18" fmla="*/ 5300 w 9575"/>
              <a:gd name="connsiteY18" fmla="*/ 1704 h 9925"/>
              <a:gd name="connsiteX19" fmla="*/ 5844 w 9575"/>
              <a:gd name="connsiteY19" fmla="*/ 1346 h 9925"/>
              <a:gd name="connsiteX20" fmla="*/ 6411 w 9575"/>
              <a:gd name="connsiteY20" fmla="*/ 1038 h 9925"/>
              <a:gd name="connsiteX21" fmla="*/ 7033 w 9575"/>
              <a:gd name="connsiteY21" fmla="*/ 727 h 9925"/>
              <a:gd name="connsiteX22" fmla="*/ 7686 w 9575"/>
              <a:gd name="connsiteY22" fmla="*/ 470 h 9925"/>
              <a:gd name="connsiteX23" fmla="*/ 8037 w 9575"/>
              <a:gd name="connsiteY23" fmla="*/ 358 h 9925"/>
              <a:gd name="connsiteX24" fmla="*/ 9177 w 9575"/>
              <a:gd name="connsiteY24" fmla="*/ 75 h 9925"/>
              <a:gd name="connsiteX25" fmla="*/ 9575 w 9575"/>
              <a:gd name="connsiteY25" fmla="*/ 0 h 9925"/>
              <a:gd name="connsiteX0" fmla="*/ 0 w 9584"/>
              <a:gd name="connsiteY0" fmla="*/ 9924 h 9924"/>
              <a:gd name="connsiteX1" fmla="*/ 28 w 9584"/>
              <a:gd name="connsiteY1" fmla="*/ 9788 h 9924"/>
              <a:gd name="connsiteX2" fmla="*/ 134 w 9584"/>
              <a:gd name="connsiteY2" fmla="*/ 9403 h 9924"/>
              <a:gd name="connsiteX3" fmla="*/ 311 w 9584"/>
              <a:gd name="connsiteY3" fmla="*/ 8818 h 9924"/>
              <a:gd name="connsiteX4" fmla="*/ 591 w 9584"/>
              <a:gd name="connsiteY4" fmla="*/ 8049 h 9924"/>
              <a:gd name="connsiteX5" fmla="*/ 768 w 9584"/>
              <a:gd name="connsiteY5" fmla="*/ 7626 h 9924"/>
              <a:gd name="connsiteX6" fmla="*/ 971 w 9584"/>
              <a:gd name="connsiteY6" fmla="*/ 7180 h 9924"/>
              <a:gd name="connsiteX7" fmla="*/ 1198 w 9584"/>
              <a:gd name="connsiteY7" fmla="*/ 6718 h 9924"/>
              <a:gd name="connsiteX8" fmla="*/ 1451 w 9584"/>
              <a:gd name="connsiteY8" fmla="*/ 6222 h 9924"/>
              <a:gd name="connsiteX9" fmla="*/ 1740 w 9584"/>
              <a:gd name="connsiteY9" fmla="*/ 5726 h 9924"/>
              <a:gd name="connsiteX10" fmla="*/ 2063 w 9584"/>
              <a:gd name="connsiteY10" fmla="*/ 5229 h 9924"/>
              <a:gd name="connsiteX11" fmla="*/ 2409 w 9584"/>
              <a:gd name="connsiteY11" fmla="*/ 4719 h 9924"/>
              <a:gd name="connsiteX12" fmla="*/ 2787 w 9584"/>
              <a:gd name="connsiteY12" fmla="*/ 4247 h 9924"/>
              <a:gd name="connsiteX13" fmla="*/ 3190 w 9584"/>
              <a:gd name="connsiteY13" fmla="*/ 3776 h 9924"/>
              <a:gd name="connsiteX14" fmla="*/ 3610 w 9584"/>
              <a:gd name="connsiteY14" fmla="*/ 3303 h 9924"/>
              <a:gd name="connsiteX15" fmla="*/ 4057 w 9584"/>
              <a:gd name="connsiteY15" fmla="*/ 2844 h 9924"/>
              <a:gd name="connsiteX16" fmla="*/ 4530 w 9584"/>
              <a:gd name="connsiteY16" fmla="*/ 2420 h 9924"/>
              <a:gd name="connsiteX17" fmla="*/ 5014 w 9584"/>
              <a:gd name="connsiteY17" fmla="*/ 2012 h 9924"/>
              <a:gd name="connsiteX18" fmla="*/ 5535 w 9584"/>
              <a:gd name="connsiteY18" fmla="*/ 1641 h 9924"/>
              <a:gd name="connsiteX19" fmla="*/ 6103 w 9584"/>
              <a:gd name="connsiteY19" fmla="*/ 1280 h 9924"/>
              <a:gd name="connsiteX20" fmla="*/ 6696 w 9584"/>
              <a:gd name="connsiteY20" fmla="*/ 970 h 9924"/>
              <a:gd name="connsiteX21" fmla="*/ 7345 w 9584"/>
              <a:gd name="connsiteY21" fmla="*/ 656 h 9924"/>
              <a:gd name="connsiteX22" fmla="*/ 8027 w 9584"/>
              <a:gd name="connsiteY22" fmla="*/ 398 h 9924"/>
              <a:gd name="connsiteX23" fmla="*/ 8394 w 9584"/>
              <a:gd name="connsiteY23" fmla="*/ 285 h 9924"/>
              <a:gd name="connsiteX24" fmla="*/ 9584 w 9584"/>
              <a:gd name="connsiteY24" fmla="*/ 0 h 9924"/>
              <a:gd name="connsiteX0" fmla="*/ 0 w 8758"/>
              <a:gd name="connsiteY0" fmla="*/ 9713 h 9713"/>
              <a:gd name="connsiteX1" fmla="*/ 29 w 8758"/>
              <a:gd name="connsiteY1" fmla="*/ 9576 h 9713"/>
              <a:gd name="connsiteX2" fmla="*/ 140 w 8758"/>
              <a:gd name="connsiteY2" fmla="*/ 9188 h 9713"/>
              <a:gd name="connsiteX3" fmla="*/ 324 w 8758"/>
              <a:gd name="connsiteY3" fmla="*/ 8599 h 9713"/>
              <a:gd name="connsiteX4" fmla="*/ 617 w 8758"/>
              <a:gd name="connsiteY4" fmla="*/ 7824 h 9713"/>
              <a:gd name="connsiteX5" fmla="*/ 801 w 8758"/>
              <a:gd name="connsiteY5" fmla="*/ 7397 h 9713"/>
              <a:gd name="connsiteX6" fmla="*/ 1013 w 8758"/>
              <a:gd name="connsiteY6" fmla="*/ 6948 h 9713"/>
              <a:gd name="connsiteX7" fmla="*/ 1250 w 8758"/>
              <a:gd name="connsiteY7" fmla="*/ 6482 h 9713"/>
              <a:gd name="connsiteX8" fmla="*/ 1514 w 8758"/>
              <a:gd name="connsiteY8" fmla="*/ 5983 h 9713"/>
              <a:gd name="connsiteX9" fmla="*/ 1816 w 8758"/>
              <a:gd name="connsiteY9" fmla="*/ 5483 h 9713"/>
              <a:gd name="connsiteX10" fmla="*/ 2153 w 8758"/>
              <a:gd name="connsiteY10" fmla="*/ 4982 h 9713"/>
              <a:gd name="connsiteX11" fmla="*/ 2514 w 8758"/>
              <a:gd name="connsiteY11" fmla="*/ 4468 h 9713"/>
              <a:gd name="connsiteX12" fmla="*/ 2908 w 8758"/>
              <a:gd name="connsiteY12" fmla="*/ 3993 h 9713"/>
              <a:gd name="connsiteX13" fmla="*/ 3328 w 8758"/>
              <a:gd name="connsiteY13" fmla="*/ 3518 h 9713"/>
              <a:gd name="connsiteX14" fmla="*/ 3767 w 8758"/>
              <a:gd name="connsiteY14" fmla="*/ 3041 h 9713"/>
              <a:gd name="connsiteX15" fmla="*/ 4233 w 8758"/>
              <a:gd name="connsiteY15" fmla="*/ 2579 h 9713"/>
              <a:gd name="connsiteX16" fmla="*/ 4727 w 8758"/>
              <a:gd name="connsiteY16" fmla="*/ 2152 h 9713"/>
              <a:gd name="connsiteX17" fmla="*/ 5232 w 8758"/>
              <a:gd name="connsiteY17" fmla="*/ 1740 h 9713"/>
              <a:gd name="connsiteX18" fmla="*/ 5775 w 8758"/>
              <a:gd name="connsiteY18" fmla="*/ 1367 h 9713"/>
              <a:gd name="connsiteX19" fmla="*/ 6368 w 8758"/>
              <a:gd name="connsiteY19" fmla="*/ 1003 h 9713"/>
              <a:gd name="connsiteX20" fmla="*/ 6987 w 8758"/>
              <a:gd name="connsiteY20" fmla="*/ 690 h 9713"/>
              <a:gd name="connsiteX21" fmla="*/ 7664 w 8758"/>
              <a:gd name="connsiteY21" fmla="*/ 374 h 9713"/>
              <a:gd name="connsiteX22" fmla="*/ 8375 w 8758"/>
              <a:gd name="connsiteY22" fmla="*/ 114 h 9713"/>
              <a:gd name="connsiteX23" fmla="*/ 8758 w 8758"/>
              <a:gd name="connsiteY23" fmla="*/ 0 h 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58" h="9713">
                <a:moveTo>
                  <a:pt x="0" y="9713"/>
                </a:moveTo>
                <a:cubicBezTo>
                  <a:pt x="7" y="9669"/>
                  <a:pt x="22" y="9621"/>
                  <a:pt x="29" y="9576"/>
                </a:cubicBezTo>
                <a:cubicBezTo>
                  <a:pt x="65" y="9445"/>
                  <a:pt x="103" y="9317"/>
                  <a:pt x="140" y="9188"/>
                </a:cubicBezTo>
                <a:cubicBezTo>
                  <a:pt x="200" y="8992"/>
                  <a:pt x="263" y="8796"/>
                  <a:pt x="324" y="8599"/>
                </a:cubicBezTo>
                <a:cubicBezTo>
                  <a:pt x="423" y="8341"/>
                  <a:pt x="519" y="8082"/>
                  <a:pt x="617" y="7824"/>
                </a:cubicBezTo>
                <a:cubicBezTo>
                  <a:pt x="678" y="7681"/>
                  <a:pt x="739" y="7539"/>
                  <a:pt x="801" y="7397"/>
                </a:cubicBezTo>
                <a:cubicBezTo>
                  <a:pt x="873" y="7247"/>
                  <a:pt x="941" y="7099"/>
                  <a:pt x="1013" y="6948"/>
                </a:cubicBezTo>
                <a:cubicBezTo>
                  <a:pt x="1093" y="6793"/>
                  <a:pt x="1171" y="6639"/>
                  <a:pt x="1250" y="6482"/>
                </a:cubicBezTo>
                <a:lnTo>
                  <a:pt x="1514" y="5983"/>
                </a:lnTo>
                <a:lnTo>
                  <a:pt x="1816" y="5483"/>
                </a:lnTo>
                <a:lnTo>
                  <a:pt x="2153" y="4982"/>
                </a:lnTo>
                <a:lnTo>
                  <a:pt x="2514" y="4468"/>
                </a:lnTo>
                <a:lnTo>
                  <a:pt x="2908" y="3993"/>
                </a:lnTo>
                <a:lnTo>
                  <a:pt x="3328" y="3518"/>
                </a:lnTo>
                <a:lnTo>
                  <a:pt x="3767" y="3041"/>
                </a:lnTo>
                <a:lnTo>
                  <a:pt x="4233" y="2579"/>
                </a:lnTo>
                <a:lnTo>
                  <a:pt x="4727" y="2152"/>
                </a:lnTo>
                <a:lnTo>
                  <a:pt x="5232" y="1740"/>
                </a:lnTo>
                <a:lnTo>
                  <a:pt x="5775" y="1367"/>
                </a:lnTo>
                <a:lnTo>
                  <a:pt x="6368" y="1003"/>
                </a:lnTo>
                <a:lnTo>
                  <a:pt x="6987" y="690"/>
                </a:lnTo>
                <a:lnTo>
                  <a:pt x="7664" y="374"/>
                </a:lnTo>
                <a:lnTo>
                  <a:pt x="8375" y="114"/>
                </a:lnTo>
                <a:lnTo>
                  <a:pt x="8758" y="0"/>
                </a:lnTo>
              </a:path>
            </a:pathLst>
          </a:custGeom>
          <a:noFill/>
          <a:ln w="50800" cap="rnd" cmpd="sng">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19" name="Line 7"/>
          <p:cNvSpPr>
            <a:spLocks noChangeShapeType="1"/>
          </p:cNvSpPr>
          <p:nvPr/>
        </p:nvSpPr>
        <p:spPr bwMode="auto">
          <a:xfrm flipV="1">
            <a:off x="995896" y="4567021"/>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20" name="Freeform 8"/>
          <p:cNvSpPr>
            <a:spLocks/>
          </p:cNvSpPr>
          <p:nvPr/>
        </p:nvSpPr>
        <p:spPr bwMode="auto">
          <a:xfrm>
            <a:off x="1565808" y="4567021"/>
            <a:ext cx="1588"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1" name="Freeform 9"/>
          <p:cNvSpPr>
            <a:spLocks/>
          </p:cNvSpPr>
          <p:nvPr/>
        </p:nvSpPr>
        <p:spPr bwMode="auto">
          <a:xfrm>
            <a:off x="2135721" y="4567021"/>
            <a:ext cx="1587"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2" name="Freeform 10"/>
          <p:cNvSpPr>
            <a:spLocks/>
          </p:cNvSpPr>
          <p:nvPr/>
        </p:nvSpPr>
        <p:spPr bwMode="auto">
          <a:xfrm>
            <a:off x="2705633" y="4567021"/>
            <a:ext cx="1588"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23" name="Line 11"/>
          <p:cNvSpPr>
            <a:spLocks noChangeShapeType="1"/>
          </p:cNvSpPr>
          <p:nvPr/>
        </p:nvSpPr>
        <p:spPr bwMode="auto">
          <a:xfrm flipV="1">
            <a:off x="3259671" y="4567021"/>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24" name="Rectangle 12"/>
          <p:cNvSpPr>
            <a:spLocks noChangeArrowheads="1"/>
          </p:cNvSpPr>
          <p:nvPr/>
        </p:nvSpPr>
        <p:spPr bwMode="auto">
          <a:xfrm>
            <a:off x="844444"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dirty="0">
                <a:solidFill>
                  <a:srgbClr val="134679"/>
                </a:solidFill>
                <a:cs typeface="+mn-cs"/>
              </a:rPr>
              <a:t>1</a:t>
            </a:r>
          </a:p>
        </p:txBody>
      </p:sp>
      <p:sp>
        <p:nvSpPr>
          <p:cNvPr id="371726" name="Rectangle 14"/>
          <p:cNvSpPr>
            <a:spLocks noChangeArrowheads="1"/>
          </p:cNvSpPr>
          <p:nvPr/>
        </p:nvSpPr>
        <p:spPr bwMode="auto">
          <a:xfrm>
            <a:off x="1417531"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2</a:t>
            </a:r>
          </a:p>
        </p:txBody>
      </p:sp>
      <p:sp>
        <p:nvSpPr>
          <p:cNvPr id="371727" name="Rectangle 15"/>
          <p:cNvSpPr>
            <a:spLocks noChangeArrowheads="1"/>
          </p:cNvSpPr>
          <p:nvPr/>
        </p:nvSpPr>
        <p:spPr bwMode="auto">
          <a:xfrm>
            <a:off x="1981888"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3</a:t>
            </a:r>
          </a:p>
        </p:txBody>
      </p:sp>
      <p:sp>
        <p:nvSpPr>
          <p:cNvPr id="371728" name="Rectangle 16"/>
          <p:cNvSpPr>
            <a:spLocks noChangeArrowheads="1"/>
          </p:cNvSpPr>
          <p:nvPr/>
        </p:nvSpPr>
        <p:spPr bwMode="auto">
          <a:xfrm>
            <a:off x="2574819"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a:solidFill>
                  <a:srgbClr val="134679"/>
                </a:solidFill>
                <a:cs typeface="+mn-cs"/>
              </a:rPr>
              <a:t>4</a:t>
            </a:r>
          </a:p>
        </p:txBody>
      </p:sp>
      <p:sp>
        <p:nvSpPr>
          <p:cNvPr id="371729" name="Rectangle 17"/>
          <p:cNvSpPr>
            <a:spLocks noChangeArrowheads="1"/>
          </p:cNvSpPr>
          <p:nvPr/>
        </p:nvSpPr>
        <p:spPr bwMode="auto">
          <a:xfrm>
            <a:off x="3120919" y="4686084"/>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dirty="0">
                <a:solidFill>
                  <a:srgbClr val="134679"/>
                </a:solidFill>
                <a:cs typeface="+mn-cs"/>
              </a:rPr>
              <a:t>5</a:t>
            </a:r>
          </a:p>
        </p:txBody>
      </p:sp>
      <p:sp>
        <p:nvSpPr>
          <p:cNvPr id="371732" name="Rectangle 20"/>
          <p:cNvSpPr>
            <a:spLocks noChangeArrowheads="1"/>
          </p:cNvSpPr>
          <p:nvPr/>
        </p:nvSpPr>
        <p:spPr bwMode="auto">
          <a:xfrm>
            <a:off x="2687830" y="1188358"/>
            <a:ext cx="843179" cy="335989"/>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00B050"/>
                </a:solidFill>
                <a:cs typeface="+mn-cs"/>
              </a:rPr>
              <a:t>Normal</a:t>
            </a:r>
            <a:endParaRPr lang="en-US" sz="1600" b="0" dirty="0">
              <a:solidFill>
                <a:srgbClr val="00B050"/>
              </a:solidFill>
              <a:cs typeface="+mn-cs"/>
            </a:endParaRPr>
          </a:p>
        </p:txBody>
      </p:sp>
      <p:sp>
        <p:nvSpPr>
          <p:cNvPr id="371733" name="Rectangle 21"/>
          <p:cNvSpPr>
            <a:spLocks noChangeArrowheads="1"/>
          </p:cNvSpPr>
          <p:nvPr/>
        </p:nvSpPr>
        <p:spPr bwMode="auto">
          <a:xfrm>
            <a:off x="2776306" y="1878564"/>
            <a:ext cx="1074011" cy="582211"/>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4E6BFA"/>
                </a:solidFill>
                <a:cs typeface="+mn-cs"/>
              </a:rPr>
              <a:t>Asthma </a:t>
            </a:r>
            <a:br>
              <a:rPr lang="en-US" sz="1600" b="0" dirty="0" smtClean="0">
                <a:solidFill>
                  <a:srgbClr val="4E6BFA"/>
                </a:solidFill>
                <a:cs typeface="+mn-cs"/>
              </a:rPr>
            </a:br>
            <a:r>
              <a:rPr lang="en-US" sz="1600" b="0" dirty="0" smtClean="0">
                <a:solidFill>
                  <a:srgbClr val="4E6BFA"/>
                </a:solidFill>
                <a:cs typeface="+mn-cs"/>
              </a:rPr>
              <a:t>(after </a:t>
            </a:r>
            <a:r>
              <a:rPr lang="en-US" sz="1600" dirty="0" smtClean="0">
                <a:solidFill>
                  <a:srgbClr val="4E6BFA"/>
                </a:solidFill>
              </a:rPr>
              <a:t>BD</a:t>
            </a:r>
            <a:r>
              <a:rPr lang="en-US" sz="1600" b="0" dirty="0" smtClean="0">
                <a:solidFill>
                  <a:srgbClr val="4E6BFA"/>
                </a:solidFill>
                <a:cs typeface="+mn-cs"/>
              </a:rPr>
              <a:t>)</a:t>
            </a:r>
            <a:endParaRPr lang="en-US" sz="1600" b="0" dirty="0">
              <a:solidFill>
                <a:srgbClr val="4E6BFA"/>
              </a:solidFill>
              <a:cs typeface="+mn-cs"/>
            </a:endParaRPr>
          </a:p>
        </p:txBody>
      </p:sp>
      <p:sp>
        <p:nvSpPr>
          <p:cNvPr id="371734" name="Rectangle 22"/>
          <p:cNvSpPr>
            <a:spLocks noChangeArrowheads="1"/>
          </p:cNvSpPr>
          <p:nvPr/>
        </p:nvSpPr>
        <p:spPr bwMode="auto">
          <a:xfrm>
            <a:off x="2287080" y="2767909"/>
            <a:ext cx="1243929" cy="582211"/>
          </a:xfrm>
          <a:prstGeom prst="rect">
            <a:avLst/>
          </a:prstGeom>
          <a:noFill/>
          <a:ln w="12700">
            <a:noFill/>
            <a:miter lim="800000"/>
            <a:headEnd/>
            <a:tailEnd/>
          </a:ln>
          <a:effectLst/>
        </p:spPr>
        <p:txBody>
          <a:bodyPr wrap="none" lIns="90487" tIns="44450" rIns="90487" bIns="44450">
            <a:spAutoFit/>
          </a:bodyPr>
          <a:lstStyle/>
          <a:p>
            <a:pPr algn="r">
              <a:lnSpc>
                <a:spcPct val="100000"/>
              </a:lnSpc>
              <a:defRPr/>
            </a:pPr>
            <a:r>
              <a:rPr lang="en-US" sz="1600" b="0" dirty="0" smtClean="0">
                <a:solidFill>
                  <a:srgbClr val="FF0000"/>
                </a:solidFill>
                <a:cs typeface="+mn-cs"/>
              </a:rPr>
              <a:t>Asthma </a:t>
            </a:r>
            <a:br>
              <a:rPr lang="en-US" sz="1600" b="0" dirty="0" smtClean="0">
                <a:solidFill>
                  <a:srgbClr val="FF0000"/>
                </a:solidFill>
                <a:cs typeface="+mn-cs"/>
              </a:rPr>
            </a:br>
            <a:r>
              <a:rPr lang="en-US" sz="1600" b="0" dirty="0" smtClean="0">
                <a:solidFill>
                  <a:srgbClr val="FF0000"/>
                </a:solidFill>
                <a:cs typeface="+mn-cs"/>
              </a:rPr>
              <a:t>(before BD)</a:t>
            </a:r>
            <a:endParaRPr lang="en-US" sz="1600" b="0" dirty="0">
              <a:solidFill>
                <a:srgbClr val="FF0000"/>
              </a:solidFill>
              <a:cs typeface="+mn-cs"/>
            </a:endParaRPr>
          </a:p>
        </p:txBody>
      </p:sp>
      <p:sp>
        <p:nvSpPr>
          <p:cNvPr id="371735" name="Freeform 23"/>
          <p:cNvSpPr>
            <a:spLocks/>
          </p:cNvSpPr>
          <p:nvPr/>
        </p:nvSpPr>
        <p:spPr bwMode="auto">
          <a:xfrm>
            <a:off x="413282" y="2767909"/>
            <a:ext cx="582613" cy="1772124"/>
          </a:xfrm>
          <a:custGeom>
            <a:avLst/>
            <a:gdLst/>
            <a:ahLst/>
            <a:cxnLst>
              <a:cxn ang="0">
                <a:pos x="0" y="0"/>
              </a:cxn>
              <a:cxn ang="0">
                <a:pos x="409" y="0"/>
              </a:cxn>
              <a:cxn ang="0">
                <a:pos x="409" y="1215"/>
              </a:cxn>
            </a:cxnLst>
            <a:rect l="0" t="0" r="r" b="b"/>
            <a:pathLst>
              <a:path w="410" h="1216">
                <a:moveTo>
                  <a:pt x="0" y="0"/>
                </a:moveTo>
                <a:lnTo>
                  <a:pt x="409" y="0"/>
                </a:lnTo>
                <a:lnTo>
                  <a:pt x="409" y="1215"/>
                </a:lnTo>
              </a:path>
            </a:pathLst>
          </a:custGeom>
          <a:noFill/>
          <a:ln w="12700" cap="rnd" cmpd="sng">
            <a:solidFill>
              <a:srgbClr val="134679"/>
            </a:solidFill>
            <a:prstDash val="dash"/>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a typeface="+mn-ea"/>
              <a:cs typeface="+mn-cs"/>
            </a:endParaRPr>
          </a:p>
        </p:txBody>
      </p:sp>
      <p:sp>
        <p:nvSpPr>
          <p:cNvPr id="371736" name="Line 24"/>
          <p:cNvSpPr>
            <a:spLocks noChangeShapeType="1"/>
          </p:cNvSpPr>
          <p:nvPr/>
        </p:nvSpPr>
        <p:spPr bwMode="auto">
          <a:xfrm>
            <a:off x="435508" y="3390669"/>
            <a:ext cx="542925" cy="0"/>
          </a:xfrm>
          <a:prstGeom prst="line">
            <a:avLst/>
          </a:prstGeom>
          <a:noFill/>
          <a:ln w="12700">
            <a:solidFill>
              <a:srgbClr val="134679"/>
            </a:solidFill>
            <a:prstDash val="dash"/>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371737" name="Line 25"/>
          <p:cNvSpPr>
            <a:spLocks noChangeShapeType="1"/>
          </p:cNvSpPr>
          <p:nvPr/>
        </p:nvSpPr>
        <p:spPr bwMode="auto">
          <a:xfrm>
            <a:off x="435508" y="3782554"/>
            <a:ext cx="542925" cy="0"/>
          </a:xfrm>
          <a:prstGeom prst="line">
            <a:avLst/>
          </a:prstGeom>
          <a:noFill/>
          <a:ln w="12700">
            <a:solidFill>
              <a:srgbClr val="134679"/>
            </a:solidFill>
            <a:prstDash val="dash"/>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cxnSp>
        <p:nvCxnSpPr>
          <p:cNvPr id="5" name="Straight Arrow Connector 4"/>
          <p:cNvCxnSpPr/>
          <p:nvPr/>
        </p:nvCxnSpPr>
        <p:spPr>
          <a:xfrm>
            <a:off x="975032" y="1930184"/>
            <a:ext cx="0" cy="508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259737" y="914378"/>
            <a:ext cx="4905699" cy="5523320"/>
            <a:chOff x="4317793" y="1074032"/>
            <a:chExt cx="4905699" cy="5523320"/>
          </a:xfrm>
        </p:grpSpPr>
        <p:sp>
          <p:nvSpPr>
            <p:cNvPr id="52" name="ZoneTexte 9"/>
            <p:cNvSpPr txBox="1"/>
            <p:nvPr/>
          </p:nvSpPr>
          <p:spPr>
            <a:xfrm rot="5400000">
              <a:off x="4473292" y="918533"/>
              <a:ext cx="461665" cy="772664"/>
            </a:xfrm>
            <a:prstGeom prst="rect">
              <a:avLst/>
            </a:prstGeom>
            <a:noFill/>
          </p:spPr>
          <p:txBody>
            <a:bodyPr vert="vert270" wrap="square" rtlCol="0">
              <a:spAutoFit/>
            </a:bodyPr>
            <a:lstStyle/>
            <a:p>
              <a:pPr algn="ctr"/>
              <a:r>
                <a:rPr lang="fr-CA" b="1" dirty="0">
                  <a:solidFill>
                    <a:srgbClr val="134679"/>
                  </a:solidFill>
                </a:rPr>
                <a:t>Flow</a:t>
              </a:r>
            </a:p>
          </p:txBody>
        </p:sp>
        <p:sp>
          <p:nvSpPr>
            <p:cNvPr id="53" name="Rectangle 20"/>
            <p:cNvSpPr>
              <a:spLocks noChangeArrowheads="1"/>
            </p:cNvSpPr>
            <p:nvPr/>
          </p:nvSpPr>
          <p:spPr bwMode="auto">
            <a:xfrm>
              <a:off x="8224309" y="4845738"/>
              <a:ext cx="999183" cy="366767"/>
            </a:xfrm>
            <a:prstGeom prst="rect">
              <a:avLst/>
            </a:prstGeom>
            <a:noFill/>
            <a:ln w="12700">
              <a:noFill/>
              <a:miter lim="800000"/>
              <a:headEnd/>
              <a:tailEnd/>
            </a:ln>
            <a:effectLst/>
          </p:spPr>
          <p:txBody>
            <a:bodyPr wrap="none" lIns="90487" tIns="44450" rIns="90487" bIns="44450">
              <a:spAutoFit/>
            </a:bodyPr>
            <a:lstStyle/>
            <a:p>
              <a:pPr algn="r">
                <a:defRPr/>
              </a:pPr>
              <a:r>
                <a:rPr lang="en-US" b="1" dirty="0">
                  <a:solidFill>
                    <a:srgbClr val="134679"/>
                  </a:solidFill>
                </a:rPr>
                <a:t>Volume</a:t>
              </a:r>
            </a:p>
          </p:txBody>
        </p:sp>
        <p:sp>
          <p:nvSpPr>
            <p:cNvPr id="54" name="ZoneTexte 11"/>
            <p:cNvSpPr txBox="1"/>
            <p:nvPr/>
          </p:nvSpPr>
          <p:spPr>
            <a:xfrm>
              <a:off x="6021961" y="2653188"/>
              <a:ext cx="971828" cy="338554"/>
            </a:xfrm>
            <a:prstGeom prst="rect">
              <a:avLst/>
            </a:prstGeom>
            <a:noFill/>
          </p:spPr>
          <p:txBody>
            <a:bodyPr wrap="square" rtlCol="0">
              <a:spAutoFit/>
            </a:bodyPr>
            <a:lstStyle/>
            <a:p>
              <a:pPr algn="ctr"/>
              <a:r>
                <a:rPr lang="fr-CA" sz="1600" dirty="0">
                  <a:solidFill>
                    <a:srgbClr val="00B050"/>
                  </a:solidFill>
                </a:rPr>
                <a:t>Normal</a:t>
              </a:r>
            </a:p>
          </p:txBody>
        </p:sp>
        <p:cxnSp>
          <p:nvCxnSpPr>
            <p:cNvPr id="55" name="Straight Connector 54"/>
            <p:cNvCxnSpPr/>
            <p:nvPr/>
          </p:nvCxnSpPr>
          <p:spPr>
            <a:xfrm>
              <a:off x="4499434" y="1486588"/>
              <a:ext cx="0" cy="4536364"/>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518929" y="4730789"/>
              <a:ext cx="4091765" cy="0"/>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502918" y="4699680"/>
              <a:ext cx="3775616" cy="1897672"/>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8" name="Freeform 57"/>
            <p:cNvSpPr/>
            <p:nvPr/>
          </p:nvSpPr>
          <p:spPr>
            <a:xfrm>
              <a:off x="4513185" y="1883758"/>
              <a:ext cx="3542243" cy="2847031"/>
            </a:xfrm>
            <a:custGeom>
              <a:avLst/>
              <a:gdLst>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377371 w 4412343"/>
                <a:gd name="connsiteY5" fmla="*/ 870857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456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252639 w 4412343"/>
                <a:gd name="connsiteY4" fmla="*/ 164193 h 3309257"/>
                <a:gd name="connsiteX5" fmla="*/ 319314 w 4412343"/>
                <a:gd name="connsiteY5" fmla="*/ 348343 h 3309257"/>
                <a:gd name="connsiteX6" fmla="*/ 491671 w 4412343"/>
                <a:gd name="connsiteY6" fmla="*/ 832757 h 3309257"/>
                <a:gd name="connsiteX7" fmla="*/ 745671 w 4412343"/>
                <a:gd name="connsiteY7" fmla="*/ 1461861 h 3309257"/>
                <a:gd name="connsiteX8" fmla="*/ 996496 w 4412343"/>
                <a:gd name="connsiteY8" fmla="*/ 1908175 h 3309257"/>
                <a:gd name="connsiteX9" fmla="*/ 1388835 w 4412343"/>
                <a:gd name="connsiteY9" fmla="*/ 2363561 h 3309257"/>
                <a:gd name="connsiteX10" fmla="*/ 1797050 w 4412343"/>
                <a:gd name="connsiteY10" fmla="*/ 2658382 h 3309257"/>
                <a:gd name="connsiteX11" fmla="*/ 2364014 w 4412343"/>
                <a:gd name="connsiteY11" fmla="*/ 2919186 h 3309257"/>
                <a:gd name="connsiteX12" fmla="*/ 3033032 w 4412343"/>
                <a:gd name="connsiteY12" fmla="*/ 3111954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190727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181202 w 4412343"/>
                <a:gd name="connsiteY2" fmla="*/ 78468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520246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413 h 3309413"/>
                <a:gd name="connsiteX1" fmla="*/ 157389 w 4412343"/>
                <a:gd name="connsiteY1" fmla="*/ 178637 h 3309413"/>
                <a:gd name="connsiteX2" fmla="*/ 152627 w 4412343"/>
                <a:gd name="connsiteY2" fmla="*/ 64336 h 3309413"/>
                <a:gd name="connsiteX3" fmla="*/ 203200 w 4412343"/>
                <a:gd name="connsiteY3" fmla="*/ 156 h 3309413"/>
                <a:gd name="connsiteX4" fmla="*/ 198438 w 4412343"/>
                <a:gd name="connsiteY4" fmla="*/ 47781 h 3309413"/>
                <a:gd name="connsiteX5" fmla="*/ 251052 w 4412343"/>
                <a:gd name="connsiteY5" fmla="*/ 77717 h 3309413"/>
                <a:gd name="connsiteX6" fmla="*/ 285976 w 4412343"/>
                <a:gd name="connsiteY6" fmla="*/ 159587 h 3309413"/>
                <a:gd name="connsiteX7" fmla="*/ 347889 w 4412343"/>
                <a:gd name="connsiteY7" fmla="*/ 338974 h 3309413"/>
                <a:gd name="connsiteX8" fmla="*/ 520246 w 4412343"/>
                <a:gd name="connsiteY8" fmla="*/ 832913 h 3309413"/>
                <a:gd name="connsiteX9" fmla="*/ 745671 w 4412343"/>
                <a:gd name="connsiteY9" fmla="*/ 1462017 h 3309413"/>
                <a:gd name="connsiteX10" fmla="*/ 996496 w 4412343"/>
                <a:gd name="connsiteY10" fmla="*/ 1908331 h 3309413"/>
                <a:gd name="connsiteX11" fmla="*/ 1388835 w 4412343"/>
                <a:gd name="connsiteY11" fmla="*/ 2363717 h 3309413"/>
                <a:gd name="connsiteX12" fmla="*/ 1797050 w 4412343"/>
                <a:gd name="connsiteY12" fmla="*/ 2658538 h 3309413"/>
                <a:gd name="connsiteX13" fmla="*/ 2364014 w 4412343"/>
                <a:gd name="connsiteY13" fmla="*/ 2919342 h 3309413"/>
                <a:gd name="connsiteX14" fmla="*/ 3033032 w 4412343"/>
                <a:gd name="connsiteY14" fmla="*/ 3112110 h 3309413"/>
                <a:gd name="connsiteX15" fmla="*/ 3875314 w 4412343"/>
                <a:gd name="connsiteY15" fmla="*/ 3265870 h 3309413"/>
                <a:gd name="connsiteX16" fmla="*/ 4412343 w 4412343"/>
                <a:gd name="connsiteY16" fmla="*/ 3280385 h 3309413"/>
                <a:gd name="connsiteX0" fmla="*/ 0 w 4412343"/>
                <a:gd name="connsiteY0" fmla="*/ 3274905 h 3274905"/>
                <a:gd name="connsiteX1" fmla="*/ 157389 w 4412343"/>
                <a:gd name="connsiteY1" fmla="*/ 144129 h 3274905"/>
                <a:gd name="connsiteX2" fmla="*/ 152627 w 4412343"/>
                <a:gd name="connsiteY2" fmla="*/ 29828 h 3274905"/>
                <a:gd name="connsiteX3" fmla="*/ 203200 w 4412343"/>
                <a:gd name="connsiteY3" fmla="*/ 22798 h 3274905"/>
                <a:gd name="connsiteX4" fmla="*/ 198438 w 4412343"/>
                <a:gd name="connsiteY4" fmla="*/ 13273 h 3274905"/>
                <a:gd name="connsiteX5" fmla="*/ 251052 w 4412343"/>
                <a:gd name="connsiteY5" fmla="*/ 43209 h 3274905"/>
                <a:gd name="connsiteX6" fmla="*/ 285976 w 4412343"/>
                <a:gd name="connsiteY6" fmla="*/ 125079 h 3274905"/>
                <a:gd name="connsiteX7" fmla="*/ 347889 w 4412343"/>
                <a:gd name="connsiteY7" fmla="*/ 304466 h 3274905"/>
                <a:gd name="connsiteX8" fmla="*/ 520246 w 4412343"/>
                <a:gd name="connsiteY8" fmla="*/ 798405 h 3274905"/>
                <a:gd name="connsiteX9" fmla="*/ 745671 w 4412343"/>
                <a:gd name="connsiteY9" fmla="*/ 1427509 h 3274905"/>
                <a:gd name="connsiteX10" fmla="*/ 996496 w 4412343"/>
                <a:gd name="connsiteY10" fmla="*/ 1873823 h 3274905"/>
                <a:gd name="connsiteX11" fmla="*/ 1388835 w 4412343"/>
                <a:gd name="connsiteY11" fmla="*/ 2329209 h 3274905"/>
                <a:gd name="connsiteX12" fmla="*/ 1797050 w 4412343"/>
                <a:gd name="connsiteY12" fmla="*/ 2624030 h 3274905"/>
                <a:gd name="connsiteX13" fmla="*/ 2364014 w 4412343"/>
                <a:gd name="connsiteY13" fmla="*/ 2884834 h 3274905"/>
                <a:gd name="connsiteX14" fmla="*/ 3033032 w 4412343"/>
                <a:gd name="connsiteY14" fmla="*/ 3077602 h 3274905"/>
                <a:gd name="connsiteX15" fmla="*/ 3875314 w 4412343"/>
                <a:gd name="connsiteY15" fmla="*/ 3231362 h 3274905"/>
                <a:gd name="connsiteX16" fmla="*/ 4412343 w 4412343"/>
                <a:gd name="connsiteY16" fmla="*/ 3245877 h 327490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198438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212726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7638 h 3267638"/>
                <a:gd name="connsiteX1" fmla="*/ 157389 w 4412343"/>
                <a:gd name="connsiteY1" fmla="*/ 136862 h 3267638"/>
                <a:gd name="connsiteX2" fmla="*/ 166915 w 4412343"/>
                <a:gd name="connsiteY2" fmla="*/ 46373 h 3267638"/>
                <a:gd name="connsiteX3" fmla="*/ 196057 w 4412343"/>
                <a:gd name="connsiteY3" fmla="*/ 3625 h 3267638"/>
                <a:gd name="connsiteX4" fmla="*/ 212726 w 4412343"/>
                <a:gd name="connsiteY4" fmla="*/ 6006 h 3267638"/>
                <a:gd name="connsiteX5" fmla="*/ 251052 w 4412343"/>
                <a:gd name="connsiteY5" fmla="*/ 35942 h 3267638"/>
                <a:gd name="connsiteX6" fmla="*/ 285976 w 4412343"/>
                <a:gd name="connsiteY6" fmla="*/ 117812 h 3267638"/>
                <a:gd name="connsiteX7" fmla="*/ 347889 w 4412343"/>
                <a:gd name="connsiteY7" fmla="*/ 297199 h 3267638"/>
                <a:gd name="connsiteX8" fmla="*/ 520246 w 4412343"/>
                <a:gd name="connsiteY8" fmla="*/ 791138 h 3267638"/>
                <a:gd name="connsiteX9" fmla="*/ 745671 w 4412343"/>
                <a:gd name="connsiteY9" fmla="*/ 1420242 h 3267638"/>
                <a:gd name="connsiteX10" fmla="*/ 996496 w 4412343"/>
                <a:gd name="connsiteY10" fmla="*/ 1866556 h 3267638"/>
                <a:gd name="connsiteX11" fmla="*/ 1388835 w 4412343"/>
                <a:gd name="connsiteY11" fmla="*/ 2321942 h 3267638"/>
                <a:gd name="connsiteX12" fmla="*/ 1797050 w 4412343"/>
                <a:gd name="connsiteY12" fmla="*/ 2616763 h 3267638"/>
                <a:gd name="connsiteX13" fmla="*/ 2364014 w 4412343"/>
                <a:gd name="connsiteY13" fmla="*/ 2877567 h 3267638"/>
                <a:gd name="connsiteX14" fmla="*/ 3033032 w 4412343"/>
                <a:gd name="connsiteY14" fmla="*/ 3070335 h 3267638"/>
                <a:gd name="connsiteX15" fmla="*/ 3875314 w 4412343"/>
                <a:gd name="connsiteY15" fmla="*/ 3224095 h 3267638"/>
                <a:gd name="connsiteX16" fmla="*/ 4412343 w 4412343"/>
                <a:gd name="connsiteY16" fmla="*/ 3238610 h 3267638"/>
                <a:gd name="connsiteX0" fmla="*/ 0 w 4412343"/>
                <a:gd name="connsiteY0" fmla="*/ 3266723 h 3266723"/>
                <a:gd name="connsiteX1" fmla="*/ 157389 w 4412343"/>
                <a:gd name="connsiteY1" fmla="*/ 135947 h 3266723"/>
                <a:gd name="connsiteX2" fmla="*/ 166915 w 4412343"/>
                <a:gd name="connsiteY2" fmla="*/ 45458 h 3266723"/>
                <a:gd name="connsiteX3" fmla="*/ 196057 w 4412343"/>
                <a:gd name="connsiteY3" fmla="*/ 2710 h 3266723"/>
                <a:gd name="connsiteX4" fmla="*/ 251052 w 4412343"/>
                <a:gd name="connsiteY4" fmla="*/ 35027 h 3266723"/>
                <a:gd name="connsiteX5" fmla="*/ 285976 w 4412343"/>
                <a:gd name="connsiteY5" fmla="*/ 116897 h 3266723"/>
                <a:gd name="connsiteX6" fmla="*/ 347889 w 4412343"/>
                <a:gd name="connsiteY6" fmla="*/ 296284 h 3266723"/>
                <a:gd name="connsiteX7" fmla="*/ 520246 w 4412343"/>
                <a:gd name="connsiteY7" fmla="*/ 790223 h 3266723"/>
                <a:gd name="connsiteX8" fmla="*/ 745671 w 4412343"/>
                <a:gd name="connsiteY8" fmla="*/ 1419327 h 3266723"/>
                <a:gd name="connsiteX9" fmla="*/ 996496 w 4412343"/>
                <a:gd name="connsiteY9" fmla="*/ 1865641 h 3266723"/>
                <a:gd name="connsiteX10" fmla="*/ 1388835 w 4412343"/>
                <a:gd name="connsiteY10" fmla="*/ 2321027 h 3266723"/>
                <a:gd name="connsiteX11" fmla="*/ 1797050 w 4412343"/>
                <a:gd name="connsiteY11" fmla="*/ 2615848 h 3266723"/>
                <a:gd name="connsiteX12" fmla="*/ 2364014 w 4412343"/>
                <a:gd name="connsiteY12" fmla="*/ 2876652 h 3266723"/>
                <a:gd name="connsiteX13" fmla="*/ 3033032 w 4412343"/>
                <a:gd name="connsiteY13" fmla="*/ 3069420 h 3266723"/>
                <a:gd name="connsiteX14" fmla="*/ 3875314 w 4412343"/>
                <a:gd name="connsiteY14" fmla="*/ 3223180 h 3266723"/>
                <a:gd name="connsiteX15" fmla="*/ 4412343 w 4412343"/>
                <a:gd name="connsiteY15" fmla="*/ 3237695 h 3266723"/>
                <a:gd name="connsiteX0" fmla="*/ 0 w 4412343"/>
                <a:gd name="connsiteY0" fmla="*/ 3264565 h 3264565"/>
                <a:gd name="connsiteX1" fmla="*/ 157389 w 4412343"/>
                <a:gd name="connsiteY1" fmla="*/ 133789 h 3264565"/>
                <a:gd name="connsiteX2" fmla="*/ 166915 w 4412343"/>
                <a:gd name="connsiteY2" fmla="*/ 43300 h 3264565"/>
                <a:gd name="connsiteX3" fmla="*/ 169295 w 4412343"/>
                <a:gd name="connsiteY3" fmla="*/ 14726 h 3264565"/>
                <a:gd name="connsiteX4" fmla="*/ 196057 w 4412343"/>
                <a:gd name="connsiteY4" fmla="*/ 552 h 3264565"/>
                <a:gd name="connsiteX5" fmla="*/ 251052 w 4412343"/>
                <a:gd name="connsiteY5" fmla="*/ 32869 h 3264565"/>
                <a:gd name="connsiteX6" fmla="*/ 285976 w 4412343"/>
                <a:gd name="connsiteY6" fmla="*/ 114739 h 3264565"/>
                <a:gd name="connsiteX7" fmla="*/ 347889 w 4412343"/>
                <a:gd name="connsiteY7" fmla="*/ 294126 h 3264565"/>
                <a:gd name="connsiteX8" fmla="*/ 520246 w 4412343"/>
                <a:gd name="connsiteY8" fmla="*/ 788065 h 3264565"/>
                <a:gd name="connsiteX9" fmla="*/ 745671 w 4412343"/>
                <a:gd name="connsiteY9" fmla="*/ 1417169 h 3264565"/>
                <a:gd name="connsiteX10" fmla="*/ 996496 w 4412343"/>
                <a:gd name="connsiteY10" fmla="*/ 1863483 h 3264565"/>
                <a:gd name="connsiteX11" fmla="*/ 1388835 w 4412343"/>
                <a:gd name="connsiteY11" fmla="*/ 2318869 h 3264565"/>
                <a:gd name="connsiteX12" fmla="*/ 1797050 w 4412343"/>
                <a:gd name="connsiteY12" fmla="*/ 2613690 h 3264565"/>
                <a:gd name="connsiteX13" fmla="*/ 2364014 w 4412343"/>
                <a:gd name="connsiteY13" fmla="*/ 2874494 h 3264565"/>
                <a:gd name="connsiteX14" fmla="*/ 3033032 w 4412343"/>
                <a:gd name="connsiteY14" fmla="*/ 3067262 h 3264565"/>
                <a:gd name="connsiteX15" fmla="*/ 3875314 w 4412343"/>
                <a:gd name="connsiteY15" fmla="*/ 3221022 h 3264565"/>
                <a:gd name="connsiteX16" fmla="*/ 4412343 w 4412343"/>
                <a:gd name="connsiteY16" fmla="*/ 3235537 h 3264565"/>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520246 w 4412343"/>
                <a:gd name="connsiteY8" fmla="*/ 788688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491218 w 4412343"/>
                <a:gd name="connsiteY8" fmla="*/ 832231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46464"/>
                <a:gd name="connsiteY0" fmla="*/ 3252464 h 3252464"/>
                <a:gd name="connsiteX1" fmla="*/ 191510 w 4446464"/>
                <a:gd name="connsiteY1" fmla="*/ 134412 h 3252464"/>
                <a:gd name="connsiteX2" fmla="*/ 201036 w 4446464"/>
                <a:gd name="connsiteY2" fmla="*/ 43923 h 3252464"/>
                <a:gd name="connsiteX3" fmla="*/ 212941 w 4446464"/>
                <a:gd name="connsiteY3" fmla="*/ 10587 h 3252464"/>
                <a:gd name="connsiteX4" fmla="*/ 230178 w 4446464"/>
                <a:gd name="connsiteY4" fmla="*/ 1175 h 3252464"/>
                <a:gd name="connsiteX5" fmla="*/ 285173 w 4446464"/>
                <a:gd name="connsiteY5" fmla="*/ 33492 h 3252464"/>
                <a:gd name="connsiteX6" fmla="*/ 320097 w 4446464"/>
                <a:gd name="connsiteY6" fmla="*/ 115362 h 3252464"/>
                <a:gd name="connsiteX7" fmla="*/ 382010 w 4446464"/>
                <a:gd name="connsiteY7" fmla="*/ 294749 h 3252464"/>
                <a:gd name="connsiteX8" fmla="*/ 525339 w 4446464"/>
                <a:gd name="connsiteY8" fmla="*/ 832231 h 3252464"/>
                <a:gd name="connsiteX9" fmla="*/ 779792 w 4446464"/>
                <a:gd name="connsiteY9" fmla="*/ 1417792 h 3252464"/>
                <a:gd name="connsiteX10" fmla="*/ 1030617 w 4446464"/>
                <a:gd name="connsiteY10" fmla="*/ 1864106 h 3252464"/>
                <a:gd name="connsiteX11" fmla="*/ 1422956 w 4446464"/>
                <a:gd name="connsiteY11" fmla="*/ 2319492 h 3252464"/>
                <a:gd name="connsiteX12" fmla="*/ 1831171 w 4446464"/>
                <a:gd name="connsiteY12" fmla="*/ 2614313 h 3252464"/>
                <a:gd name="connsiteX13" fmla="*/ 2398135 w 4446464"/>
                <a:gd name="connsiteY13" fmla="*/ 2875117 h 3252464"/>
                <a:gd name="connsiteX14" fmla="*/ 3067153 w 4446464"/>
                <a:gd name="connsiteY14" fmla="*/ 3067885 h 3252464"/>
                <a:gd name="connsiteX15" fmla="*/ 3909435 w 4446464"/>
                <a:gd name="connsiteY15" fmla="*/ 3221645 h 3252464"/>
                <a:gd name="connsiteX16" fmla="*/ 4446464 w 4446464"/>
                <a:gd name="connsiteY16" fmla="*/ 3236160 h 3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6464" h="3252464">
                  <a:moveTo>
                    <a:pt x="0" y="3252464"/>
                  </a:moveTo>
                  <a:lnTo>
                    <a:pt x="191510" y="134412"/>
                  </a:lnTo>
                  <a:lnTo>
                    <a:pt x="201036" y="43923"/>
                  </a:lnTo>
                  <a:cubicBezTo>
                    <a:pt x="203020" y="24079"/>
                    <a:pt x="208084" y="17712"/>
                    <a:pt x="212941" y="10587"/>
                  </a:cubicBezTo>
                  <a:cubicBezTo>
                    <a:pt x="217798" y="3462"/>
                    <a:pt x="218139" y="-2643"/>
                    <a:pt x="230178" y="1175"/>
                  </a:cubicBezTo>
                  <a:cubicBezTo>
                    <a:pt x="242217" y="4993"/>
                    <a:pt x="270187" y="14461"/>
                    <a:pt x="285173" y="33492"/>
                  </a:cubicBezTo>
                  <a:cubicBezTo>
                    <a:pt x="300159" y="52523"/>
                    <a:pt x="303164" y="71819"/>
                    <a:pt x="320097" y="115362"/>
                  </a:cubicBezTo>
                  <a:cubicBezTo>
                    <a:pt x="337030" y="158905"/>
                    <a:pt x="347803" y="175271"/>
                    <a:pt x="382010" y="294749"/>
                  </a:cubicBezTo>
                  <a:cubicBezTo>
                    <a:pt x="416217" y="414227"/>
                    <a:pt x="459042" y="645057"/>
                    <a:pt x="525339" y="832231"/>
                  </a:cubicBezTo>
                  <a:cubicBezTo>
                    <a:pt x="591636" y="1019405"/>
                    <a:pt x="695579" y="1245813"/>
                    <a:pt x="779792" y="1417792"/>
                  </a:cubicBezTo>
                  <a:cubicBezTo>
                    <a:pt x="864005" y="1589771"/>
                    <a:pt x="923423" y="1713823"/>
                    <a:pt x="1030617" y="1864106"/>
                  </a:cubicBezTo>
                  <a:cubicBezTo>
                    <a:pt x="1137811" y="2014389"/>
                    <a:pt x="1289530" y="2194458"/>
                    <a:pt x="1422956" y="2319492"/>
                  </a:cubicBezTo>
                  <a:cubicBezTo>
                    <a:pt x="1556382" y="2444526"/>
                    <a:pt x="1668641" y="2521709"/>
                    <a:pt x="1831171" y="2614313"/>
                  </a:cubicBezTo>
                  <a:cubicBezTo>
                    <a:pt x="1993701" y="2706917"/>
                    <a:pt x="2192138" y="2799522"/>
                    <a:pt x="2398135" y="2875117"/>
                  </a:cubicBezTo>
                  <a:cubicBezTo>
                    <a:pt x="2604132" y="2950712"/>
                    <a:pt x="2815270" y="3010130"/>
                    <a:pt x="3067153" y="3067885"/>
                  </a:cubicBezTo>
                  <a:cubicBezTo>
                    <a:pt x="3319036" y="3125640"/>
                    <a:pt x="3679550" y="3193599"/>
                    <a:pt x="3909435" y="3221645"/>
                  </a:cubicBezTo>
                  <a:cubicBezTo>
                    <a:pt x="4139320" y="3249691"/>
                    <a:pt x="4356959" y="3233741"/>
                    <a:pt x="4446464" y="323616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59" name="Freeform 58"/>
            <p:cNvSpPr/>
            <p:nvPr/>
          </p:nvSpPr>
          <p:spPr>
            <a:xfrm>
              <a:off x="4508413" y="1781260"/>
              <a:ext cx="3727587" cy="2930029"/>
            </a:xfrm>
            <a:custGeom>
              <a:avLst/>
              <a:gdLst>
                <a:gd name="connsiteX0" fmla="*/ 0 w 4397828"/>
                <a:gd name="connsiteY0" fmla="*/ 3338286 h 3338286"/>
                <a:gd name="connsiteX1" fmla="*/ 203200 w 4397828"/>
                <a:gd name="connsiteY1" fmla="*/ 0 h 3338286"/>
                <a:gd name="connsiteX2" fmla="*/ 203200 w 4397828"/>
                <a:gd name="connsiteY2" fmla="*/ 0 h 3338286"/>
                <a:gd name="connsiteX3" fmla="*/ 856343 w 4397828"/>
                <a:gd name="connsiteY3" fmla="*/ 1001486 h 3338286"/>
                <a:gd name="connsiteX4" fmla="*/ 856343 w 4397828"/>
                <a:gd name="connsiteY4" fmla="*/ 1001486 h 3338286"/>
                <a:gd name="connsiteX5" fmla="*/ 1219200 w 4397828"/>
                <a:gd name="connsiteY5" fmla="*/ 1509486 h 3338286"/>
                <a:gd name="connsiteX6" fmla="*/ 1814285 w 4397828"/>
                <a:gd name="connsiteY6" fmla="*/ 2075543 h 3338286"/>
                <a:gd name="connsiteX7" fmla="*/ 2757714 w 4397828"/>
                <a:gd name="connsiteY7" fmla="*/ 2699657 h 3338286"/>
                <a:gd name="connsiteX8" fmla="*/ 3468914 w 4397828"/>
                <a:gd name="connsiteY8" fmla="*/ 3048000 h 3338286"/>
                <a:gd name="connsiteX9" fmla="*/ 4397828 w 4397828"/>
                <a:gd name="connsiteY9" fmla="*/ 3294743 h 3338286"/>
                <a:gd name="connsiteX0" fmla="*/ 0 w 4397828"/>
                <a:gd name="connsiteY0" fmla="*/ 3338286 h 3338286"/>
                <a:gd name="connsiteX1" fmla="*/ 203200 w 4397828"/>
                <a:gd name="connsiteY1" fmla="*/ 0 h 3338286"/>
                <a:gd name="connsiteX2" fmla="*/ 203200 w 4397828"/>
                <a:gd name="connsiteY2" fmla="*/ 0 h 3338286"/>
                <a:gd name="connsiteX3" fmla="*/ 245495 w 4397828"/>
                <a:gd name="connsiteY3" fmla="*/ 69624 h 3338286"/>
                <a:gd name="connsiteX4" fmla="*/ 856343 w 4397828"/>
                <a:gd name="connsiteY4" fmla="*/ 1001486 h 3338286"/>
                <a:gd name="connsiteX5" fmla="*/ 856343 w 4397828"/>
                <a:gd name="connsiteY5" fmla="*/ 1001486 h 3338286"/>
                <a:gd name="connsiteX6" fmla="*/ 1219200 w 4397828"/>
                <a:gd name="connsiteY6" fmla="*/ 1509486 h 3338286"/>
                <a:gd name="connsiteX7" fmla="*/ 1814285 w 4397828"/>
                <a:gd name="connsiteY7" fmla="*/ 2075543 h 3338286"/>
                <a:gd name="connsiteX8" fmla="*/ 2757714 w 4397828"/>
                <a:gd name="connsiteY8" fmla="*/ 2699657 h 3338286"/>
                <a:gd name="connsiteX9" fmla="*/ 3468914 w 4397828"/>
                <a:gd name="connsiteY9" fmla="*/ 3048000 h 3338286"/>
                <a:gd name="connsiteX10" fmla="*/ 4397828 w 4397828"/>
                <a:gd name="connsiteY10" fmla="*/ 3294743 h 3338286"/>
                <a:gd name="connsiteX0" fmla="*/ 0 w 4397828"/>
                <a:gd name="connsiteY0" fmla="*/ 3338286 h 3338286"/>
                <a:gd name="connsiteX1" fmla="*/ 195489 w 4397828"/>
                <a:gd name="connsiteY1" fmla="*/ 45811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400025 h 3400025"/>
                <a:gd name="connsiteX1" fmla="*/ 181202 w 4397828"/>
                <a:gd name="connsiteY1" fmla="*/ 98025 h 3400025"/>
                <a:gd name="connsiteX2" fmla="*/ 203200 w 4397828"/>
                <a:gd name="connsiteY2" fmla="*/ 61739 h 3400025"/>
                <a:gd name="connsiteX3" fmla="*/ 203200 w 4397828"/>
                <a:gd name="connsiteY3" fmla="*/ 61739 h 3400025"/>
                <a:gd name="connsiteX4" fmla="*/ 226445 w 4397828"/>
                <a:gd name="connsiteY4" fmla="*/ 64688 h 3400025"/>
                <a:gd name="connsiteX5" fmla="*/ 255020 w 4397828"/>
                <a:gd name="connsiteY5" fmla="*/ 76595 h 3400025"/>
                <a:gd name="connsiteX6" fmla="*/ 856343 w 4397828"/>
                <a:gd name="connsiteY6" fmla="*/ 1063225 h 3400025"/>
                <a:gd name="connsiteX7" fmla="*/ 856343 w 4397828"/>
                <a:gd name="connsiteY7" fmla="*/ 1063225 h 3400025"/>
                <a:gd name="connsiteX8" fmla="*/ 1219200 w 4397828"/>
                <a:gd name="connsiteY8" fmla="*/ 1571225 h 3400025"/>
                <a:gd name="connsiteX9" fmla="*/ 1814285 w 4397828"/>
                <a:gd name="connsiteY9" fmla="*/ 2137282 h 3400025"/>
                <a:gd name="connsiteX10" fmla="*/ 2757714 w 4397828"/>
                <a:gd name="connsiteY10" fmla="*/ 2761396 h 3400025"/>
                <a:gd name="connsiteX11" fmla="*/ 3468914 w 4397828"/>
                <a:gd name="connsiteY11" fmla="*/ 3109739 h 3400025"/>
                <a:gd name="connsiteX12" fmla="*/ 4397828 w 4397828"/>
                <a:gd name="connsiteY12" fmla="*/ 3356482 h 3400025"/>
                <a:gd name="connsiteX0" fmla="*/ 0 w 4397828"/>
                <a:gd name="connsiteY0" fmla="*/ 3422824 h 3422824"/>
                <a:gd name="connsiteX1" fmla="*/ 181202 w 4397828"/>
                <a:gd name="connsiteY1" fmla="*/ 120824 h 3422824"/>
                <a:gd name="connsiteX2" fmla="*/ 203200 w 4397828"/>
                <a:gd name="connsiteY2" fmla="*/ 84538 h 3422824"/>
                <a:gd name="connsiteX3" fmla="*/ 203200 w 4397828"/>
                <a:gd name="connsiteY3" fmla="*/ 84538 h 3422824"/>
                <a:gd name="connsiteX4" fmla="*/ 226445 w 4397828"/>
                <a:gd name="connsiteY4" fmla="*/ 87487 h 3422824"/>
                <a:gd name="connsiteX5" fmla="*/ 212158 w 4397828"/>
                <a:gd name="connsiteY5" fmla="*/ 32719 h 3422824"/>
                <a:gd name="connsiteX6" fmla="*/ 255020 w 4397828"/>
                <a:gd name="connsiteY6" fmla="*/ 99394 h 3422824"/>
                <a:gd name="connsiteX7" fmla="*/ 856343 w 4397828"/>
                <a:gd name="connsiteY7" fmla="*/ 1086024 h 3422824"/>
                <a:gd name="connsiteX8" fmla="*/ 856343 w 4397828"/>
                <a:gd name="connsiteY8" fmla="*/ 1086024 h 3422824"/>
                <a:gd name="connsiteX9" fmla="*/ 1219200 w 4397828"/>
                <a:gd name="connsiteY9" fmla="*/ 1594024 h 3422824"/>
                <a:gd name="connsiteX10" fmla="*/ 1814285 w 4397828"/>
                <a:gd name="connsiteY10" fmla="*/ 2160081 h 3422824"/>
                <a:gd name="connsiteX11" fmla="*/ 2757714 w 4397828"/>
                <a:gd name="connsiteY11" fmla="*/ 2784195 h 3422824"/>
                <a:gd name="connsiteX12" fmla="*/ 3468914 w 4397828"/>
                <a:gd name="connsiteY12" fmla="*/ 3132538 h 3422824"/>
                <a:gd name="connsiteX13" fmla="*/ 4397828 w 4397828"/>
                <a:gd name="connsiteY13" fmla="*/ 3379281 h 3422824"/>
                <a:gd name="connsiteX0" fmla="*/ 0 w 4397828"/>
                <a:gd name="connsiteY0" fmla="*/ 3406101 h 3406101"/>
                <a:gd name="connsiteX1" fmla="*/ 181202 w 4397828"/>
                <a:gd name="connsiteY1" fmla="*/ 104101 h 3406101"/>
                <a:gd name="connsiteX2" fmla="*/ 203200 w 4397828"/>
                <a:gd name="connsiteY2" fmla="*/ 67815 h 3406101"/>
                <a:gd name="connsiteX3" fmla="*/ 203200 w 4397828"/>
                <a:gd name="connsiteY3" fmla="*/ 67815 h 3406101"/>
                <a:gd name="connsiteX4" fmla="*/ 226445 w 4397828"/>
                <a:gd name="connsiteY4" fmla="*/ 70764 h 3406101"/>
                <a:gd name="connsiteX5" fmla="*/ 212158 w 4397828"/>
                <a:gd name="connsiteY5" fmla="*/ 15996 h 3406101"/>
                <a:gd name="connsiteX6" fmla="*/ 255020 w 4397828"/>
                <a:gd name="connsiteY6" fmla="*/ 82671 h 3406101"/>
                <a:gd name="connsiteX7" fmla="*/ 856343 w 4397828"/>
                <a:gd name="connsiteY7" fmla="*/ 1069301 h 3406101"/>
                <a:gd name="connsiteX8" fmla="*/ 856343 w 4397828"/>
                <a:gd name="connsiteY8" fmla="*/ 1069301 h 3406101"/>
                <a:gd name="connsiteX9" fmla="*/ 1219200 w 4397828"/>
                <a:gd name="connsiteY9" fmla="*/ 1577301 h 3406101"/>
                <a:gd name="connsiteX10" fmla="*/ 1814285 w 4397828"/>
                <a:gd name="connsiteY10" fmla="*/ 2143358 h 3406101"/>
                <a:gd name="connsiteX11" fmla="*/ 2757714 w 4397828"/>
                <a:gd name="connsiteY11" fmla="*/ 2767472 h 3406101"/>
                <a:gd name="connsiteX12" fmla="*/ 3468914 w 4397828"/>
                <a:gd name="connsiteY12" fmla="*/ 3115815 h 3406101"/>
                <a:gd name="connsiteX13" fmla="*/ 4397828 w 4397828"/>
                <a:gd name="connsiteY13" fmla="*/ 3362558 h 3406101"/>
                <a:gd name="connsiteX0" fmla="*/ 0 w 4397828"/>
                <a:gd name="connsiteY0" fmla="*/ 3400026 h 3400026"/>
                <a:gd name="connsiteX1" fmla="*/ 181202 w 4397828"/>
                <a:gd name="connsiteY1" fmla="*/ 98026 h 3400026"/>
                <a:gd name="connsiteX2" fmla="*/ 203200 w 4397828"/>
                <a:gd name="connsiteY2" fmla="*/ 61740 h 3400026"/>
                <a:gd name="connsiteX3" fmla="*/ 203200 w 4397828"/>
                <a:gd name="connsiteY3" fmla="*/ 61740 h 3400026"/>
                <a:gd name="connsiteX4" fmla="*/ 226445 w 4397828"/>
                <a:gd name="connsiteY4" fmla="*/ 64689 h 3400026"/>
                <a:gd name="connsiteX5" fmla="*/ 255020 w 4397828"/>
                <a:gd name="connsiteY5" fmla="*/ 76596 h 3400026"/>
                <a:gd name="connsiteX6" fmla="*/ 856343 w 4397828"/>
                <a:gd name="connsiteY6" fmla="*/ 1063226 h 3400026"/>
                <a:gd name="connsiteX7" fmla="*/ 856343 w 4397828"/>
                <a:gd name="connsiteY7" fmla="*/ 1063226 h 3400026"/>
                <a:gd name="connsiteX8" fmla="*/ 1219200 w 4397828"/>
                <a:gd name="connsiteY8" fmla="*/ 1571226 h 3400026"/>
                <a:gd name="connsiteX9" fmla="*/ 1814285 w 4397828"/>
                <a:gd name="connsiteY9" fmla="*/ 2137283 h 3400026"/>
                <a:gd name="connsiteX10" fmla="*/ 2757714 w 4397828"/>
                <a:gd name="connsiteY10" fmla="*/ 2761397 h 3400026"/>
                <a:gd name="connsiteX11" fmla="*/ 3468914 w 4397828"/>
                <a:gd name="connsiteY11" fmla="*/ 3109740 h 3400026"/>
                <a:gd name="connsiteX12" fmla="*/ 4397828 w 4397828"/>
                <a:gd name="connsiteY12" fmla="*/ 3356483 h 3400026"/>
                <a:gd name="connsiteX0" fmla="*/ 0 w 4397828"/>
                <a:gd name="connsiteY0" fmla="*/ 3398313 h 3398313"/>
                <a:gd name="connsiteX1" fmla="*/ 181202 w 4397828"/>
                <a:gd name="connsiteY1" fmla="*/ 96313 h 3398313"/>
                <a:gd name="connsiteX2" fmla="*/ 203200 w 4397828"/>
                <a:gd name="connsiteY2" fmla="*/ 60027 h 3398313"/>
                <a:gd name="connsiteX3" fmla="*/ 203200 w 4397828"/>
                <a:gd name="connsiteY3" fmla="*/ 60027 h 3398313"/>
                <a:gd name="connsiteX4" fmla="*/ 226445 w 4397828"/>
                <a:gd name="connsiteY4" fmla="*/ 62976 h 3398313"/>
                <a:gd name="connsiteX5" fmla="*/ 285976 w 4397828"/>
                <a:gd name="connsiteY5" fmla="*/ 77264 h 3398313"/>
                <a:gd name="connsiteX6" fmla="*/ 856343 w 4397828"/>
                <a:gd name="connsiteY6" fmla="*/ 1061513 h 3398313"/>
                <a:gd name="connsiteX7" fmla="*/ 856343 w 4397828"/>
                <a:gd name="connsiteY7" fmla="*/ 1061513 h 3398313"/>
                <a:gd name="connsiteX8" fmla="*/ 1219200 w 4397828"/>
                <a:gd name="connsiteY8" fmla="*/ 1569513 h 3398313"/>
                <a:gd name="connsiteX9" fmla="*/ 1814285 w 4397828"/>
                <a:gd name="connsiteY9" fmla="*/ 2135570 h 3398313"/>
                <a:gd name="connsiteX10" fmla="*/ 2757714 w 4397828"/>
                <a:gd name="connsiteY10" fmla="*/ 2759684 h 3398313"/>
                <a:gd name="connsiteX11" fmla="*/ 3468914 w 4397828"/>
                <a:gd name="connsiteY11" fmla="*/ 3108027 h 3398313"/>
                <a:gd name="connsiteX12" fmla="*/ 4397828 w 4397828"/>
                <a:gd name="connsiteY12" fmla="*/ 3354770 h 3398313"/>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5976 w 4397828"/>
                <a:gd name="connsiteY5" fmla="*/ 1723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8357 w 4397828"/>
                <a:gd name="connsiteY5" fmla="*/ 29143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9349 h 3339349"/>
                <a:gd name="connsiteX1" fmla="*/ 181202 w 4397828"/>
                <a:gd name="connsiteY1" fmla="*/ 37349 h 3339349"/>
                <a:gd name="connsiteX2" fmla="*/ 203200 w 4397828"/>
                <a:gd name="connsiteY2" fmla="*/ 1063 h 3339349"/>
                <a:gd name="connsiteX3" fmla="*/ 191294 w 4397828"/>
                <a:gd name="connsiteY3" fmla="*/ 10588 h 3339349"/>
                <a:gd name="connsiteX4" fmla="*/ 226445 w 4397828"/>
                <a:gd name="connsiteY4" fmla="*/ 4012 h 3339349"/>
                <a:gd name="connsiteX5" fmla="*/ 278832 w 4397828"/>
                <a:gd name="connsiteY5" fmla="*/ 37350 h 3339349"/>
                <a:gd name="connsiteX6" fmla="*/ 856343 w 4397828"/>
                <a:gd name="connsiteY6" fmla="*/ 1002549 h 3339349"/>
                <a:gd name="connsiteX7" fmla="*/ 856343 w 4397828"/>
                <a:gd name="connsiteY7" fmla="*/ 1002549 h 3339349"/>
                <a:gd name="connsiteX8" fmla="*/ 1219200 w 4397828"/>
                <a:gd name="connsiteY8" fmla="*/ 1510549 h 3339349"/>
                <a:gd name="connsiteX9" fmla="*/ 1814285 w 4397828"/>
                <a:gd name="connsiteY9" fmla="*/ 2076606 h 3339349"/>
                <a:gd name="connsiteX10" fmla="*/ 2757714 w 4397828"/>
                <a:gd name="connsiteY10" fmla="*/ 2700720 h 3339349"/>
                <a:gd name="connsiteX11" fmla="*/ 3468914 w 4397828"/>
                <a:gd name="connsiteY11" fmla="*/ 3049063 h 3339349"/>
                <a:gd name="connsiteX12" fmla="*/ 4397828 w 4397828"/>
                <a:gd name="connsiteY12" fmla="*/ 3295806 h 3339349"/>
                <a:gd name="connsiteX0" fmla="*/ 0 w 4397828"/>
                <a:gd name="connsiteY0" fmla="*/ 3341392 h 3341392"/>
                <a:gd name="connsiteX1" fmla="*/ 181202 w 4397828"/>
                <a:gd name="connsiteY1" fmla="*/ 39392 h 3341392"/>
                <a:gd name="connsiteX2" fmla="*/ 203200 w 4397828"/>
                <a:gd name="connsiteY2" fmla="*/ 3106 h 3341392"/>
                <a:gd name="connsiteX3" fmla="*/ 226445 w 4397828"/>
                <a:gd name="connsiteY3" fmla="*/ 6055 h 3341392"/>
                <a:gd name="connsiteX4" fmla="*/ 278832 w 4397828"/>
                <a:gd name="connsiteY4" fmla="*/ 39393 h 3341392"/>
                <a:gd name="connsiteX5" fmla="*/ 856343 w 4397828"/>
                <a:gd name="connsiteY5" fmla="*/ 1004592 h 3341392"/>
                <a:gd name="connsiteX6" fmla="*/ 856343 w 4397828"/>
                <a:gd name="connsiteY6" fmla="*/ 1004592 h 3341392"/>
                <a:gd name="connsiteX7" fmla="*/ 1219200 w 4397828"/>
                <a:gd name="connsiteY7" fmla="*/ 1512592 h 3341392"/>
                <a:gd name="connsiteX8" fmla="*/ 1814285 w 4397828"/>
                <a:gd name="connsiteY8" fmla="*/ 2078649 h 3341392"/>
                <a:gd name="connsiteX9" fmla="*/ 2757714 w 4397828"/>
                <a:gd name="connsiteY9" fmla="*/ 2702763 h 3341392"/>
                <a:gd name="connsiteX10" fmla="*/ 3468914 w 4397828"/>
                <a:gd name="connsiteY10" fmla="*/ 3051106 h 3341392"/>
                <a:gd name="connsiteX11" fmla="*/ 4397828 w 4397828"/>
                <a:gd name="connsiteY11" fmla="*/ 3297849 h 3341392"/>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814285 w 4397828"/>
                <a:gd name="connsiteY8" fmla="*/ 2079767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19394 h 3342510"/>
                <a:gd name="connsiteX10" fmla="*/ 3468914 w 4397828"/>
                <a:gd name="connsiteY10" fmla="*/ 3052224 h 3342510"/>
                <a:gd name="connsiteX11" fmla="*/ 4397828 w 4397828"/>
                <a:gd name="connsiteY11" fmla="*/ 3298967 h 33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7828" h="3342510">
                  <a:moveTo>
                    <a:pt x="0" y="3342510"/>
                  </a:moveTo>
                  <a:lnTo>
                    <a:pt x="181202" y="40510"/>
                  </a:lnTo>
                  <a:cubicBezTo>
                    <a:pt x="188535" y="28415"/>
                    <a:pt x="193278" y="10177"/>
                    <a:pt x="203200" y="4224"/>
                  </a:cubicBezTo>
                  <a:cubicBezTo>
                    <a:pt x="213122" y="-1729"/>
                    <a:pt x="228127" y="-1256"/>
                    <a:pt x="240732" y="4792"/>
                  </a:cubicBezTo>
                  <a:cubicBezTo>
                    <a:pt x="249369" y="7268"/>
                    <a:pt x="257192" y="14581"/>
                    <a:pt x="278832" y="40511"/>
                  </a:cubicBezTo>
                  <a:lnTo>
                    <a:pt x="856343" y="1005710"/>
                  </a:lnTo>
                  <a:lnTo>
                    <a:pt x="856343" y="1005710"/>
                  </a:lnTo>
                  <a:cubicBezTo>
                    <a:pt x="916819" y="1090377"/>
                    <a:pt x="1032879" y="1314018"/>
                    <a:pt x="1219200" y="1513710"/>
                  </a:cubicBezTo>
                  <a:cubicBezTo>
                    <a:pt x="1405521" y="1713402"/>
                    <a:pt x="1717850" y="2002916"/>
                    <a:pt x="1974269" y="2203863"/>
                  </a:cubicBezTo>
                  <a:cubicBezTo>
                    <a:pt x="2230688" y="2404810"/>
                    <a:pt x="2508607" y="2578001"/>
                    <a:pt x="2757714" y="2719394"/>
                  </a:cubicBezTo>
                  <a:cubicBezTo>
                    <a:pt x="3006821" y="2860787"/>
                    <a:pt x="3195562" y="2955629"/>
                    <a:pt x="3468914" y="3052224"/>
                  </a:cubicBezTo>
                  <a:cubicBezTo>
                    <a:pt x="3742266" y="3148819"/>
                    <a:pt x="4262361" y="3255424"/>
                    <a:pt x="4397828" y="3298967"/>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0" name="Rectangle 21"/>
            <p:cNvSpPr>
              <a:spLocks noChangeArrowheads="1"/>
            </p:cNvSpPr>
            <p:nvPr/>
          </p:nvSpPr>
          <p:spPr bwMode="auto">
            <a:xfrm>
              <a:off x="5593409" y="3242243"/>
              <a:ext cx="891270" cy="492443"/>
            </a:xfrm>
            <a:prstGeom prst="rect">
              <a:avLst/>
            </a:prstGeom>
            <a:solidFill>
              <a:schemeClr val="bg1"/>
            </a:solidFill>
            <a:ln w="12700">
              <a:noFill/>
              <a:miter lim="800000"/>
              <a:headEnd/>
              <a:tailEnd/>
            </a:ln>
            <a:effectLst/>
          </p:spPr>
          <p:txBody>
            <a:bodyPr wrap="none" lIns="0" tIns="0" rIns="0" bIns="0">
              <a:spAutoFit/>
            </a:bodyPr>
            <a:lstStyle/>
            <a:p>
              <a:pPr algn="r">
                <a:defRPr/>
              </a:pPr>
              <a:r>
                <a:rPr lang="en-US" sz="1600" dirty="0">
                  <a:solidFill>
                    <a:srgbClr val="4E6BFA"/>
                  </a:solidFill>
                </a:rPr>
                <a:t>Asthma </a:t>
              </a:r>
              <a:br>
                <a:rPr lang="en-US" sz="1600" dirty="0">
                  <a:solidFill>
                    <a:srgbClr val="4E6BFA"/>
                  </a:solidFill>
                </a:rPr>
              </a:br>
              <a:r>
                <a:rPr lang="en-US" sz="1600" dirty="0">
                  <a:solidFill>
                    <a:srgbClr val="4E6BFA"/>
                  </a:solidFill>
                </a:rPr>
                <a:t>(after BD)</a:t>
              </a:r>
            </a:p>
          </p:txBody>
        </p:sp>
        <p:sp>
          <p:nvSpPr>
            <p:cNvPr id="61" name="Rectangle 22"/>
            <p:cNvSpPr>
              <a:spLocks noChangeArrowheads="1"/>
            </p:cNvSpPr>
            <p:nvPr/>
          </p:nvSpPr>
          <p:spPr bwMode="auto">
            <a:xfrm>
              <a:off x="5283112" y="3917744"/>
              <a:ext cx="1061188" cy="492443"/>
            </a:xfrm>
            <a:prstGeom prst="rect">
              <a:avLst/>
            </a:prstGeom>
            <a:solidFill>
              <a:schemeClr val="bg1"/>
            </a:solidFill>
            <a:ln w="12700">
              <a:noFill/>
              <a:miter lim="800000"/>
              <a:headEnd/>
              <a:tailEnd/>
            </a:ln>
            <a:effectLst/>
          </p:spPr>
          <p:txBody>
            <a:bodyPr wrap="none" lIns="0" tIns="0" rIns="0" bIns="0">
              <a:spAutoFit/>
            </a:bodyPr>
            <a:lstStyle/>
            <a:p>
              <a:pPr algn="r">
                <a:defRPr/>
              </a:pPr>
              <a:r>
                <a:rPr lang="en-US" sz="1600" dirty="0">
                  <a:solidFill>
                    <a:srgbClr val="FF0000"/>
                  </a:solidFill>
                </a:rPr>
                <a:t>Asthma </a:t>
              </a:r>
              <a:br>
                <a:rPr lang="en-US" sz="1600" dirty="0">
                  <a:solidFill>
                    <a:srgbClr val="FF0000"/>
                  </a:solidFill>
                </a:rPr>
              </a:br>
              <a:r>
                <a:rPr lang="en-US" sz="1600" dirty="0">
                  <a:solidFill>
                    <a:srgbClr val="FF0000"/>
                  </a:solidFill>
                </a:rPr>
                <a:t>(before BD)</a:t>
              </a:r>
            </a:p>
          </p:txBody>
        </p:sp>
        <p:sp>
          <p:nvSpPr>
            <p:cNvPr id="62" name="Freeform 61"/>
            <p:cNvSpPr/>
            <p:nvPr/>
          </p:nvSpPr>
          <p:spPr>
            <a:xfrm>
              <a:off x="4508413" y="1808964"/>
              <a:ext cx="3770884" cy="2910413"/>
            </a:xfrm>
            <a:custGeom>
              <a:avLst/>
              <a:gdLst>
                <a:gd name="connsiteX0" fmla="*/ 0 w 4706509"/>
                <a:gd name="connsiteY0" fmla="*/ 3323771 h 3553385"/>
                <a:gd name="connsiteX1" fmla="*/ 217714 w 4706509"/>
                <a:gd name="connsiteY1" fmla="*/ 0 h 3553385"/>
                <a:gd name="connsiteX2" fmla="*/ 217714 w 4706509"/>
                <a:gd name="connsiteY2" fmla="*/ 0 h 3553385"/>
                <a:gd name="connsiteX3" fmla="*/ 4412343 w 4706509"/>
                <a:gd name="connsiteY3" fmla="*/ 3294743 h 3553385"/>
                <a:gd name="connsiteX4" fmla="*/ 4397829 w 4706509"/>
                <a:gd name="connsiteY4" fmla="*/ 3294743 h 3553385"/>
                <a:gd name="connsiteX0" fmla="*/ 0 w 4706509"/>
                <a:gd name="connsiteY0" fmla="*/ 3323771 h 3553385"/>
                <a:gd name="connsiteX1" fmla="*/ 217714 w 4706509"/>
                <a:gd name="connsiteY1" fmla="*/ 0 h 3553385"/>
                <a:gd name="connsiteX2" fmla="*/ 217714 w 4706509"/>
                <a:gd name="connsiteY2" fmla="*/ 0 h 3553385"/>
                <a:gd name="connsiteX3" fmla="*/ 249743 w 4706509"/>
                <a:gd name="connsiteY3" fmla="*/ 23134 h 3553385"/>
                <a:gd name="connsiteX4" fmla="*/ 4412343 w 4706509"/>
                <a:gd name="connsiteY4" fmla="*/ 3294743 h 3553385"/>
                <a:gd name="connsiteX5" fmla="*/ 4397829 w 4706509"/>
                <a:gd name="connsiteY5" fmla="*/ 3294743 h 3553385"/>
                <a:gd name="connsiteX0" fmla="*/ 0 w 4706509"/>
                <a:gd name="connsiteY0" fmla="*/ 3323771 h 3553385"/>
                <a:gd name="connsiteX1" fmla="*/ 208968 w 4706509"/>
                <a:gd name="connsiteY1" fmla="*/ 51260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196226 w 4706509"/>
                <a:gd name="connsiteY3" fmla="*/ 23134 h 3553385"/>
                <a:gd name="connsiteX4" fmla="*/ 217714 w 4706509"/>
                <a:gd name="connsiteY4" fmla="*/ 0 h 3553385"/>
                <a:gd name="connsiteX5" fmla="*/ 249743 w 4706509"/>
                <a:gd name="connsiteY5" fmla="*/ 23134 h 3553385"/>
                <a:gd name="connsiteX6" fmla="*/ 4412343 w 4706509"/>
                <a:gd name="connsiteY6" fmla="*/ 3294743 h 3553385"/>
                <a:gd name="connsiteX7" fmla="*/ 4397829 w 4706509"/>
                <a:gd name="connsiteY7" fmla="*/ 3294743 h 3553385"/>
                <a:gd name="connsiteX0" fmla="*/ 0 w 4706509"/>
                <a:gd name="connsiteY0" fmla="*/ 3325669 h 3555283"/>
                <a:gd name="connsiteX1" fmla="*/ 188581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4441 h 3554055"/>
                <a:gd name="connsiteX1" fmla="*/ 178388 w 4706509"/>
                <a:gd name="connsiteY1" fmla="*/ 46815 h 3554055"/>
                <a:gd name="connsiteX2" fmla="*/ 217714 w 4706509"/>
                <a:gd name="connsiteY2" fmla="*/ 670 h 3554055"/>
                <a:gd name="connsiteX3" fmla="*/ 165645 w 4706509"/>
                <a:gd name="connsiteY3" fmla="*/ 18690 h 3554055"/>
                <a:gd name="connsiteX4" fmla="*/ 188581 w 4706509"/>
                <a:gd name="connsiteY4" fmla="*/ 8462 h 3554055"/>
                <a:gd name="connsiteX5" fmla="*/ 217714 w 4706509"/>
                <a:gd name="connsiteY5" fmla="*/ 670 h 3554055"/>
                <a:gd name="connsiteX6" fmla="*/ 249743 w 4706509"/>
                <a:gd name="connsiteY6" fmla="*/ 23804 h 3554055"/>
                <a:gd name="connsiteX7" fmla="*/ 4412343 w 4706509"/>
                <a:gd name="connsiteY7" fmla="*/ 3295413 h 3554055"/>
                <a:gd name="connsiteX8" fmla="*/ 4397829 w 4706509"/>
                <a:gd name="connsiteY8" fmla="*/ 3295413 h 3554055"/>
                <a:gd name="connsiteX0" fmla="*/ 0 w 4706509"/>
                <a:gd name="connsiteY0" fmla="*/ 3325426 h 3555040"/>
                <a:gd name="connsiteX1" fmla="*/ 178388 w 4706509"/>
                <a:gd name="connsiteY1" fmla="*/ 47800 h 3555040"/>
                <a:gd name="connsiteX2" fmla="*/ 217714 w 4706509"/>
                <a:gd name="connsiteY2" fmla="*/ 1655 h 3555040"/>
                <a:gd name="connsiteX3" fmla="*/ 188581 w 4706509"/>
                <a:gd name="connsiteY3" fmla="*/ 9447 h 3555040"/>
                <a:gd name="connsiteX4" fmla="*/ 217714 w 4706509"/>
                <a:gd name="connsiteY4" fmla="*/ 1655 h 3555040"/>
                <a:gd name="connsiteX5" fmla="*/ 249743 w 4706509"/>
                <a:gd name="connsiteY5" fmla="*/ 24789 h 3555040"/>
                <a:gd name="connsiteX6" fmla="*/ 4412343 w 4706509"/>
                <a:gd name="connsiteY6" fmla="*/ 3296398 h 3555040"/>
                <a:gd name="connsiteX7" fmla="*/ 4397829 w 4706509"/>
                <a:gd name="connsiteY7" fmla="*/ 3296398 h 3555040"/>
                <a:gd name="connsiteX0" fmla="*/ 0 w 4703011"/>
                <a:gd name="connsiteY0" fmla="*/ 3325426 h 3553898"/>
                <a:gd name="connsiteX1" fmla="*/ 178388 w 4703011"/>
                <a:gd name="connsiteY1" fmla="*/ 47800 h 3553898"/>
                <a:gd name="connsiteX2" fmla="*/ 217714 w 4703011"/>
                <a:gd name="connsiteY2" fmla="*/ 1655 h 3553898"/>
                <a:gd name="connsiteX3" fmla="*/ 188581 w 4703011"/>
                <a:gd name="connsiteY3" fmla="*/ 9447 h 3553898"/>
                <a:gd name="connsiteX4" fmla="*/ 217714 w 4703011"/>
                <a:gd name="connsiteY4" fmla="*/ 1655 h 3553898"/>
                <a:gd name="connsiteX5" fmla="*/ 265033 w 4703011"/>
                <a:gd name="connsiteY5" fmla="*/ 17118 h 3553898"/>
                <a:gd name="connsiteX6" fmla="*/ 4412343 w 4703011"/>
                <a:gd name="connsiteY6" fmla="*/ 3296398 h 3553898"/>
                <a:gd name="connsiteX7" fmla="*/ 4397829 w 4703011"/>
                <a:gd name="connsiteY7" fmla="*/ 3296398 h 3553898"/>
                <a:gd name="connsiteX0" fmla="*/ 0 w 4703011"/>
                <a:gd name="connsiteY0" fmla="*/ 3324588 h 3553060"/>
                <a:gd name="connsiteX1" fmla="*/ 178388 w 4703011"/>
                <a:gd name="connsiteY1" fmla="*/ 46962 h 3553060"/>
                <a:gd name="connsiteX2" fmla="*/ 217714 w 4703011"/>
                <a:gd name="connsiteY2" fmla="*/ 817 h 3553060"/>
                <a:gd name="connsiteX3" fmla="*/ 191130 w 4703011"/>
                <a:gd name="connsiteY3" fmla="*/ 16280 h 3553060"/>
                <a:gd name="connsiteX4" fmla="*/ 217714 w 4703011"/>
                <a:gd name="connsiteY4" fmla="*/ 817 h 3553060"/>
                <a:gd name="connsiteX5" fmla="*/ 265033 w 4703011"/>
                <a:gd name="connsiteY5" fmla="*/ 16280 h 3553060"/>
                <a:gd name="connsiteX6" fmla="*/ 4412343 w 4703011"/>
                <a:gd name="connsiteY6" fmla="*/ 3295560 h 3553060"/>
                <a:gd name="connsiteX7" fmla="*/ 4397829 w 4703011"/>
                <a:gd name="connsiteY7" fmla="*/ 3295560 h 3553060"/>
                <a:gd name="connsiteX0" fmla="*/ 0 w 4412343"/>
                <a:gd name="connsiteY0" fmla="*/ 3324588 h 3324588"/>
                <a:gd name="connsiteX1" fmla="*/ 178388 w 4412343"/>
                <a:gd name="connsiteY1" fmla="*/ 46962 h 3324588"/>
                <a:gd name="connsiteX2" fmla="*/ 217714 w 4412343"/>
                <a:gd name="connsiteY2" fmla="*/ 817 h 3324588"/>
                <a:gd name="connsiteX3" fmla="*/ 191130 w 4412343"/>
                <a:gd name="connsiteY3" fmla="*/ 16280 h 3324588"/>
                <a:gd name="connsiteX4" fmla="*/ 217714 w 4412343"/>
                <a:gd name="connsiteY4" fmla="*/ 817 h 3324588"/>
                <a:gd name="connsiteX5" fmla="*/ 265033 w 4412343"/>
                <a:gd name="connsiteY5" fmla="*/ 16280 h 3324588"/>
                <a:gd name="connsiteX6" fmla="*/ 4412343 w 4412343"/>
                <a:gd name="connsiteY6" fmla="*/ 3295560 h 3324588"/>
                <a:gd name="connsiteX0" fmla="*/ 0 w 4754069"/>
                <a:gd name="connsiteY0" fmla="*/ 3324588 h 3560505"/>
                <a:gd name="connsiteX1" fmla="*/ 178388 w 4754069"/>
                <a:gd name="connsiteY1" fmla="*/ 46962 h 3560505"/>
                <a:gd name="connsiteX2" fmla="*/ 217714 w 4754069"/>
                <a:gd name="connsiteY2" fmla="*/ 817 h 3560505"/>
                <a:gd name="connsiteX3" fmla="*/ 191130 w 4754069"/>
                <a:gd name="connsiteY3" fmla="*/ 16280 h 3560505"/>
                <a:gd name="connsiteX4" fmla="*/ 217714 w 4754069"/>
                <a:gd name="connsiteY4" fmla="*/ 817 h 3560505"/>
                <a:gd name="connsiteX5" fmla="*/ 265033 w 4754069"/>
                <a:gd name="connsiteY5" fmla="*/ 16280 h 3560505"/>
                <a:gd name="connsiteX6" fmla="*/ 4754069 w 4754069"/>
                <a:gd name="connsiteY6" fmla="*/ 3560505 h 3560505"/>
                <a:gd name="connsiteX0" fmla="*/ 0 w 4770923"/>
                <a:gd name="connsiteY0" fmla="*/ 3565061 h 3565061"/>
                <a:gd name="connsiteX1" fmla="*/ 195242 w 4770923"/>
                <a:gd name="connsiteY1" fmla="*/ 46962 h 3565061"/>
                <a:gd name="connsiteX2" fmla="*/ 234568 w 4770923"/>
                <a:gd name="connsiteY2" fmla="*/ 817 h 3565061"/>
                <a:gd name="connsiteX3" fmla="*/ 207984 w 4770923"/>
                <a:gd name="connsiteY3" fmla="*/ 16280 h 3565061"/>
                <a:gd name="connsiteX4" fmla="*/ 234568 w 4770923"/>
                <a:gd name="connsiteY4" fmla="*/ 817 h 3565061"/>
                <a:gd name="connsiteX5" fmla="*/ 281887 w 4770923"/>
                <a:gd name="connsiteY5" fmla="*/ 16280 h 3565061"/>
                <a:gd name="connsiteX6" fmla="*/ 4770923 w 4770923"/>
                <a:gd name="connsiteY6" fmla="*/ 3560505 h 356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923" h="3565061">
                  <a:moveTo>
                    <a:pt x="0" y="3565061"/>
                  </a:moveTo>
                  <a:lnTo>
                    <a:pt x="195242" y="46962"/>
                  </a:lnTo>
                  <a:cubicBezTo>
                    <a:pt x="187115" y="21352"/>
                    <a:pt x="232444" y="5931"/>
                    <a:pt x="234568" y="817"/>
                  </a:cubicBezTo>
                  <a:cubicBezTo>
                    <a:pt x="236692" y="-4297"/>
                    <a:pt x="207984" y="16280"/>
                    <a:pt x="207984" y="16280"/>
                  </a:cubicBezTo>
                  <a:cubicBezTo>
                    <a:pt x="207984" y="16280"/>
                    <a:pt x="222251" y="817"/>
                    <a:pt x="234568" y="817"/>
                  </a:cubicBezTo>
                  <a:cubicBezTo>
                    <a:pt x="246885" y="817"/>
                    <a:pt x="271211" y="8569"/>
                    <a:pt x="281887" y="16280"/>
                  </a:cubicBezTo>
                  <a:lnTo>
                    <a:pt x="4770923" y="3560505"/>
                  </a:ln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3" name="Freeform 62"/>
            <p:cNvSpPr/>
            <p:nvPr/>
          </p:nvSpPr>
          <p:spPr>
            <a:xfrm>
              <a:off x="4524691" y="4739375"/>
              <a:ext cx="3530737" cy="1857977"/>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42" name="TextBox 41"/>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
        <p:nvSpPr>
          <p:cNvPr id="43" name="Line 11"/>
          <p:cNvSpPr>
            <a:spLocks noChangeShapeType="1"/>
          </p:cNvSpPr>
          <p:nvPr/>
        </p:nvSpPr>
        <p:spPr bwMode="auto">
          <a:xfrm flipV="1">
            <a:off x="3818463" y="4588795"/>
            <a:ext cx="0" cy="139700"/>
          </a:xfrm>
          <a:prstGeom prst="line">
            <a:avLst/>
          </a:prstGeom>
          <a:noFill/>
          <a:ln w="12700">
            <a:solidFill>
              <a:srgbClr val="134679"/>
            </a:solid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44" name="Rectangle 17"/>
          <p:cNvSpPr>
            <a:spLocks noChangeArrowheads="1"/>
          </p:cNvSpPr>
          <p:nvPr/>
        </p:nvSpPr>
        <p:spPr bwMode="auto">
          <a:xfrm>
            <a:off x="3679711" y="4707858"/>
            <a:ext cx="296554" cy="335989"/>
          </a:xfrm>
          <a:prstGeom prst="rect">
            <a:avLst/>
          </a:prstGeom>
          <a:noFill/>
          <a:ln w="12700">
            <a:noFill/>
            <a:miter lim="800000"/>
            <a:headEnd/>
            <a:tailEnd/>
          </a:ln>
          <a:effectLst/>
        </p:spPr>
        <p:txBody>
          <a:bodyPr wrap="none" lIns="90487" tIns="44450" rIns="90487" bIns="44450">
            <a:spAutoFit/>
          </a:bodyPr>
          <a:lstStyle/>
          <a:p>
            <a:pPr algn="ctr">
              <a:lnSpc>
                <a:spcPct val="100000"/>
              </a:lnSpc>
              <a:defRPr/>
            </a:pPr>
            <a:r>
              <a:rPr lang="en-US" sz="1600" b="0" smtClean="0">
                <a:solidFill>
                  <a:srgbClr val="134679"/>
                </a:solidFill>
                <a:cs typeface="+mn-cs"/>
              </a:rPr>
              <a:t>6</a:t>
            </a:r>
            <a:endParaRPr lang="en-US" sz="1600" b="0" dirty="0">
              <a:solidFill>
                <a:srgbClr val="134679"/>
              </a:solidFill>
              <a:cs typeface="+mn-cs"/>
            </a:endParaRPr>
          </a:p>
        </p:txBody>
      </p:sp>
    </p:spTree>
    <p:extLst>
      <p:ext uri="{BB962C8B-B14F-4D97-AF65-F5344CB8AC3E}">
        <p14:creationId xmlns:p14="http://schemas.microsoft.com/office/powerpoint/2010/main" val="19229644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Physical examination in people with asthma</a:t>
            </a:r>
          </a:p>
          <a:p>
            <a:pPr lvl="1"/>
            <a:r>
              <a:rPr lang="en-AU" dirty="0" smtClean="0"/>
              <a:t>Often normal</a:t>
            </a:r>
          </a:p>
          <a:p>
            <a:pPr lvl="1"/>
            <a:r>
              <a:rPr lang="en-AU" dirty="0" smtClean="0"/>
              <a:t>The most frequent finding is wheezing on auscultation, especially on forced expiration</a:t>
            </a:r>
          </a:p>
          <a:p>
            <a:r>
              <a:rPr lang="en-AU" dirty="0" smtClean="0"/>
              <a:t>Wheezing is also found in other conditions, for example:</a:t>
            </a:r>
          </a:p>
          <a:p>
            <a:pPr lvl="1"/>
            <a:r>
              <a:rPr lang="en-AU" dirty="0" smtClean="0"/>
              <a:t>Respiratory infections</a:t>
            </a:r>
          </a:p>
          <a:p>
            <a:pPr lvl="1"/>
            <a:r>
              <a:rPr lang="en-AU" dirty="0" smtClean="0"/>
              <a:t>COPD</a:t>
            </a:r>
          </a:p>
          <a:p>
            <a:pPr lvl="1"/>
            <a:r>
              <a:rPr lang="en-AU" dirty="0" smtClean="0"/>
              <a:t>Upper airway dysfunction</a:t>
            </a:r>
          </a:p>
          <a:p>
            <a:pPr lvl="1"/>
            <a:r>
              <a:rPr lang="en-AU" dirty="0" err="1" smtClean="0"/>
              <a:t>Endobronchial</a:t>
            </a:r>
            <a:r>
              <a:rPr lang="en-AU" dirty="0" smtClean="0"/>
              <a:t> obstruction </a:t>
            </a:r>
          </a:p>
          <a:p>
            <a:pPr lvl="1"/>
            <a:r>
              <a:rPr lang="en-AU" dirty="0" smtClean="0"/>
              <a:t>Inhaled foreign body</a:t>
            </a:r>
          </a:p>
          <a:p>
            <a:r>
              <a:rPr lang="en-AU" dirty="0" smtClean="0"/>
              <a:t>Wheezing may be absent during severe asthma exacerbations (‘silent chest’)</a:t>
            </a:r>
            <a:endParaRPr lang="en-AU" dirty="0"/>
          </a:p>
        </p:txBody>
      </p:sp>
      <p:sp>
        <p:nvSpPr>
          <p:cNvPr id="2" name="Title 1"/>
          <p:cNvSpPr>
            <a:spLocks noGrp="1"/>
          </p:cNvSpPr>
          <p:nvPr>
            <p:ph type="title"/>
          </p:nvPr>
        </p:nvSpPr>
        <p:spPr/>
        <p:txBody>
          <a:bodyPr/>
          <a:lstStyle/>
          <a:p>
            <a:r>
              <a:rPr lang="en-AU" smtClean="0"/>
              <a:t>Diagnosis of asthma – physical examination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95789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mtClean="0"/>
              <a:t>The burden of asthma</a:t>
            </a:r>
            <a:endParaRPr lang="en-AU" dirty="0"/>
          </a:p>
        </p:txBody>
      </p:sp>
    </p:spTree>
    <p:extLst>
      <p:ext uri="{BB962C8B-B14F-4D97-AF65-F5344CB8AC3E}">
        <p14:creationId xmlns:p14="http://schemas.microsoft.com/office/powerpoint/2010/main" val="802114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Assessment of asthma</a:t>
            </a:r>
            <a:endParaRPr lang="en-AU" dirty="0"/>
          </a:p>
        </p:txBody>
      </p:sp>
    </p:spTree>
    <p:extLst>
      <p:ext uri="{BB962C8B-B14F-4D97-AF65-F5344CB8AC3E}">
        <p14:creationId xmlns:p14="http://schemas.microsoft.com/office/powerpoint/2010/main" val="3106387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eriod"/>
            </a:pPr>
            <a:r>
              <a:rPr lang="en-AU" dirty="0" smtClean="0"/>
              <a:t>Asthma control - two domains</a:t>
            </a:r>
          </a:p>
          <a:p>
            <a:pPr lvl="1">
              <a:buClr>
                <a:srgbClr val="F79646"/>
              </a:buClr>
            </a:pPr>
            <a:r>
              <a:rPr lang="en-AU" dirty="0" smtClean="0"/>
              <a:t>Assess symptom control over the last 4 weeks</a:t>
            </a:r>
          </a:p>
          <a:p>
            <a:pPr lvl="1">
              <a:buClr>
                <a:srgbClr val="F79646"/>
              </a:buClr>
            </a:pPr>
            <a:r>
              <a:rPr lang="en-AU" dirty="0" smtClean="0"/>
              <a:t>Assess risk factors for poor outcomes, including low lung function</a:t>
            </a:r>
          </a:p>
          <a:p>
            <a:pPr marL="457200" indent="-457200">
              <a:buFont typeface="+mj-lt"/>
              <a:buAutoNum type="arabicPeriod"/>
            </a:pPr>
            <a:r>
              <a:rPr lang="en-AU" dirty="0" smtClean="0"/>
              <a:t>Treatment issues</a:t>
            </a:r>
          </a:p>
          <a:p>
            <a:pPr lvl="1">
              <a:buClr>
                <a:srgbClr val="F79646"/>
              </a:buClr>
            </a:pPr>
            <a:r>
              <a:rPr lang="en-AU" dirty="0" smtClean="0"/>
              <a:t>Check inhaler technique and adherence</a:t>
            </a:r>
          </a:p>
          <a:p>
            <a:pPr lvl="1">
              <a:buClr>
                <a:srgbClr val="F79646"/>
              </a:buClr>
            </a:pPr>
            <a:r>
              <a:rPr lang="en-AU" dirty="0" smtClean="0"/>
              <a:t>Ask about side-effects</a:t>
            </a:r>
          </a:p>
          <a:p>
            <a:pPr lvl="1">
              <a:buClr>
                <a:srgbClr val="F79646"/>
              </a:buClr>
            </a:pPr>
            <a:r>
              <a:rPr lang="en-AU" dirty="0" smtClean="0"/>
              <a:t>Does the patient have a written asthma action plan?</a:t>
            </a:r>
          </a:p>
          <a:p>
            <a:pPr lvl="1">
              <a:buClr>
                <a:srgbClr val="F79646"/>
              </a:buClr>
            </a:pPr>
            <a:r>
              <a:rPr lang="en-AU" dirty="0" smtClean="0"/>
              <a:t>What are the patient’s attitudes and goals for their asthma?</a:t>
            </a:r>
          </a:p>
          <a:p>
            <a:pPr marL="457200" indent="-457200">
              <a:buFont typeface="+mj-lt"/>
              <a:buAutoNum type="arabicPeriod"/>
            </a:pPr>
            <a:r>
              <a:rPr lang="en-AU" dirty="0" smtClean="0"/>
              <a:t>Comorbidities</a:t>
            </a:r>
          </a:p>
          <a:p>
            <a:pPr lvl="1">
              <a:buClr>
                <a:srgbClr val="F79646"/>
              </a:buClr>
            </a:pPr>
            <a:r>
              <a:rPr lang="en-AU" dirty="0" smtClean="0"/>
              <a:t>Think of rhinosinusitis, GERD, obesity, obstructive sleep </a:t>
            </a:r>
            <a:r>
              <a:rPr lang="en-AU" dirty="0" err="1" smtClean="0"/>
              <a:t>apnea</a:t>
            </a:r>
            <a:r>
              <a:rPr lang="en-AU" dirty="0" smtClean="0"/>
              <a:t>, depression, anxiety</a:t>
            </a:r>
          </a:p>
          <a:p>
            <a:pPr lvl="1">
              <a:buClr>
                <a:srgbClr val="F79646"/>
              </a:buClr>
            </a:pPr>
            <a:r>
              <a:rPr lang="en-AU" dirty="0" smtClean="0"/>
              <a:t>These may contribute to symptoms and poor quality of life</a:t>
            </a:r>
            <a:endParaRPr lang="en-AU" dirty="0"/>
          </a:p>
        </p:txBody>
      </p:sp>
      <p:sp>
        <p:nvSpPr>
          <p:cNvPr id="2" name="Title 1"/>
          <p:cNvSpPr>
            <a:spLocks noGrp="1"/>
          </p:cNvSpPr>
          <p:nvPr>
            <p:ph type="title"/>
          </p:nvPr>
        </p:nvSpPr>
        <p:spPr/>
        <p:txBody>
          <a:bodyPr/>
          <a:lstStyle/>
          <a:p>
            <a:r>
              <a:rPr lang="en-AU" dirty="0" smtClean="0"/>
              <a:t>Assessment of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2-1</a:t>
            </a:r>
            <a:endParaRPr lang="en-AU" sz="1200" i="1" dirty="0">
              <a:solidFill>
                <a:schemeClr val="bg1"/>
              </a:solidFill>
            </a:endParaRPr>
          </a:p>
        </p:txBody>
      </p:sp>
    </p:spTree>
    <p:extLst>
      <p:ext uri="{BB962C8B-B14F-4D97-AF65-F5344CB8AC3E}">
        <p14:creationId xmlns:p14="http://schemas.microsoft.com/office/powerpoint/2010/main" val="15442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of </a:t>
            </a:r>
            <a:r>
              <a:rPr lang="en-AU" dirty="0" smtClean="0"/>
              <a:t>symptom control</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1962577334"/>
              </p:ext>
            </p:extLst>
          </p:nvPr>
        </p:nvGraphicFramePr>
        <p:xfrm>
          <a:off x="261253" y="1286090"/>
          <a:ext cx="8665034" cy="2958582"/>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2-2A</a:t>
            </a: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
        <p:nvSpPr>
          <p:cNvPr id="10" name="TextBox 9"/>
          <p:cNvSpPr txBox="1"/>
          <p:nvPr/>
        </p:nvSpPr>
        <p:spPr>
          <a:xfrm>
            <a:off x="406400" y="4528467"/>
            <a:ext cx="8142514" cy="307777"/>
          </a:xfrm>
          <a:prstGeom prst="rect">
            <a:avLst/>
          </a:prstGeom>
          <a:noFill/>
        </p:spPr>
        <p:txBody>
          <a:bodyPr wrap="square" rtlCol="0">
            <a:spAutoFit/>
          </a:bodyPr>
          <a:lstStyle/>
          <a:p>
            <a:r>
              <a:rPr lang="en-AU" sz="1400" dirty="0">
                <a:solidFill>
                  <a:srgbClr val="134679"/>
                </a:solidFill>
                <a:cs typeface="Arial" panose="020B0604020202020204" pitchFamily="34" charset="0"/>
              </a:rPr>
              <a:t>*Excludes reliever taken before exercise, because many people take this routinely</a:t>
            </a:r>
          </a:p>
        </p:txBody>
      </p:sp>
    </p:spTree>
    <p:extLst>
      <p:ext uri="{BB962C8B-B14F-4D97-AF65-F5344CB8AC3E}">
        <p14:creationId xmlns:p14="http://schemas.microsoft.com/office/powerpoint/2010/main" val="1687892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GINA assessment </a:t>
            </a:r>
            <a:r>
              <a:rPr lang="en-AU"/>
              <a:t>of </a:t>
            </a:r>
            <a:r>
              <a:rPr lang="en-AU" smtClean="0"/>
              <a:t>asthma control</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3361481902"/>
              </p:ext>
            </p:extLst>
          </p:nvPr>
        </p:nvGraphicFramePr>
        <p:xfrm>
          <a:off x="261253" y="1286090"/>
          <a:ext cx="8665034" cy="5350437"/>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gridSpan="4">
                  <a:txBody>
                    <a:bodyPr/>
                    <a:lstStyle/>
                    <a:p>
                      <a:pPr marL="34925" indent="0">
                        <a:spcAft>
                          <a:spcPts val="0"/>
                        </a:spcAft>
                        <a:buFont typeface="Arial" panose="020B0604020202020204" pitchFamily="34" charset="0"/>
                        <a:buNone/>
                        <a:tabLst>
                          <a:tab pos="4843463" algn="r"/>
                        </a:tabLst>
                      </a:pPr>
                      <a:r>
                        <a:rPr lang="en-AU" sz="2000" b="1" baseline="0" dirty="0" smtClean="0">
                          <a:solidFill>
                            <a:srgbClr val="134679"/>
                          </a:solidFill>
                          <a:effectLst/>
                          <a:latin typeface="Arial" panose="020B0604020202020204" pitchFamily="34" charset="0"/>
                          <a:ea typeface="Times New Roman"/>
                          <a:cs typeface="Arial" panose="020B0604020202020204" pitchFamily="34" charset="0"/>
                        </a:rPr>
                        <a:t>B. Risk factors for poor asthma outcomes</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853842">
                <a:tc gridSpan="4">
                  <a:txBody>
                    <a:bodyPr/>
                    <a:lstStyle/>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Assess risk factors at diagnosis and periodically</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Measure FEV</a:t>
                      </a:r>
                      <a:r>
                        <a:rPr lang="en-AU" sz="1600" b="0" baseline="-25000" dirty="0" smtClean="0">
                          <a:solidFill>
                            <a:srgbClr val="134679"/>
                          </a:solidFill>
                          <a:effectLst/>
                          <a:latin typeface="Arial" panose="020B0604020202020204" pitchFamily="34" charset="0"/>
                          <a:ea typeface="Times New Roman"/>
                          <a:cs typeface="Arial" panose="020B0604020202020204" pitchFamily="34" charset="0"/>
                        </a:rPr>
                        <a:t>1</a:t>
                      </a: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 at start of treatment, after 3 to 6 months of treatment to record the patient’s personal best, then periodically for ongoing risk assessment</a:t>
                      </a:r>
                    </a:p>
                    <a:p>
                      <a:pPr marL="34925" indent="0">
                        <a:spcBef>
                          <a:spcPts val="200"/>
                        </a:spcBef>
                        <a:spcAft>
                          <a:spcPts val="0"/>
                        </a:spcAft>
                        <a:buFont typeface="Arial" panose="020B0604020202020204" pitchFamily="34" charset="0"/>
                        <a:buNone/>
                        <a:tabLst>
                          <a:tab pos="4843463" algn="r"/>
                        </a:tabLst>
                      </a:pPr>
                      <a:r>
                        <a:rPr lang="en-AU" sz="1600" b="1" baseline="0" dirty="0" smtClean="0">
                          <a:solidFill>
                            <a:srgbClr val="134679"/>
                          </a:solidFill>
                          <a:effectLst/>
                          <a:latin typeface="Arial" panose="020B0604020202020204" pitchFamily="34" charset="0"/>
                          <a:ea typeface="Times New Roman"/>
                          <a:cs typeface="Arial" panose="020B0604020202020204" pitchFamily="34" charset="0"/>
                        </a:rPr>
                        <a:t>ASSESS PATIENT’S RISKS FOR:</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Exacerbations</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Fixed airflow limitation</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Medication side-effects</a:t>
                      </a: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hMerge="1">
                  <a:txBody>
                    <a:bodyPr/>
                    <a:lstStyle/>
                    <a:p>
                      <a:endParaRPr lang="en-AU"/>
                    </a:p>
                  </a:txBody>
                  <a:tcPr/>
                </a:tc>
                <a:tc hMerge="1">
                  <a:txBody>
                    <a:bodyPr/>
                    <a:lstStyle/>
                    <a:p>
                      <a:endParaRPr lang="en-AU"/>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2017 </a:t>
            </a:r>
            <a:r>
              <a:rPr lang="en-AU" sz="1200" i="1" dirty="0">
                <a:solidFill>
                  <a:prstClr val="white"/>
                </a:solidFill>
              </a:rPr>
              <a:t>Box </a:t>
            </a:r>
            <a:r>
              <a:rPr lang="en-AU" sz="1200" i="1" dirty="0" smtClean="0">
                <a:solidFill>
                  <a:prstClr val="white"/>
                </a:solidFill>
              </a:rPr>
              <a:t>2-2B (1/4)</a:t>
            </a:r>
            <a:endParaRPr lang="en-AU" sz="1200" i="1" dirty="0">
              <a:solidFill>
                <a:prstClr val="white"/>
              </a:solidFill>
            </a:endParaRP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Tree>
    <p:extLst>
      <p:ext uri="{BB962C8B-B14F-4D97-AF65-F5344CB8AC3E}">
        <p14:creationId xmlns:p14="http://schemas.microsoft.com/office/powerpoint/2010/main" val="3930604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Assessment of risk factors for poor asthma outcomes</a:t>
            </a:r>
          </a:p>
        </p:txBody>
      </p:sp>
      <p:graphicFrame>
        <p:nvGraphicFramePr>
          <p:cNvPr id="3" name="Content Placeholder 3"/>
          <p:cNvGraphicFramePr>
            <a:graphicFrameLocks noGrp="1"/>
          </p:cNvGraphicFramePr>
          <p:nvPr/>
        </p:nvGraphicFramePr>
        <p:xfrm>
          <a:off x="855663" y="1349375"/>
          <a:ext cx="7542212" cy="2963877"/>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11" marB="72011"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Ever intubated for asthma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 (measure lung function at start of treatment, at 3-6 months to assess personal best, and periodically thereafter)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Incorrect inhaler technique and/or 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 pregnancy, blood eosinophilia</a:t>
                      </a:r>
                      <a:endParaRPr kumimoji="0" lang="en-AU" altLang="en-US" sz="16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7" marB="45727"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2-2B (2/4)</a:t>
            </a:r>
            <a:endParaRPr lang="en-AU" altLang="en-US" sz="1200" i="1" dirty="0">
              <a:solidFill>
                <a:srgbClr val="FFFFFF"/>
              </a:solidFill>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796819868"/>
              </p:ext>
            </p:extLst>
          </p:nvPr>
        </p:nvGraphicFramePr>
        <p:xfrm>
          <a:off x="855663" y="1349375"/>
          <a:ext cx="7542212" cy="3276255"/>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Independent* risk </a:t>
                      </a: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Ever intubated for asthma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dirty="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(measure lung function at start of treatment, at 3-6 months to assess personal best, and periodically thereafter)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Incorrect inhaler technique and/or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pregnancy, blood eosinophilia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bl>
          </a:graphicData>
        </a:graphic>
      </p:graphicFrame>
      <p:sp>
        <p:nvSpPr>
          <p:cNvPr id="6" name="TextBox 5"/>
          <p:cNvSpPr txBox="1"/>
          <p:nvPr/>
        </p:nvSpPr>
        <p:spPr>
          <a:xfrm>
            <a:off x="406400" y="5138056"/>
            <a:ext cx="4789714" cy="369332"/>
          </a:xfrm>
          <a:prstGeom prst="rect">
            <a:avLst/>
          </a:prstGeom>
          <a:noFill/>
          <a:ln>
            <a:noFill/>
          </a:ln>
        </p:spPr>
        <p:txBody>
          <a:bodyPr wrap="square" rtlCol="0">
            <a:spAutoFit/>
          </a:bodyPr>
          <a:lstStyle/>
          <a:p>
            <a:pPr algn="ctr"/>
            <a:r>
              <a:rPr lang="en-US" smtClean="0">
                <a:solidFill>
                  <a:srgbClr val="134679"/>
                </a:solidFill>
              </a:rPr>
              <a:t>* Independent of the level of symptom control</a:t>
            </a:r>
            <a:endParaRPr lang="en-AU" dirty="0">
              <a:solidFill>
                <a:srgbClr val="134679"/>
              </a:solidFill>
            </a:endParaRPr>
          </a:p>
        </p:txBody>
      </p:sp>
      <p:grpSp>
        <p:nvGrpSpPr>
          <p:cNvPr id="8" name="Group 7"/>
          <p:cNvGrpSpPr>
            <a:grpSpLocks/>
          </p:cNvGrpSpPr>
          <p:nvPr/>
        </p:nvGrpSpPr>
        <p:grpSpPr bwMode="auto">
          <a:xfrm>
            <a:off x="6456811" y="3382281"/>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0850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extLst>
              <p:ext uri="{D42A27DB-BD31-4B8C-83A1-F6EECF244321}">
                <p14:modId xmlns:p14="http://schemas.microsoft.com/office/powerpoint/2010/main" val="2913701090"/>
              </p:ext>
            </p:extLst>
          </p:nvPr>
        </p:nvGraphicFramePr>
        <p:xfrm>
          <a:off x="855663" y="1349375"/>
          <a:ext cx="7542212" cy="4384315"/>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64" marB="7196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Ever intubated for asthma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dirty="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(measure lung function at start of treatment, at 3-6 months to assess personal best, and periodically thereafter)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Incorrect inhaler technique and/or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pregnancy, blood eosinophilia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698" marB="4569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Risk factors for fixed airflow limitation include:</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64" marB="71964"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No ICS treatment, smoking, occupational exposure, mucus hypersecretion, blood eosinophilia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698" marB="4569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
        <p:nvSpPr>
          <p:cNvPr id="57345"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2-2B (3/4)</a:t>
            </a:r>
            <a:endParaRPr lang="en-AU" altLang="en-US" sz="1200" i="1" dirty="0">
              <a:solidFill>
                <a:srgbClr val="FFFFFF"/>
              </a:solidFill>
            </a:endParaRPr>
          </a:p>
        </p:txBody>
      </p:sp>
    </p:spTree>
    <p:extLst>
      <p:ext uri="{BB962C8B-B14F-4D97-AF65-F5344CB8AC3E}">
        <p14:creationId xmlns:p14="http://schemas.microsoft.com/office/powerpoint/2010/main" val="3428401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bwMode="auto">
          <a:xfrm>
            <a:off x="173038" y="250825"/>
            <a:ext cx="75977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Assessment of risk factors for poor asthma outcomes</a:t>
            </a:r>
          </a:p>
        </p:txBody>
      </p:sp>
      <p:sp>
        <p:nvSpPr>
          <p:cNvPr id="57353" name="TextBox 4"/>
          <p:cNvSpPr txBox="1">
            <a:spLocks noChangeArrowheads="1"/>
          </p:cNvSpPr>
          <p:nvPr/>
        </p:nvSpPr>
        <p:spPr bwMode="auto">
          <a:xfrm>
            <a:off x="160338" y="6635750"/>
            <a:ext cx="284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2-2B (4/4)</a:t>
            </a:r>
            <a:endParaRPr lang="en-AU" altLang="en-US" sz="1200" i="1" dirty="0">
              <a:solidFill>
                <a:srgbClr val="FFFFFF"/>
              </a:solidFill>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2086994466"/>
              </p:ext>
            </p:extLst>
          </p:nvPr>
        </p:nvGraphicFramePr>
        <p:xfrm>
          <a:off x="855663" y="1349375"/>
          <a:ext cx="7542212" cy="5211082"/>
        </p:xfrm>
        <a:graphic>
          <a:graphicData uri="http://schemas.openxmlformats.org/drawingml/2006/table">
            <a:tbl>
              <a:tblPr/>
              <a:tblGrid>
                <a:gridCol w="7542212"/>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exacerbations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2514600">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Ever intubated for asthma</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Uncontrolled asthma symptoms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Having ≥1 exacerbation in last 12 months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Low FEV</a:t>
                      </a:r>
                      <a:r>
                        <a:rPr kumimoji="0" lang="en-US" altLang="en-US" sz="1800" b="0" i="0" u="none" strike="noStrike" cap="none" normalizeH="0" baseline="-25000" dirty="0" smtClean="0">
                          <a:ln>
                            <a:noFill/>
                          </a:ln>
                          <a:solidFill>
                            <a:srgbClr val="134679"/>
                          </a:solidFill>
                          <a:effectLst/>
                          <a:latin typeface="Arial" pitchFamily="34" charset="0"/>
                          <a:ea typeface="ＭＳ Ｐゴシック" pitchFamily="34" charset="-128"/>
                          <a:cs typeface="Arial" pitchFamily="34" charset="0"/>
                        </a:rPr>
                        <a:t>1</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(measure lung function at start of treatment, at 3-6 months to assess personal best, and periodically thereafter)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Incorrect inhaler technique and/or </a:t>
                      </a: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poor adherence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Smoking</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AU"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Elevated FeNO in adults with allergic asthma</a:t>
                      </a:r>
                      <a:endPar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Obesity</a:t>
                      </a: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pregnancy, blood eosinophilia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fixed airflow limitation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1978" marB="71978"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No ICS treatment, smoking, occupational exposure, mucus hypersecretion, blood eosinophilia</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Risk factors for medication side-effects include: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40606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8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Frequent oral steroids, high dose/potent ICS, P450 inhibitors</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06" marB="4570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328759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6"/>
            <a:ext cx="8527348" cy="5431302"/>
          </a:xfrm>
        </p:spPr>
        <p:txBody>
          <a:bodyPr>
            <a:normAutofit fontScale="92500" lnSpcReduction="20000"/>
          </a:bodyPr>
          <a:lstStyle/>
          <a:p>
            <a:r>
              <a:rPr lang="en-AU" dirty="0" smtClean="0"/>
              <a:t>Diagnosis</a:t>
            </a:r>
          </a:p>
          <a:p>
            <a:pPr lvl="1"/>
            <a:r>
              <a:rPr lang="en-AU" dirty="0" smtClean="0"/>
              <a:t>Demonstrate variable expiratory airflow limitation</a:t>
            </a:r>
          </a:p>
          <a:p>
            <a:pPr lvl="1"/>
            <a:r>
              <a:rPr lang="en-AU" dirty="0" smtClean="0"/>
              <a:t>Reconsider diagnosis if symptoms and lung function are discordant</a:t>
            </a:r>
          </a:p>
          <a:p>
            <a:pPr lvl="2"/>
            <a:r>
              <a:rPr lang="en-AU" dirty="0" smtClean="0"/>
              <a:t>Frequent symptoms but normal FEV</a:t>
            </a:r>
            <a:r>
              <a:rPr lang="en-AU" baseline="-25000" dirty="0" smtClean="0"/>
              <a:t>1</a:t>
            </a:r>
            <a:r>
              <a:rPr lang="en-AU" dirty="0" smtClean="0"/>
              <a:t>:</a:t>
            </a:r>
            <a:r>
              <a:rPr lang="en-AU" dirty="0" smtClean="0">
                <a:sym typeface="Wingdings"/>
              </a:rPr>
              <a:t> cardiac disease; lack of fitness? </a:t>
            </a:r>
          </a:p>
          <a:p>
            <a:pPr lvl="2"/>
            <a:r>
              <a:rPr lang="en-AU" dirty="0" smtClean="0">
                <a:sym typeface="Wingdings"/>
              </a:rPr>
              <a:t>Few symptoms but low FEV</a:t>
            </a:r>
            <a:r>
              <a:rPr lang="en-AU" baseline="-25000" dirty="0" smtClean="0">
                <a:sym typeface="Wingdings"/>
              </a:rPr>
              <a:t>1</a:t>
            </a:r>
            <a:r>
              <a:rPr lang="en-AU" dirty="0" smtClean="0">
                <a:sym typeface="Wingdings"/>
              </a:rPr>
              <a:t>: poor perception; restriction of lifestyle?</a:t>
            </a:r>
          </a:p>
          <a:p>
            <a:r>
              <a:rPr lang="en-AU" dirty="0" smtClean="0"/>
              <a:t>Risk assessment</a:t>
            </a:r>
          </a:p>
          <a:p>
            <a:pPr lvl="1"/>
            <a:r>
              <a:rPr lang="en-AU" dirty="0" smtClean="0"/>
              <a:t>Low FEV</a:t>
            </a:r>
            <a:r>
              <a:rPr lang="en-AU" baseline="-25000" dirty="0" smtClean="0"/>
              <a:t>1</a:t>
            </a:r>
            <a:r>
              <a:rPr lang="en-AU" dirty="0" smtClean="0"/>
              <a:t> is an independent predictor of exacerbation risk </a:t>
            </a:r>
          </a:p>
          <a:p>
            <a:r>
              <a:rPr lang="en-AU" smtClean="0">
                <a:sym typeface="Wingdings"/>
              </a:rPr>
              <a:t>Measure lung function to monitor progress</a:t>
            </a:r>
            <a:endParaRPr lang="en-AU" dirty="0" smtClean="0">
              <a:sym typeface="Wingdings"/>
            </a:endParaRPr>
          </a:p>
          <a:p>
            <a:pPr lvl="1"/>
            <a:r>
              <a:rPr lang="en-AU" smtClean="0">
                <a:sym typeface="Wingdings"/>
              </a:rPr>
              <a:t>At diagnosis and </a:t>
            </a:r>
            <a:r>
              <a:rPr lang="en-AU" dirty="0" smtClean="0">
                <a:sym typeface="Wingdings"/>
              </a:rPr>
              <a:t>3-6 months after </a:t>
            </a:r>
            <a:r>
              <a:rPr lang="en-AU" smtClean="0">
                <a:sym typeface="Wingdings"/>
              </a:rPr>
              <a:t>starting treatment (</a:t>
            </a:r>
            <a:r>
              <a:rPr lang="en-AU" dirty="0" smtClean="0">
                <a:sym typeface="Wingdings"/>
              </a:rPr>
              <a:t>to identify personal </a:t>
            </a:r>
            <a:r>
              <a:rPr lang="en-AU" smtClean="0">
                <a:sym typeface="Wingdings"/>
              </a:rPr>
              <a:t>best)</a:t>
            </a:r>
          </a:p>
          <a:p>
            <a:pPr lvl="1"/>
            <a:r>
              <a:rPr lang="en-AU" smtClean="0">
                <a:sym typeface="Wingdings"/>
              </a:rPr>
              <a:t>Periodically thereafter, at least every 1-2 years for most adults; </a:t>
            </a:r>
            <a:br>
              <a:rPr lang="en-AU" smtClean="0">
                <a:sym typeface="Wingdings"/>
              </a:rPr>
            </a:br>
            <a:r>
              <a:rPr lang="en-AU" smtClean="0">
                <a:sym typeface="Wingdings"/>
              </a:rPr>
              <a:t>more often for high risk patients and for children, depending on age and asthma severity</a:t>
            </a:r>
            <a:endParaRPr lang="en-AU" dirty="0" smtClean="0">
              <a:sym typeface="Wingdings"/>
            </a:endParaRPr>
          </a:p>
          <a:p>
            <a:pPr lvl="1"/>
            <a:r>
              <a:rPr lang="en-AU" dirty="0" smtClean="0">
                <a:sym typeface="Wingdings"/>
              </a:rPr>
              <a:t>Consider long-term PEF monitoring for patients with severe asthma or impaired perception of airflow limitation</a:t>
            </a:r>
          </a:p>
          <a:p>
            <a:r>
              <a:rPr lang="en-AU" dirty="0" smtClean="0">
                <a:sym typeface="Wingdings"/>
              </a:rPr>
              <a:t>Adjusting treatment?</a:t>
            </a:r>
          </a:p>
          <a:p>
            <a:pPr lvl="1"/>
            <a:r>
              <a:rPr lang="en-AU" dirty="0" smtClean="0">
                <a:sym typeface="Wingdings"/>
              </a:rPr>
              <a:t>Utility of lung function for adjusting treatment is limited by between-visit variability of FEV</a:t>
            </a:r>
            <a:r>
              <a:rPr lang="en-AU" baseline="-25000" dirty="0" smtClean="0">
                <a:sym typeface="Wingdings"/>
              </a:rPr>
              <a:t>1</a:t>
            </a:r>
            <a:r>
              <a:rPr lang="en-AU" dirty="0" smtClean="0">
                <a:sym typeface="Wingdings"/>
              </a:rPr>
              <a:t> (15% year-to-year)</a:t>
            </a:r>
          </a:p>
          <a:p>
            <a:pPr lvl="1"/>
            <a:endParaRPr lang="en-AU" dirty="0" smtClean="0">
              <a:sym typeface="Wingdings"/>
            </a:endParaRPr>
          </a:p>
          <a:p>
            <a:pPr lvl="2"/>
            <a:endParaRPr lang="en-AU" dirty="0" smtClean="0"/>
          </a:p>
          <a:p>
            <a:pPr lvl="1"/>
            <a:endParaRPr lang="en-AU" dirty="0" smtClean="0"/>
          </a:p>
          <a:p>
            <a:pPr lvl="1"/>
            <a:endParaRPr lang="en-AU" dirty="0"/>
          </a:p>
        </p:txBody>
      </p:sp>
      <p:sp>
        <p:nvSpPr>
          <p:cNvPr id="2" name="Title 1"/>
          <p:cNvSpPr>
            <a:spLocks noGrp="1"/>
          </p:cNvSpPr>
          <p:nvPr>
            <p:ph type="title"/>
          </p:nvPr>
        </p:nvSpPr>
        <p:spPr/>
        <p:txBody>
          <a:bodyPr/>
          <a:lstStyle/>
          <a:p>
            <a:r>
              <a:rPr lang="en-AU" smtClean="0"/>
              <a:t>The role of lung function in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6" name="Group 5"/>
          <p:cNvGrpSpPr>
            <a:grpSpLocks/>
          </p:cNvGrpSpPr>
          <p:nvPr/>
        </p:nvGrpSpPr>
        <p:grpSpPr bwMode="auto">
          <a:xfrm>
            <a:off x="6957324" y="522967"/>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174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a:t>How?</a:t>
            </a:r>
          </a:p>
          <a:p>
            <a:pPr lvl="1"/>
            <a:r>
              <a:rPr lang="en-AU" dirty="0"/>
              <a:t>Asthma severity is assessed retrospectively from the level of treatment required to control symptoms and exacerbations</a:t>
            </a:r>
          </a:p>
          <a:p>
            <a:r>
              <a:rPr lang="en-AU" dirty="0" smtClean="0"/>
              <a:t>When?</a:t>
            </a:r>
          </a:p>
          <a:p>
            <a:pPr lvl="1"/>
            <a:r>
              <a:rPr lang="en-AU" dirty="0" smtClean="0"/>
              <a:t>Assess asthma severity after patient has been on controller treatment for several months</a:t>
            </a:r>
          </a:p>
          <a:p>
            <a:pPr lvl="1"/>
            <a:r>
              <a:rPr lang="en-AU" dirty="0" smtClean="0"/>
              <a:t>Severity is not static – it may change over months or years, or as different treatments become available</a:t>
            </a:r>
          </a:p>
          <a:p>
            <a:r>
              <a:rPr lang="en-AU" dirty="0" smtClean="0"/>
              <a:t>Categories of asthma severity</a:t>
            </a:r>
          </a:p>
          <a:p>
            <a:pPr lvl="1"/>
            <a:r>
              <a:rPr lang="en-AU" i="1" dirty="0" smtClean="0"/>
              <a:t>Mild asthma: </a:t>
            </a:r>
            <a:r>
              <a:rPr lang="en-AU" dirty="0" smtClean="0"/>
              <a:t>well-controlled with Steps 1 or 2 (as-needed SABA or low dose ICS)</a:t>
            </a:r>
          </a:p>
          <a:p>
            <a:pPr lvl="1"/>
            <a:r>
              <a:rPr lang="en-AU" i="1" dirty="0" smtClean="0"/>
              <a:t>Moderate asthma: </a:t>
            </a:r>
            <a:r>
              <a:rPr lang="en-AU" dirty="0" smtClean="0"/>
              <a:t>well-controlled with Step 3 (low-dose ICS/LABA)</a:t>
            </a:r>
          </a:p>
          <a:p>
            <a:pPr lvl="1"/>
            <a:r>
              <a:rPr lang="en-AU" i="1" dirty="0" smtClean="0"/>
              <a:t>Severe asthma: </a:t>
            </a:r>
            <a:r>
              <a:rPr lang="en-AU" dirty="0" smtClean="0"/>
              <a:t>requires Step 4/5 (moderate or high dose ICS/LABA ± add-on), or remains uncontrolled despite this treatment</a:t>
            </a:r>
          </a:p>
          <a:p>
            <a:pPr lvl="1"/>
            <a:endParaRPr lang="en-AU" dirty="0"/>
          </a:p>
        </p:txBody>
      </p:sp>
      <p:sp>
        <p:nvSpPr>
          <p:cNvPr id="2" name="Title 1"/>
          <p:cNvSpPr>
            <a:spLocks noGrp="1"/>
          </p:cNvSpPr>
          <p:nvPr>
            <p:ph type="title"/>
          </p:nvPr>
        </p:nvSpPr>
        <p:spPr/>
        <p:txBody>
          <a:bodyPr/>
          <a:lstStyle/>
          <a:p>
            <a:r>
              <a:rPr lang="en-AU" dirty="0" smtClean="0"/>
              <a:t>Assessing asthma severity</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2119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2" descr="BOX 2-4 level 1.jpg"/>
          <p:cNvPicPr>
            <a:picLocks noChangeAspect="1"/>
          </p:cNvPicPr>
          <p:nvPr/>
        </p:nvPicPr>
        <p:blipFill>
          <a:blip r:embed="rId2" cstate="print">
            <a:extLst>
              <a:ext uri="{28A0092B-C50C-407E-A947-70E740481C1C}">
                <a14:useLocalDpi xmlns:a14="http://schemas.microsoft.com/office/drawing/2010/main" val="0"/>
              </a:ext>
            </a:extLst>
          </a:blip>
          <a:srcRect t="4903" r="2893" b="-616"/>
          <a:stretch>
            <a:fillRect/>
          </a:stretch>
        </p:blipFill>
        <p:spPr bwMode="auto">
          <a:xfrm>
            <a:off x="1655763" y="1187450"/>
            <a:ext cx="6048375"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6041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0"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042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2"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(1/5)</a:t>
            </a:r>
            <a:endParaRPr lang="en-US" altLang="en-US" sz="1200" i="1" dirty="0">
              <a:solidFill>
                <a:srgbClr val="FFFFFF"/>
              </a:solidFill>
              <a:latin typeface="Arial Italic" charset="0"/>
              <a:sym typeface="Arial Italic" charset="0"/>
            </a:endParaRPr>
          </a:p>
        </p:txBody>
      </p:sp>
      <p:sp>
        <p:nvSpPr>
          <p:cNvPr id="60424"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0425"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dirty="0">
                <a:solidFill>
                  <a:srgbClr val="FFFFFF"/>
                </a:solidFill>
                <a:latin typeface="Arial Bold" charset="0"/>
                <a:sym typeface="Arial Bold" charset="0"/>
              </a:rPr>
              <a:t>Watch patient using their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inhaler. Discuss adherence </a:t>
            </a:r>
            <a:br>
              <a:rPr lang="en-US" altLang="en-US" sz="1300" dirty="0">
                <a:solidFill>
                  <a:srgbClr val="FFFFFF"/>
                </a:solidFill>
                <a:latin typeface="Arial Bold" charset="0"/>
                <a:sym typeface="Arial Bold" charset="0"/>
              </a:rPr>
            </a:br>
            <a:r>
              <a:rPr lang="en-US" altLang="en-US" sz="1300" dirty="0">
                <a:solidFill>
                  <a:srgbClr val="FFFFFF"/>
                </a:solidFill>
                <a:latin typeface="Arial Bold" charset="0"/>
                <a:sym typeface="Arial Bold" charset="0"/>
              </a:rPr>
              <a:t>and barriers to use</a:t>
            </a:r>
          </a:p>
        </p:txBody>
      </p:sp>
      <p:sp>
        <p:nvSpPr>
          <p:cNvPr id="60426"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Remove potential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risk factors. Assess and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manage comorbidities</a:t>
            </a:r>
          </a:p>
        </p:txBody>
      </p:sp>
      <p:sp>
        <p:nvSpPr>
          <p:cNvPr id="60427"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Consider treatment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step-up</a:t>
            </a:r>
          </a:p>
        </p:txBody>
      </p:sp>
      <p:sp>
        <p:nvSpPr>
          <p:cNvPr id="60428"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0429"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Tree>
    <p:extLst>
      <p:ext uri="{BB962C8B-B14F-4D97-AF65-F5344CB8AC3E}">
        <p14:creationId xmlns:p14="http://schemas.microsoft.com/office/powerpoint/2010/main" val="105781274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Asthma is one of the most common chronic diseases worldwide with an estimated 300 million affected individuals</a:t>
            </a:r>
          </a:p>
          <a:p>
            <a:r>
              <a:rPr lang="en-US" dirty="0"/>
              <a:t>Prevalence </a:t>
            </a:r>
            <a:r>
              <a:rPr lang="en-US" dirty="0" smtClean="0"/>
              <a:t>is increasing </a:t>
            </a:r>
            <a:r>
              <a:rPr lang="en-US" dirty="0"/>
              <a:t>in many countries, especially in children</a:t>
            </a:r>
          </a:p>
          <a:p>
            <a:r>
              <a:rPr lang="en-US" dirty="0" smtClean="0"/>
              <a:t>Asthma is a </a:t>
            </a:r>
            <a:r>
              <a:rPr lang="en-US" dirty="0"/>
              <a:t>major cause of </a:t>
            </a:r>
            <a:r>
              <a:rPr lang="en-US" dirty="0" smtClean="0"/>
              <a:t>school and work absence</a:t>
            </a:r>
          </a:p>
          <a:p>
            <a:r>
              <a:rPr lang="en-US" dirty="0"/>
              <a:t>Health care expenditure on asthma is very high</a:t>
            </a:r>
          </a:p>
          <a:p>
            <a:pPr lvl="1"/>
            <a:r>
              <a:rPr lang="en-US" dirty="0"/>
              <a:t>Developed economies might expect to spend 1-2 percent of total health care expenditures on asthma.  </a:t>
            </a:r>
          </a:p>
          <a:p>
            <a:pPr lvl="1"/>
            <a:r>
              <a:rPr lang="en-US" dirty="0"/>
              <a:t>Developing economies likely to face increased </a:t>
            </a:r>
            <a:r>
              <a:rPr lang="en-US" dirty="0" smtClean="0"/>
              <a:t>demand due to increasing prevalence of asthma</a:t>
            </a:r>
            <a:endParaRPr lang="en-US" dirty="0"/>
          </a:p>
          <a:p>
            <a:pPr lvl="1"/>
            <a:r>
              <a:rPr lang="en-US" dirty="0"/>
              <a:t>Poorly controlled asthma is </a:t>
            </a:r>
            <a:r>
              <a:rPr lang="en-US" dirty="0" smtClean="0"/>
              <a:t>expensive</a:t>
            </a:r>
          </a:p>
          <a:p>
            <a:pPr lvl="1"/>
            <a:r>
              <a:rPr lang="en-US" dirty="0" smtClean="0"/>
              <a:t>However, investment </a:t>
            </a:r>
            <a:r>
              <a:rPr lang="en-US" dirty="0"/>
              <a:t>in prevention medication is likely to yield cost savings in emergency care</a:t>
            </a:r>
            <a:endParaRPr lang="en-AU" dirty="0"/>
          </a:p>
        </p:txBody>
      </p:sp>
      <p:sp>
        <p:nvSpPr>
          <p:cNvPr id="2" name="Title 1"/>
          <p:cNvSpPr>
            <a:spLocks noGrp="1"/>
          </p:cNvSpPr>
          <p:nvPr>
            <p:ph type="title"/>
          </p:nvPr>
        </p:nvSpPr>
        <p:spPr/>
        <p:txBody>
          <a:bodyPr/>
          <a:lstStyle/>
          <a:p>
            <a:r>
              <a:rPr lang="en-AU" dirty="0" smtClean="0"/>
              <a:t>Burden of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1546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1" descr="BOX 2-4 level 2.jpg"/>
          <p:cNvPicPr>
            <a:picLocks noChangeAspect="1"/>
          </p:cNvPicPr>
          <p:nvPr/>
        </p:nvPicPr>
        <p:blipFill>
          <a:blip r:embed="rId2" cstate="print">
            <a:extLst>
              <a:ext uri="{28A0092B-C50C-407E-A947-70E740481C1C}">
                <a14:useLocalDpi xmlns:a14="http://schemas.microsoft.com/office/drawing/2010/main" val="0"/>
              </a:ext>
            </a:extLst>
          </a:blip>
          <a:srcRect t="4897" r="2893" b="-4897"/>
          <a:stretch>
            <a:fillRect/>
          </a:stretch>
        </p:blipFill>
        <p:spPr bwMode="auto">
          <a:xfrm>
            <a:off x="1655763" y="1187450"/>
            <a:ext cx="6048375"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6144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4"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1445"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6"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(2/5)</a:t>
            </a:r>
            <a:endParaRPr lang="en-US" altLang="en-US" sz="1200" i="1" dirty="0">
              <a:solidFill>
                <a:srgbClr val="FFFFFF"/>
              </a:solidFill>
              <a:latin typeface="Arial Italic" charset="0"/>
              <a:sym typeface="Arial Italic" charset="0"/>
            </a:endParaRPr>
          </a:p>
        </p:txBody>
      </p:sp>
      <p:sp>
        <p:nvSpPr>
          <p:cNvPr id="61448"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1449"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Watch patient using their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inhaler. Discuss adherence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and barriers to use</a:t>
            </a:r>
          </a:p>
        </p:txBody>
      </p:sp>
      <p:sp>
        <p:nvSpPr>
          <p:cNvPr id="61450"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Confirm the diagnosis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of asthma</a:t>
            </a:r>
          </a:p>
        </p:txBody>
      </p:sp>
      <p:sp>
        <p:nvSpPr>
          <p:cNvPr id="61451"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1452"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
        <p:nvSpPr>
          <p:cNvPr id="61453"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lung function normal during symptoms, consider halving ICS dose and repeating </a:t>
            </a:r>
            <a:br>
              <a:rPr lang="en-US" altLang="en-US" sz="1100">
                <a:solidFill>
                  <a:srgbClr val="134679"/>
                </a:solidFill>
              </a:rPr>
            </a:br>
            <a:r>
              <a:rPr lang="en-US" altLang="en-US" sz="1100">
                <a:solidFill>
                  <a:srgbClr val="134679"/>
                </a:solidFill>
              </a:rPr>
              <a:t>lung function after 2–3 weeks.</a:t>
            </a:r>
          </a:p>
        </p:txBody>
      </p:sp>
    </p:spTree>
    <p:extLst>
      <p:ext uri="{BB962C8B-B14F-4D97-AF65-F5344CB8AC3E}">
        <p14:creationId xmlns:p14="http://schemas.microsoft.com/office/powerpoint/2010/main" val="38474159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0" descr="BOX 2-4 level 3.jpg"/>
          <p:cNvPicPr>
            <a:picLocks noChangeAspect="1"/>
          </p:cNvPicPr>
          <p:nvPr/>
        </p:nvPicPr>
        <p:blipFill>
          <a:blip r:embed="rId2" cstate="print">
            <a:extLst>
              <a:ext uri="{28A0092B-C50C-407E-A947-70E740481C1C}">
                <a14:useLocalDpi xmlns:a14="http://schemas.microsoft.com/office/drawing/2010/main" val="0"/>
              </a:ext>
            </a:extLst>
          </a:blip>
          <a:srcRect t="4286" r="2895" b="-4286"/>
          <a:stretch>
            <a:fillRect/>
          </a:stretch>
        </p:blipFill>
        <p:spPr bwMode="auto">
          <a:xfrm>
            <a:off x="1655763" y="1152525"/>
            <a:ext cx="6048375"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6246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8"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246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0"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(3/5)</a:t>
            </a:r>
            <a:endParaRPr lang="en-US" altLang="en-US" sz="1200" i="1" dirty="0">
              <a:solidFill>
                <a:srgbClr val="FFFFFF"/>
              </a:solidFill>
              <a:latin typeface="Arial Italic" charset="0"/>
              <a:sym typeface="Arial Italic" charset="0"/>
            </a:endParaRPr>
          </a:p>
        </p:txBody>
      </p:sp>
      <p:sp>
        <p:nvSpPr>
          <p:cNvPr id="62472"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2473"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Watch patient using their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inhaler. Discuss adherence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and barriers to use</a:t>
            </a:r>
          </a:p>
        </p:txBody>
      </p:sp>
      <p:sp>
        <p:nvSpPr>
          <p:cNvPr id="62474"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Confirm the diagnosis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of asthma</a:t>
            </a:r>
          </a:p>
        </p:txBody>
      </p:sp>
      <p:sp>
        <p:nvSpPr>
          <p:cNvPr id="62475"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Remove potential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risk factors. Assess and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manage comorbidities</a:t>
            </a:r>
          </a:p>
        </p:txBody>
      </p:sp>
      <p:sp>
        <p:nvSpPr>
          <p:cNvPr id="62476"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Consider treatment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step-up</a:t>
            </a:r>
          </a:p>
        </p:txBody>
      </p:sp>
      <p:sp>
        <p:nvSpPr>
          <p:cNvPr id="62477"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2478"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
        <p:nvSpPr>
          <p:cNvPr id="62479"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lung function normal during symptoms, consider halving ICS dose and repeating </a:t>
            </a:r>
            <a:br>
              <a:rPr lang="en-US" altLang="en-US" sz="1100">
                <a:solidFill>
                  <a:srgbClr val="134679"/>
                </a:solidFill>
              </a:rPr>
            </a:br>
            <a:r>
              <a:rPr lang="en-US" altLang="en-US" sz="1100">
                <a:solidFill>
                  <a:srgbClr val="134679"/>
                </a:solidFill>
              </a:rPr>
              <a:t>lung function after 2–3 weeks.</a:t>
            </a:r>
          </a:p>
        </p:txBody>
      </p:sp>
      <p:sp>
        <p:nvSpPr>
          <p:cNvPr id="62480"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Check for risk factors or inducers such as smoking, beta-blockers,  NSAIDs, allergen exposure. Check for comorbidities such as rhinitis, obesity, GERD, depression/anxiety.</a:t>
            </a:r>
          </a:p>
        </p:txBody>
      </p:sp>
    </p:spTree>
    <p:extLst>
      <p:ext uri="{BB962C8B-B14F-4D97-AF65-F5344CB8AC3E}">
        <p14:creationId xmlns:p14="http://schemas.microsoft.com/office/powerpoint/2010/main" val="231449681"/>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9" descr="BOX 2-4 level 4.jpg"/>
          <p:cNvPicPr>
            <a:picLocks noChangeAspect="1"/>
          </p:cNvPicPr>
          <p:nvPr/>
        </p:nvPicPr>
        <p:blipFill>
          <a:blip r:embed="rId2" cstate="print">
            <a:extLst>
              <a:ext uri="{28A0092B-C50C-407E-A947-70E740481C1C}">
                <a14:useLocalDpi xmlns:a14="http://schemas.microsoft.com/office/drawing/2010/main" val="0"/>
              </a:ext>
            </a:extLst>
          </a:blip>
          <a:srcRect t="4906" r="2893" b="-3052"/>
          <a:stretch>
            <a:fillRect/>
          </a:stretch>
        </p:blipFill>
        <p:spPr bwMode="auto">
          <a:xfrm>
            <a:off x="1655763" y="1187450"/>
            <a:ext cx="6048375"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6349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2"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349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4"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(4/5)</a:t>
            </a:r>
            <a:endParaRPr lang="en-US" altLang="en-US" sz="1200" i="1" dirty="0">
              <a:solidFill>
                <a:srgbClr val="FFFFFF"/>
              </a:solidFill>
              <a:latin typeface="Arial Italic" charset="0"/>
              <a:sym typeface="Arial Italic" charset="0"/>
            </a:endParaRPr>
          </a:p>
        </p:txBody>
      </p:sp>
      <p:sp>
        <p:nvSpPr>
          <p:cNvPr id="63496"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3497"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Watch patient using their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inhaler. Discuss adherence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and barriers to use</a:t>
            </a:r>
          </a:p>
        </p:txBody>
      </p:sp>
      <p:sp>
        <p:nvSpPr>
          <p:cNvPr id="63498"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Confirm the diagnosis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of asthma</a:t>
            </a:r>
          </a:p>
        </p:txBody>
      </p:sp>
      <p:sp>
        <p:nvSpPr>
          <p:cNvPr id="63499"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Remove potential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risk factors. Assess and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manage comorbidities</a:t>
            </a:r>
          </a:p>
        </p:txBody>
      </p:sp>
      <p:sp>
        <p:nvSpPr>
          <p:cNvPr id="63500"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Consider treatment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step-up</a:t>
            </a:r>
          </a:p>
        </p:txBody>
      </p:sp>
      <p:sp>
        <p:nvSpPr>
          <p:cNvPr id="63501"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3502"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
        <p:nvSpPr>
          <p:cNvPr id="63503"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lung function normal during symptoms, consider halving ICS dose and repeating </a:t>
            </a:r>
            <a:br>
              <a:rPr lang="en-US" altLang="en-US" sz="1100">
                <a:solidFill>
                  <a:srgbClr val="134679"/>
                </a:solidFill>
              </a:rPr>
            </a:br>
            <a:r>
              <a:rPr lang="en-US" altLang="en-US" sz="1100">
                <a:solidFill>
                  <a:srgbClr val="134679"/>
                </a:solidFill>
              </a:rPr>
              <a:t>lung function after 2–3 weeks.</a:t>
            </a:r>
          </a:p>
        </p:txBody>
      </p:sp>
      <p:sp>
        <p:nvSpPr>
          <p:cNvPr id="63504"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Check for risk factors or inducers such as smoking, beta-blockers,  NSAIDs, allergen exposure. Check for comorbidities such as rhinitis, obesity, GERD, depression/anxiety.</a:t>
            </a:r>
          </a:p>
        </p:txBody>
      </p:sp>
      <p:sp>
        <p:nvSpPr>
          <p:cNvPr id="63505" name="Rectangle 20"/>
          <p:cNvSpPr>
            <a:spLocks/>
          </p:cNvSpPr>
          <p:nvPr/>
        </p:nvSpPr>
        <p:spPr bwMode="auto">
          <a:xfrm>
            <a:off x="4660900" y="4508500"/>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Consider step up to next treatment level. </a:t>
            </a:r>
            <a:br>
              <a:rPr lang="en-US" altLang="en-US" sz="1100">
                <a:solidFill>
                  <a:srgbClr val="134679"/>
                </a:solidFill>
              </a:rPr>
            </a:br>
            <a:r>
              <a:rPr lang="en-US" altLang="en-US" sz="1100">
                <a:solidFill>
                  <a:srgbClr val="134679"/>
                </a:solidFill>
              </a:rPr>
              <a:t>Use shared decision-making, and balance potential benefits and risks.</a:t>
            </a:r>
          </a:p>
        </p:txBody>
      </p:sp>
    </p:spTree>
    <p:extLst>
      <p:ext uri="{BB962C8B-B14F-4D97-AF65-F5344CB8AC3E}">
        <p14:creationId xmlns:p14="http://schemas.microsoft.com/office/powerpoint/2010/main" val="1640700118"/>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3" descr="BOX 2-4 level 5.jpg"/>
          <p:cNvPicPr>
            <a:picLocks noChangeAspect="1"/>
          </p:cNvPicPr>
          <p:nvPr/>
        </p:nvPicPr>
        <p:blipFill>
          <a:blip r:embed="rId2" cstate="print">
            <a:extLst>
              <a:ext uri="{28A0092B-C50C-407E-A947-70E740481C1C}">
                <a14:useLocalDpi xmlns:a14="http://schemas.microsoft.com/office/drawing/2010/main" val="0"/>
              </a:ext>
            </a:extLst>
          </a:blip>
          <a:srcRect l="-2888" t="4897" r="2888" b="-4897"/>
          <a:stretch>
            <a:fillRect/>
          </a:stretch>
        </p:blipFill>
        <p:spPr bwMode="auto">
          <a:xfrm>
            <a:off x="1476375" y="1187450"/>
            <a:ext cx="6227763"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645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6"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451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(5/5)</a:t>
            </a:r>
            <a:endParaRPr lang="en-US" altLang="en-US" sz="1200" i="1" dirty="0">
              <a:solidFill>
                <a:srgbClr val="FFFFFF"/>
              </a:solidFill>
              <a:latin typeface="Arial Italic" charset="0"/>
              <a:sym typeface="Arial Italic" charset="0"/>
            </a:endParaRPr>
          </a:p>
        </p:txBody>
      </p:sp>
      <p:sp>
        <p:nvSpPr>
          <p:cNvPr id="64520"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4521"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Watch patient using their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inhaler. Discuss adherence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and barriers to use</a:t>
            </a:r>
          </a:p>
        </p:txBody>
      </p:sp>
      <p:sp>
        <p:nvSpPr>
          <p:cNvPr id="64522"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Confirm the diagnosis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of asthma</a:t>
            </a:r>
          </a:p>
        </p:txBody>
      </p:sp>
      <p:sp>
        <p:nvSpPr>
          <p:cNvPr id="64523"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Remove potential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risk factors. Assess and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manage comorbidities</a:t>
            </a:r>
          </a:p>
        </p:txBody>
      </p:sp>
      <p:sp>
        <p:nvSpPr>
          <p:cNvPr id="64524"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Consider treatment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step-up</a:t>
            </a:r>
          </a:p>
        </p:txBody>
      </p:sp>
      <p:sp>
        <p:nvSpPr>
          <p:cNvPr id="64525"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4526"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
        <p:nvSpPr>
          <p:cNvPr id="64527"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lung function normal during symptoms, consider halving ICS dose and repeating </a:t>
            </a:r>
            <a:br>
              <a:rPr lang="en-US" altLang="en-US" sz="1100">
                <a:solidFill>
                  <a:srgbClr val="134679"/>
                </a:solidFill>
              </a:rPr>
            </a:br>
            <a:r>
              <a:rPr lang="en-US" altLang="en-US" sz="1100">
                <a:solidFill>
                  <a:srgbClr val="134679"/>
                </a:solidFill>
              </a:rPr>
              <a:t>lung function after 2–3 weeks.</a:t>
            </a:r>
          </a:p>
        </p:txBody>
      </p:sp>
      <p:sp>
        <p:nvSpPr>
          <p:cNvPr id="64528"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Check for risk factors or inducers such as smoking, beta-blockers,  NSAIDs, allergen exposure. Check for comorbidities such as rhinitis, obesity, GERD, depression/anxiety.</a:t>
            </a:r>
          </a:p>
        </p:txBody>
      </p:sp>
      <p:sp>
        <p:nvSpPr>
          <p:cNvPr id="64529" name="Rectangle 20"/>
          <p:cNvSpPr>
            <a:spLocks/>
          </p:cNvSpPr>
          <p:nvPr/>
        </p:nvSpPr>
        <p:spPr bwMode="auto">
          <a:xfrm>
            <a:off x="4660900" y="4508500"/>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Consider step up to next treatment level. </a:t>
            </a:r>
            <a:br>
              <a:rPr lang="en-US" altLang="en-US" sz="1100" dirty="0">
                <a:solidFill>
                  <a:srgbClr val="134679"/>
                </a:solidFill>
              </a:rPr>
            </a:br>
            <a:r>
              <a:rPr lang="en-US" altLang="en-US" sz="1100" dirty="0">
                <a:solidFill>
                  <a:srgbClr val="134679"/>
                </a:solidFill>
              </a:rPr>
              <a:t>Use shared decision-making, and balance potential benefits and risks.</a:t>
            </a:r>
          </a:p>
        </p:txBody>
      </p:sp>
      <p:sp>
        <p:nvSpPr>
          <p:cNvPr id="64530" name="Rectangle 21"/>
          <p:cNvSpPr>
            <a:spLocks/>
          </p:cNvSpPr>
          <p:nvPr/>
        </p:nvSpPr>
        <p:spPr bwMode="auto">
          <a:xfrm>
            <a:off x="4673600" y="57023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asthma still uncontrolled after 3–6 months </a:t>
            </a:r>
            <a:br>
              <a:rPr lang="en-US" altLang="en-US" sz="1100">
                <a:solidFill>
                  <a:srgbClr val="134679"/>
                </a:solidFill>
              </a:rPr>
            </a:br>
            <a:r>
              <a:rPr lang="en-US" altLang="en-US" sz="1100">
                <a:solidFill>
                  <a:srgbClr val="134679"/>
                </a:solidFill>
              </a:rPr>
              <a:t>on Step 4 treatment, refer for expert advice. Refer earlier if asthma symptoms severe, </a:t>
            </a:r>
            <a:br>
              <a:rPr lang="en-US" altLang="en-US" sz="1100">
                <a:solidFill>
                  <a:srgbClr val="134679"/>
                </a:solidFill>
              </a:rPr>
            </a:br>
            <a:r>
              <a:rPr lang="en-US" altLang="en-US" sz="1100">
                <a:solidFill>
                  <a:srgbClr val="134679"/>
                </a:solidFill>
              </a:rPr>
              <a:t>or doubts about diagnosis.</a:t>
            </a:r>
          </a:p>
        </p:txBody>
      </p:sp>
    </p:spTree>
    <p:extLst>
      <p:ext uri="{BB962C8B-B14F-4D97-AF65-F5344CB8AC3E}">
        <p14:creationId xmlns:p14="http://schemas.microsoft.com/office/powerpoint/2010/main" val="3886291834"/>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mtClean="0"/>
              <a:t>Treating asthma to control symptoms and minimize risk</a:t>
            </a:r>
            <a:endParaRPr lang="en-AU" dirty="0"/>
          </a:p>
        </p:txBody>
      </p:sp>
    </p:spTree>
    <p:extLst>
      <p:ext uri="{BB962C8B-B14F-4D97-AF65-F5344CB8AC3E}">
        <p14:creationId xmlns:p14="http://schemas.microsoft.com/office/powerpoint/2010/main" val="4676038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The long-term goals of asthma management are</a:t>
            </a:r>
          </a:p>
          <a:p>
            <a:pPr marL="857250" lvl="1" indent="-457200">
              <a:buFont typeface="+mj-lt"/>
              <a:buAutoNum type="arabicPeriod"/>
            </a:pPr>
            <a:r>
              <a:rPr lang="en-AU" b="1" dirty="0" smtClean="0"/>
              <a:t>Symptom control</a:t>
            </a:r>
            <a:r>
              <a:rPr lang="en-AU" dirty="0" smtClean="0"/>
              <a:t>: to achieve good control of symptoms and maintain normal activity levels</a:t>
            </a:r>
          </a:p>
          <a:p>
            <a:pPr marL="857250" lvl="1" indent="-457200">
              <a:buFont typeface="+mj-lt"/>
              <a:buAutoNum type="arabicPeriod"/>
            </a:pPr>
            <a:r>
              <a:rPr lang="en-AU" b="1" dirty="0" smtClean="0"/>
              <a:t>Risk reduction</a:t>
            </a:r>
            <a:r>
              <a:rPr lang="en-AU" dirty="0" smtClean="0"/>
              <a:t>: to minimize future risk of exacerbations, fixed airflow limitation and medication side-effects</a:t>
            </a:r>
          </a:p>
          <a:p>
            <a:r>
              <a:rPr lang="en-AU" dirty="0" smtClean="0"/>
              <a:t>Achieving these goals requires a partnership between patient and their health care providers</a:t>
            </a:r>
          </a:p>
          <a:p>
            <a:pPr lvl="1"/>
            <a:r>
              <a:rPr lang="en-AU" dirty="0" smtClean="0"/>
              <a:t>Ask the patient about their own goals regarding their asthma</a:t>
            </a:r>
          </a:p>
          <a:p>
            <a:pPr lvl="1"/>
            <a:r>
              <a:rPr lang="en-AU" dirty="0" smtClean="0"/>
              <a:t>Good </a:t>
            </a:r>
            <a:r>
              <a:rPr lang="en-AU" dirty="0"/>
              <a:t>communication strategies are </a:t>
            </a:r>
            <a:r>
              <a:rPr lang="en-AU" dirty="0" smtClean="0"/>
              <a:t>essential</a:t>
            </a:r>
          </a:p>
          <a:p>
            <a:pPr lvl="1"/>
            <a:r>
              <a:rPr lang="en-AU" dirty="0" smtClean="0"/>
              <a:t>Consider </a:t>
            </a:r>
            <a:r>
              <a:rPr lang="en-AU" dirty="0"/>
              <a:t>the health care system, medication availability, cultural and personal preferences and health literacy</a:t>
            </a:r>
            <a:endParaRPr lang="en-AU" dirty="0" smtClean="0"/>
          </a:p>
          <a:p>
            <a:pPr lvl="1"/>
            <a:endParaRPr lang="en-AU" dirty="0"/>
          </a:p>
        </p:txBody>
      </p:sp>
      <p:sp>
        <p:nvSpPr>
          <p:cNvPr id="2" name="Title 1"/>
          <p:cNvSpPr>
            <a:spLocks noGrp="1"/>
          </p:cNvSpPr>
          <p:nvPr>
            <p:ph type="title"/>
          </p:nvPr>
        </p:nvSpPr>
        <p:spPr/>
        <p:txBody>
          <a:bodyPr/>
          <a:lstStyle/>
          <a:p>
            <a:r>
              <a:rPr lang="en-AU" dirty="0" smtClean="0"/>
              <a:t>Goals of asthma management</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16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Improve communication skills</a:t>
            </a:r>
          </a:p>
          <a:p>
            <a:pPr lvl="1"/>
            <a:r>
              <a:rPr lang="en-US" dirty="0" smtClean="0"/>
              <a:t>Friendly manner</a:t>
            </a:r>
          </a:p>
          <a:p>
            <a:pPr lvl="1"/>
            <a:r>
              <a:rPr lang="en-US" dirty="0" smtClean="0"/>
              <a:t>Allow the patient to express their goals, beliefs and concerns</a:t>
            </a:r>
          </a:p>
          <a:p>
            <a:pPr lvl="1"/>
            <a:r>
              <a:rPr lang="en-US" dirty="0" smtClean="0"/>
              <a:t>Empathy and reassurance </a:t>
            </a:r>
          </a:p>
          <a:p>
            <a:pPr lvl="1"/>
            <a:r>
              <a:rPr lang="en-US" dirty="0" smtClean="0"/>
              <a:t>Encouragement and praise</a:t>
            </a:r>
          </a:p>
          <a:p>
            <a:pPr lvl="1"/>
            <a:r>
              <a:rPr lang="en-US" dirty="0" smtClean="0"/>
              <a:t>Provide appropriate (personalized) information</a:t>
            </a:r>
          </a:p>
          <a:p>
            <a:pPr lvl="1"/>
            <a:r>
              <a:rPr lang="en-US" dirty="0" smtClean="0"/>
              <a:t>Feedback and review</a:t>
            </a:r>
          </a:p>
          <a:p>
            <a:r>
              <a:rPr lang="en-AU" dirty="0" smtClean="0"/>
              <a:t>Benefits include:</a:t>
            </a:r>
          </a:p>
          <a:p>
            <a:pPr lvl="1"/>
            <a:r>
              <a:rPr lang="en-AU" dirty="0" smtClean="0"/>
              <a:t>Increased patient satisfaction</a:t>
            </a:r>
          </a:p>
          <a:p>
            <a:pPr lvl="1"/>
            <a:r>
              <a:rPr lang="en-AU" dirty="0" smtClean="0"/>
              <a:t>Better health outcomes</a:t>
            </a:r>
          </a:p>
          <a:p>
            <a:pPr lvl="1"/>
            <a:r>
              <a:rPr lang="en-AU" dirty="0" smtClean="0"/>
              <a:t>Reduced use of health care resources</a:t>
            </a:r>
          </a:p>
        </p:txBody>
      </p:sp>
      <p:sp>
        <p:nvSpPr>
          <p:cNvPr id="2" name="Title 1"/>
          <p:cNvSpPr>
            <a:spLocks noGrp="1"/>
          </p:cNvSpPr>
          <p:nvPr>
            <p:ph type="title"/>
          </p:nvPr>
        </p:nvSpPr>
        <p:spPr/>
        <p:txBody>
          <a:bodyPr/>
          <a:lstStyle/>
          <a:p>
            <a:r>
              <a:rPr lang="en-AU" smtClean="0"/>
              <a:t>Key strategies to facilitate good communication </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3-1</a:t>
            </a:r>
            <a:endParaRPr lang="en-AU" sz="1200" i="1" dirty="0">
              <a:solidFill>
                <a:schemeClr val="bg1"/>
              </a:solidFill>
            </a:endParaRPr>
          </a:p>
        </p:txBody>
      </p:sp>
    </p:spTree>
    <p:extLst>
      <p:ext uri="{BB962C8B-B14F-4D97-AF65-F5344CB8AC3E}">
        <p14:creationId xmlns:p14="http://schemas.microsoft.com/office/powerpoint/2010/main" val="13690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Health literacy affects health outcomes, including in asthma</a:t>
            </a:r>
          </a:p>
          <a:p>
            <a:pPr lvl="1"/>
            <a:r>
              <a:rPr lang="en-AU" dirty="0" smtClean="0"/>
              <a:t>‘The degree to which individuals have the capacity to obtain, process and understand basic health information and services to make appropriate health decisions’ </a:t>
            </a:r>
            <a:r>
              <a:rPr lang="en-AU" sz="1800" i="1" dirty="0" smtClean="0"/>
              <a:t>(Rosas-Salazar, JACI 2012)</a:t>
            </a:r>
          </a:p>
          <a:p>
            <a:r>
              <a:rPr lang="en-AU" dirty="0" smtClean="0"/>
              <a:t>Strategies for reducing the impact of impaired health literacy</a:t>
            </a:r>
          </a:p>
          <a:p>
            <a:pPr lvl="1"/>
            <a:r>
              <a:rPr lang="en-AU" dirty="0" smtClean="0"/>
              <a:t>Prioritize information (most important to least important)</a:t>
            </a:r>
          </a:p>
          <a:p>
            <a:pPr lvl="1"/>
            <a:r>
              <a:rPr lang="en-AU" dirty="0" smtClean="0"/>
              <a:t>Speak slowly, avoid medical language, simplify numeric concepts</a:t>
            </a:r>
          </a:p>
          <a:p>
            <a:pPr lvl="1"/>
            <a:r>
              <a:rPr lang="en-AU" dirty="0" smtClean="0"/>
              <a:t>Use anecdotes, drawings, pictures, tables and graphs</a:t>
            </a:r>
          </a:p>
          <a:p>
            <a:pPr lvl="1"/>
            <a:r>
              <a:rPr lang="en-AU" dirty="0" smtClean="0"/>
              <a:t>Use the ‘teach-back’ method – ask patients to repeat instructions</a:t>
            </a:r>
          </a:p>
          <a:p>
            <a:pPr lvl="1"/>
            <a:r>
              <a:rPr lang="en-AU" dirty="0" smtClean="0"/>
              <a:t>Ask a second person to repeat the main messages</a:t>
            </a:r>
          </a:p>
          <a:p>
            <a:pPr lvl="1"/>
            <a:r>
              <a:rPr lang="en-AU" dirty="0" smtClean="0"/>
              <a:t>Pay attention to non-verbal communication</a:t>
            </a:r>
            <a:endParaRPr lang="en-AU" dirty="0"/>
          </a:p>
        </p:txBody>
      </p:sp>
      <p:sp>
        <p:nvSpPr>
          <p:cNvPr id="2" name="Title 1"/>
          <p:cNvSpPr>
            <a:spLocks noGrp="1"/>
          </p:cNvSpPr>
          <p:nvPr>
            <p:ph type="title"/>
          </p:nvPr>
        </p:nvSpPr>
        <p:spPr/>
        <p:txBody>
          <a:bodyPr/>
          <a:lstStyle/>
          <a:p>
            <a:r>
              <a:rPr lang="en-AU" smtClean="0"/>
              <a:t>Reducing the impact of impaired health literacy</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3-1</a:t>
            </a:r>
            <a:endParaRPr lang="en-AU" sz="1200" i="1" dirty="0">
              <a:solidFill>
                <a:schemeClr val="bg1"/>
              </a:solidFill>
            </a:endParaRPr>
          </a:p>
        </p:txBody>
      </p:sp>
    </p:spTree>
    <p:extLst>
      <p:ext uri="{BB962C8B-B14F-4D97-AF65-F5344CB8AC3E}">
        <p14:creationId xmlns:p14="http://schemas.microsoft.com/office/powerpoint/2010/main" val="20985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LIDE 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663" y="1714500"/>
            <a:ext cx="250031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bwMode="auto">
          <a:xfrm>
            <a:off x="449263" y="1192213"/>
            <a:ext cx="5748337"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Establish a patient-doctor partnership</a:t>
            </a:r>
          </a:p>
          <a:p>
            <a:pPr eaLnBrk="1" hangingPunct="1"/>
            <a:r>
              <a:rPr lang="en-AU" altLang="en-US" smtClean="0">
                <a:ea typeface="ＭＳ Ｐゴシック" pitchFamily="34" charset="-128"/>
              </a:rPr>
              <a:t>Manage asthma in a continuous cycle:</a:t>
            </a:r>
          </a:p>
          <a:p>
            <a:pPr lvl="1" eaLnBrk="1" hangingPunct="1"/>
            <a:r>
              <a:rPr lang="en-AU" altLang="en-US" b="1" smtClean="0">
                <a:ea typeface="ＭＳ Ｐゴシック" pitchFamily="34" charset="-128"/>
              </a:rPr>
              <a:t>Assess</a:t>
            </a:r>
          </a:p>
          <a:p>
            <a:pPr lvl="1" eaLnBrk="1" hangingPunct="1"/>
            <a:r>
              <a:rPr lang="en-AU" altLang="en-US" b="1" smtClean="0">
                <a:ea typeface="ＭＳ Ｐゴシック" pitchFamily="34" charset="-128"/>
              </a:rPr>
              <a:t>Adjust</a:t>
            </a:r>
            <a:r>
              <a:rPr lang="en-AU" altLang="en-US" smtClean="0">
                <a:ea typeface="ＭＳ Ｐゴシック" pitchFamily="34" charset="-128"/>
              </a:rPr>
              <a:t> treatment (pharmacological and </a:t>
            </a:r>
            <a:br>
              <a:rPr lang="en-AU" altLang="en-US" smtClean="0">
                <a:ea typeface="ＭＳ Ｐゴシック" pitchFamily="34" charset="-128"/>
              </a:rPr>
            </a:br>
            <a:r>
              <a:rPr lang="en-AU" altLang="en-US" smtClean="0">
                <a:ea typeface="ＭＳ Ｐゴシック" pitchFamily="34" charset="-128"/>
              </a:rPr>
              <a:t>non-pharmacological)</a:t>
            </a:r>
          </a:p>
          <a:p>
            <a:pPr lvl="1" eaLnBrk="1" hangingPunct="1"/>
            <a:r>
              <a:rPr lang="en-AU" altLang="en-US" b="1" smtClean="0">
                <a:ea typeface="ＭＳ Ｐゴシック" pitchFamily="34" charset="-128"/>
              </a:rPr>
              <a:t>Review</a:t>
            </a:r>
            <a:r>
              <a:rPr lang="en-AU" altLang="en-US" smtClean="0">
                <a:ea typeface="ＭＳ Ｐゴシック" pitchFamily="34" charset="-128"/>
              </a:rPr>
              <a:t> the response</a:t>
            </a:r>
          </a:p>
          <a:p>
            <a:pPr eaLnBrk="1" hangingPunct="1"/>
            <a:r>
              <a:rPr lang="en-AU" altLang="en-US" smtClean="0">
                <a:ea typeface="ＭＳ Ｐゴシック" pitchFamily="34" charset="-128"/>
              </a:rPr>
              <a:t>Teach and reinforce essential skills</a:t>
            </a:r>
          </a:p>
          <a:p>
            <a:pPr lvl="1" eaLnBrk="1" hangingPunct="1"/>
            <a:r>
              <a:rPr lang="en-AU" altLang="en-US" smtClean="0">
                <a:ea typeface="ＭＳ Ｐゴシック" pitchFamily="34" charset="-128"/>
              </a:rPr>
              <a:t>Inhaler skills</a:t>
            </a:r>
          </a:p>
          <a:p>
            <a:pPr lvl="1" eaLnBrk="1" hangingPunct="1"/>
            <a:r>
              <a:rPr lang="en-AU" altLang="en-US" smtClean="0">
                <a:ea typeface="ＭＳ Ｐゴシック" pitchFamily="34" charset="-128"/>
              </a:rPr>
              <a:t>Adherence</a:t>
            </a:r>
          </a:p>
          <a:p>
            <a:pPr lvl="1" eaLnBrk="1" hangingPunct="1"/>
            <a:r>
              <a:rPr lang="en-AU" altLang="en-US" smtClean="0">
                <a:ea typeface="ＭＳ Ｐゴシック" pitchFamily="34" charset="-128"/>
              </a:rPr>
              <a:t>Guided self-management education</a:t>
            </a:r>
          </a:p>
          <a:p>
            <a:pPr lvl="2" eaLnBrk="1" hangingPunct="1"/>
            <a:r>
              <a:rPr lang="en-AU" altLang="en-US" smtClean="0">
                <a:ea typeface="ＭＳ Ｐゴシック" pitchFamily="34" charset="-128"/>
              </a:rPr>
              <a:t>Written asthma action plan</a:t>
            </a:r>
          </a:p>
          <a:p>
            <a:pPr lvl="2" eaLnBrk="1" hangingPunct="1"/>
            <a:r>
              <a:rPr lang="en-AU" altLang="en-US" smtClean="0">
                <a:ea typeface="ＭＳ Ｐゴシック" pitchFamily="34" charset="-128"/>
              </a:rPr>
              <a:t>Self-monitoring</a:t>
            </a:r>
          </a:p>
          <a:p>
            <a:pPr lvl="2" eaLnBrk="1" hangingPunct="1"/>
            <a:r>
              <a:rPr lang="en-AU" altLang="en-US" smtClean="0">
                <a:ea typeface="ＭＳ Ｐゴシック" pitchFamily="34" charset="-128"/>
              </a:rPr>
              <a:t>Regular medical review</a:t>
            </a:r>
          </a:p>
        </p:txBody>
      </p:sp>
      <p:sp>
        <p:nvSpPr>
          <p:cNvPr id="69635"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Treating to control symptoms and minimize risk</a:t>
            </a:r>
          </a:p>
        </p:txBody>
      </p:sp>
      <p:sp>
        <p:nvSpPr>
          <p:cNvPr id="69636"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
        <p:nvSpPr>
          <p:cNvPr id="9" name="Rectangle 8"/>
          <p:cNvSpPr/>
          <p:nvPr/>
        </p:nvSpPr>
        <p:spPr>
          <a:xfrm rot="18616622">
            <a:off x="6464226" y="22436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kern="1100" dirty="0">
                <a:ln w="12700">
                  <a:noFill/>
                  <a:prstDash val="solid"/>
                </a:ln>
                <a:solidFill>
                  <a:schemeClr val="bg1"/>
                </a:solidFill>
                <a:cs typeface="Arial"/>
              </a:rPr>
              <a:t>REVIEW RESPONSE</a:t>
            </a:r>
          </a:p>
        </p:txBody>
      </p:sp>
      <p:sp>
        <p:nvSpPr>
          <p:cNvPr id="10" name="Rectangle 9"/>
          <p:cNvSpPr/>
          <p:nvPr/>
        </p:nvSpPr>
        <p:spPr>
          <a:xfrm rot="3533141">
            <a:off x="6640168" y="22215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schemeClr val="bg1"/>
                </a:solidFill>
                <a:cs typeface="Arial"/>
              </a:rPr>
              <a:t>ASSESS</a:t>
            </a:r>
            <a:endParaRPr lang="en-AU" sz="1150" b="1" dirty="0">
              <a:ln w="12700">
                <a:noFill/>
                <a:prstDash val="solid"/>
              </a:ln>
              <a:solidFill>
                <a:schemeClr val="bg1"/>
              </a:solidFill>
              <a:cs typeface="Arial"/>
            </a:endParaRPr>
          </a:p>
        </p:txBody>
      </p:sp>
      <p:sp>
        <p:nvSpPr>
          <p:cNvPr id="11" name="Rectangle 10"/>
          <p:cNvSpPr/>
          <p:nvPr/>
        </p:nvSpPr>
        <p:spPr>
          <a:xfrm rot="21356104">
            <a:off x="6639982" y="27026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kern="1100" dirty="0">
                <a:ln w="12700">
                  <a:noFill/>
                  <a:prstDash val="solid"/>
                </a:ln>
                <a:solidFill>
                  <a:schemeClr val="bg1"/>
                </a:solidFill>
                <a:latin typeface="Arial"/>
                <a:ea typeface="ＭＳ Ｐゴシック" charset="0"/>
                <a:cs typeface="Arial"/>
              </a:rPr>
              <a:t>ADJUST TREATMENT</a:t>
            </a:r>
            <a:endParaRPr lang="en-US" sz="1150" b="1" kern="1100"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2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SLIDE 45_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341438"/>
            <a:ext cx="8135938"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0" name="Rectangle 5"/>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The control-based  asthma management cycle</a:t>
            </a:r>
          </a:p>
        </p:txBody>
      </p:sp>
      <p:sp>
        <p:nvSpPr>
          <p:cNvPr id="70661" name="Rectangle 7"/>
          <p:cNvSpPr>
            <a:spLocks/>
          </p:cNvSpPr>
          <p:nvPr/>
        </p:nvSpPr>
        <p:spPr bwMode="auto">
          <a:xfrm>
            <a:off x="1778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3-2</a:t>
            </a:r>
          </a:p>
        </p:txBody>
      </p:sp>
      <p:sp>
        <p:nvSpPr>
          <p:cNvPr id="70663" name="Rectangle 13"/>
          <p:cNvSpPr>
            <a:spLocks/>
          </p:cNvSpPr>
          <p:nvPr/>
        </p:nvSpPr>
        <p:spPr bwMode="auto">
          <a:xfrm>
            <a:off x="5359400" y="1511300"/>
            <a:ext cx="282416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Diagnosis</a:t>
            </a:r>
          </a:p>
          <a:p>
            <a:pPr eaLnBrk="1" hangingPunct="1">
              <a:spcBef>
                <a:spcPts val="425"/>
              </a:spcBef>
            </a:pPr>
            <a:r>
              <a:rPr lang="en-US" altLang="en-US" sz="1600"/>
              <a:t>Symptom control &amp; risk factors</a:t>
            </a:r>
            <a:br>
              <a:rPr lang="en-US" altLang="en-US" sz="1600"/>
            </a:br>
            <a:r>
              <a:rPr lang="en-US" altLang="en-US" sz="1600"/>
              <a:t>(including lung function)</a:t>
            </a:r>
          </a:p>
          <a:p>
            <a:pPr eaLnBrk="1" hangingPunct="1">
              <a:spcBef>
                <a:spcPts val="425"/>
              </a:spcBef>
            </a:pPr>
            <a:r>
              <a:rPr lang="en-US" altLang="en-US" sz="1600"/>
              <a:t>Inhaler technique &amp; adherence</a:t>
            </a:r>
          </a:p>
          <a:p>
            <a:pPr eaLnBrk="1" hangingPunct="1">
              <a:spcBef>
                <a:spcPts val="425"/>
              </a:spcBef>
            </a:pPr>
            <a:r>
              <a:rPr lang="en-US" altLang="en-US" sz="1600"/>
              <a:t>Patient preference</a:t>
            </a:r>
          </a:p>
        </p:txBody>
      </p:sp>
      <p:sp>
        <p:nvSpPr>
          <p:cNvPr id="70664" name="Rectangle 14"/>
          <p:cNvSpPr>
            <a:spLocks/>
          </p:cNvSpPr>
          <p:nvPr/>
        </p:nvSpPr>
        <p:spPr bwMode="auto">
          <a:xfrm>
            <a:off x="5359400" y="5173663"/>
            <a:ext cx="29257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a:t>Asthma medications</a:t>
            </a:r>
          </a:p>
          <a:p>
            <a:pPr eaLnBrk="1" hangingPunct="1">
              <a:spcBef>
                <a:spcPts val="425"/>
              </a:spcBef>
            </a:pPr>
            <a:r>
              <a:rPr lang="en-US" altLang="en-US" sz="1600"/>
              <a:t>Non-pharmacological strategies</a:t>
            </a:r>
          </a:p>
          <a:p>
            <a:pPr eaLnBrk="1" hangingPunct="1">
              <a:spcBef>
                <a:spcPts val="425"/>
              </a:spcBef>
            </a:pPr>
            <a:r>
              <a:rPr lang="en-US" altLang="en-US" sz="1600"/>
              <a:t>Treat modifiable risk factors</a:t>
            </a:r>
          </a:p>
        </p:txBody>
      </p:sp>
      <p:sp>
        <p:nvSpPr>
          <p:cNvPr id="70665" name="Rectangle 15"/>
          <p:cNvSpPr>
            <a:spLocks/>
          </p:cNvSpPr>
          <p:nvPr/>
        </p:nvSpPr>
        <p:spPr bwMode="auto">
          <a:xfrm>
            <a:off x="546100" y="3284538"/>
            <a:ext cx="17414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1600" dirty="0"/>
              <a:t>Symptoms</a:t>
            </a:r>
          </a:p>
          <a:p>
            <a:pPr eaLnBrk="1" hangingPunct="1">
              <a:spcBef>
                <a:spcPts val="425"/>
              </a:spcBef>
            </a:pPr>
            <a:r>
              <a:rPr lang="en-US" altLang="en-US" sz="1600" dirty="0"/>
              <a:t>Exacerbations</a:t>
            </a:r>
          </a:p>
          <a:p>
            <a:pPr eaLnBrk="1" hangingPunct="1">
              <a:spcBef>
                <a:spcPts val="425"/>
              </a:spcBef>
            </a:pPr>
            <a:r>
              <a:rPr lang="en-US" altLang="en-US" sz="1600" dirty="0"/>
              <a:t>Side-effects</a:t>
            </a:r>
          </a:p>
          <a:p>
            <a:pPr eaLnBrk="1" hangingPunct="1">
              <a:spcBef>
                <a:spcPts val="425"/>
              </a:spcBef>
            </a:pPr>
            <a:r>
              <a:rPr lang="en-US" altLang="en-US" sz="1600" dirty="0"/>
              <a:t>Patient satisfaction</a:t>
            </a:r>
          </a:p>
          <a:p>
            <a:pPr eaLnBrk="1" hangingPunct="1">
              <a:spcBef>
                <a:spcPts val="425"/>
              </a:spcBef>
            </a:pPr>
            <a:r>
              <a:rPr lang="en-US" altLang="en-US" sz="1600" dirty="0"/>
              <a:t>Lung function</a:t>
            </a:r>
          </a:p>
        </p:txBody>
      </p:sp>
      <p:sp>
        <p:nvSpPr>
          <p:cNvPr id="16" name="Rectangle 15"/>
          <p:cNvSpPr/>
          <p:nvPr/>
        </p:nvSpPr>
        <p:spPr>
          <a:xfrm rot="18616622">
            <a:off x="2688622" y="2803376"/>
            <a:ext cx="2402625"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a:ln w="12700">
                  <a:noFill/>
                  <a:prstDash val="solid"/>
                </a:ln>
                <a:solidFill>
                  <a:schemeClr val="bg1"/>
                </a:solidFill>
                <a:cs typeface="Arial"/>
              </a:rPr>
              <a:t>REVIEW RESPONSE</a:t>
            </a:r>
          </a:p>
        </p:txBody>
      </p:sp>
      <p:sp>
        <p:nvSpPr>
          <p:cNvPr id="17" name="Rectangle 16"/>
          <p:cNvSpPr/>
          <p:nvPr/>
        </p:nvSpPr>
        <p:spPr>
          <a:xfrm rot="3706156">
            <a:off x="3018940" y="2784161"/>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650" b="1" dirty="0" smtClean="0">
                <a:ln w="12700">
                  <a:noFill/>
                  <a:prstDash val="solid"/>
                </a:ln>
                <a:solidFill>
                  <a:schemeClr val="bg1"/>
                </a:solidFill>
                <a:cs typeface="Arial"/>
              </a:rPr>
              <a:t>ASSESS</a:t>
            </a:r>
            <a:endParaRPr lang="en-AU" sz="1650" b="1" dirty="0">
              <a:ln w="12700">
                <a:noFill/>
                <a:prstDash val="solid"/>
              </a:ln>
              <a:solidFill>
                <a:schemeClr val="bg1"/>
              </a:solidFill>
              <a:cs typeface="Arial"/>
            </a:endParaRPr>
          </a:p>
        </p:txBody>
      </p:sp>
      <p:sp>
        <p:nvSpPr>
          <p:cNvPr id="18" name="Rectangle 17"/>
          <p:cNvSpPr/>
          <p:nvPr/>
        </p:nvSpPr>
        <p:spPr>
          <a:xfrm rot="21356104">
            <a:off x="2967871" y="3542599"/>
            <a:ext cx="2154960" cy="1753419"/>
          </a:xfrm>
          <a:prstGeom prst="rect">
            <a:avLst/>
          </a:prstGeom>
          <a:noFill/>
        </p:spPr>
        <p:txBody>
          <a:bodyPr spcFirstLastPara="1" wrap="none">
            <a:prstTxWarp prst="textArchDown">
              <a:avLst>
                <a:gd name="adj" fmla="val 16604063"/>
              </a:avLst>
            </a:prstTxWarp>
            <a:spAutoFit/>
          </a:bodyPr>
          <a:lstStyle/>
          <a:p>
            <a:pPr algn="ctr">
              <a:defRPr/>
            </a:pPr>
            <a:r>
              <a:rPr lang="en-AU" sz="1650" b="1" dirty="0">
                <a:ln w="12700">
                  <a:noFill/>
                  <a:prstDash val="solid"/>
                </a:ln>
                <a:solidFill>
                  <a:schemeClr val="bg1"/>
                </a:solidFill>
                <a:latin typeface="Arial"/>
                <a:ea typeface="ＭＳ Ｐゴシック" charset="0"/>
                <a:cs typeface="Arial"/>
              </a:rPr>
              <a:t>ADJUST TREATMENT</a:t>
            </a:r>
            <a:endParaRPr lang="en-US" sz="1650" b="1" dirty="0">
              <a:ln w="12700">
                <a:noFill/>
                <a:prstDash val="solid"/>
              </a:ln>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482119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mtClean="0"/>
              <a:t>Prevalence of asthma in children aged </a:t>
            </a:r>
            <a:br>
              <a:rPr lang="en-AU" smtClean="0"/>
            </a:br>
            <a:r>
              <a:rPr lang="en-AU" smtClean="0"/>
              <a:t>13-14 years</a:t>
            </a:r>
            <a:endParaRPr lang="en-AU" dirty="0"/>
          </a:p>
        </p:txBody>
      </p:sp>
      <p:sp>
        <p:nvSpPr>
          <p:cNvPr id="5" name="TextBox 1"/>
          <p:cNvSpPr txBox="1">
            <a:spLocks noChangeArrowheads="1"/>
          </p:cNvSpPr>
          <p:nvPr/>
        </p:nvSpPr>
        <p:spPr bwMode="auto">
          <a:xfrm>
            <a:off x="2873832" y="6614721"/>
            <a:ext cx="33963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eaLnBrk="1" hangingPunct="1"/>
            <a:r>
              <a:rPr lang="en-US" sz="1200" dirty="0">
                <a:solidFill>
                  <a:srgbClr val="134679"/>
                </a:solidFill>
              </a:rPr>
              <a:t>© Global Initiative for Asthma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52" t="7987" r="1350" b="10076"/>
          <a:stretch/>
        </p:blipFill>
        <p:spPr>
          <a:xfrm>
            <a:off x="537024" y="1390375"/>
            <a:ext cx="8040917" cy="5108233"/>
          </a:xfrm>
          <a:prstGeom prst="rect">
            <a:avLst/>
          </a:prstGeom>
          <a:solidFill>
            <a:schemeClr val="bg1"/>
          </a:solidFill>
          <a:ln>
            <a:solidFill>
              <a:schemeClr val="bg1">
                <a:lumMod val="75000"/>
              </a:schemeClr>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 t="404" r="78768" b="77465"/>
          <a:stretch/>
        </p:blipFill>
        <p:spPr>
          <a:xfrm>
            <a:off x="540875" y="5526800"/>
            <a:ext cx="1656000" cy="972000"/>
          </a:xfrm>
          <a:prstGeom prst="rect">
            <a:avLst/>
          </a:prstGeom>
          <a:ln w="12700">
            <a:solidFill>
              <a:schemeClr val="tx1"/>
            </a:solidFill>
          </a:ln>
        </p:spPr>
      </p:pic>
      <p:sp>
        <p:nvSpPr>
          <p:cNvPr id="6" name="TextBox 1"/>
          <p:cNvSpPr txBox="1">
            <a:spLocks noChangeArrowheads="1"/>
          </p:cNvSpPr>
          <p:nvPr/>
        </p:nvSpPr>
        <p:spPr bwMode="auto">
          <a:xfrm>
            <a:off x="166974" y="6636495"/>
            <a:ext cx="5435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eaLnBrk="1" hangingPunct="1"/>
            <a:r>
              <a:rPr lang="en-US" sz="1200" b="0" i="1" smtClean="0">
                <a:solidFill>
                  <a:schemeClr val="bg1"/>
                </a:solidFill>
              </a:rPr>
              <a:t>GINA 2017 </a:t>
            </a:r>
            <a:r>
              <a:rPr lang="en-US" sz="1200" b="0" i="1" dirty="0" smtClean="0">
                <a:solidFill>
                  <a:schemeClr val="bg1"/>
                </a:solidFill>
              </a:rPr>
              <a:t>Appendix Box A1-1; figure provided by R Beasley</a:t>
            </a:r>
            <a:endParaRPr lang="en-US" sz="1200" b="0" i="1" dirty="0">
              <a:solidFill>
                <a:schemeClr val="bg1"/>
              </a:solidFill>
            </a:endParaRPr>
          </a:p>
        </p:txBody>
      </p:sp>
    </p:spTree>
    <p:extLst>
      <p:ext uri="{BB962C8B-B14F-4D97-AF65-F5344CB8AC3E}">
        <p14:creationId xmlns:p14="http://schemas.microsoft.com/office/powerpoint/2010/main" val="4204130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Choosing between controller </a:t>
            </a:r>
            <a:r>
              <a:rPr lang="en-AU" dirty="0" smtClean="0"/>
              <a:t>options – </a:t>
            </a:r>
            <a:br>
              <a:rPr lang="en-AU" dirty="0" smtClean="0"/>
            </a:br>
            <a:r>
              <a:rPr lang="en-AU" dirty="0" smtClean="0"/>
              <a:t>population-level decisions</a:t>
            </a:r>
            <a:endParaRPr lang="en-AU" dirty="0"/>
          </a:p>
        </p:txBody>
      </p:sp>
      <p:grpSp>
        <p:nvGrpSpPr>
          <p:cNvPr id="8" name="Group 7"/>
          <p:cNvGrpSpPr/>
          <p:nvPr/>
        </p:nvGrpSpPr>
        <p:grpSpPr>
          <a:xfrm>
            <a:off x="348337" y="1276348"/>
            <a:ext cx="8432806" cy="2844480"/>
            <a:chOff x="348337" y="1319212"/>
            <a:chExt cx="8432806" cy="2844480"/>
          </a:xfrm>
        </p:grpSpPr>
        <p:graphicFrame>
          <p:nvGraphicFramePr>
            <p:cNvPr id="3" name="Content Placeholder 3"/>
            <p:cNvGraphicFramePr>
              <a:graphicFrameLocks/>
            </p:cNvGraphicFramePr>
            <p:nvPr>
              <p:extLst>
                <p:ext uri="{D42A27DB-BD31-4B8C-83A1-F6EECF244321}">
                  <p14:modId xmlns:p14="http://schemas.microsoft.com/office/powerpoint/2010/main" val="2334487111"/>
                </p:ext>
              </p:extLst>
            </p:nvPr>
          </p:nvGraphicFramePr>
          <p:xfrm>
            <a:off x="348337" y="1319212"/>
            <a:ext cx="8432806" cy="2844480"/>
          </p:xfrm>
          <a:graphic>
            <a:graphicData uri="http://schemas.openxmlformats.org/drawingml/2006/table">
              <a:tbl>
                <a:tblPr firstRow="1" bandRow="1">
                  <a:tableStyleId>{7E9639D4-E3E2-4D34-9284-5A2195B3D0D7}</a:tableStyleId>
                </a:tblPr>
                <a:tblGrid>
                  <a:gridCol w="8432806"/>
                </a:tblGrid>
                <a:tr h="422337">
                  <a:tc>
                    <a:txBody>
                      <a:bodyPr/>
                      <a:lstStyle/>
                      <a:p>
                        <a:pPr marL="85725" indent="0" algn="l"/>
                        <a:r>
                          <a:rPr lang="en-US" sz="2200" b="0" dirty="0" smtClean="0">
                            <a:solidFill>
                              <a:srgbClr val="134679"/>
                            </a:solidFill>
                            <a:latin typeface="Arial" panose="020B0604020202020204" pitchFamily="34" charset="0"/>
                            <a:cs typeface="Arial" panose="020B0604020202020204" pitchFamily="34" charset="0"/>
                          </a:rPr>
                          <a:t>Choosing</a:t>
                        </a:r>
                        <a:r>
                          <a:rPr lang="en-US" sz="2200" b="0" baseline="0" dirty="0" smtClean="0">
                            <a:solidFill>
                              <a:srgbClr val="134679"/>
                            </a:solidFill>
                            <a:latin typeface="Arial" panose="020B0604020202020204" pitchFamily="34" charset="0"/>
                            <a:cs typeface="Arial" panose="020B0604020202020204" pitchFamily="34" charset="0"/>
                          </a:rPr>
                          <a:t> between treatment options at a p</a:t>
                        </a:r>
                        <a:r>
                          <a:rPr lang="en-US" sz="2200" b="0" dirty="0" smtClean="0">
                            <a:solidFill>
                              <a:srgbClr val="134679"/>
                            </a:solidFill>
                            <a:latin typeface="Arial" panose="020B0604020202020204" pitchFamily="34" charset="0"/>
                            <a:cs typeface="Arial" panose="020B0604020202020204" pitchFamily="34" charset="0"/>
                          </a:rPr>
                          <a:t>opulation level</a:t>
                        </a:r>
                      </a:p>
                      <a:p>
                        <a:pPr marL="85725" indent="0" algn="l">
                          <a:lnSpc>
                            <a:spcPct val="150000"/>
                          </a:lnSpc>
                        </a:pPr>
                        <a:r>
                          <a:rPr lang="en-AU" sz="1600" b="0" dirty="0" smtClean="0">
                            <a:solidFill>
                              <a:srgbClr val="134679"/>
                            </a:solidFill>
                            <a:latin typeface="Arial" panose="020B0604020202020204" pitchFamily="34" charset="0"/>
                            <a:cs typeface="Arial" panose="020B0604020202020204" pitchFamily="34" charset="0"/>
                          </a:rPr>
                          <a:t>e.g.</a:t>
                        </a:r>
                        <a:r>
                          <a:rPr lang="en-AU" sz="1600" b="0" baseline="0" dirty="0" smtClean="0">
                            <a:solidFill>
                              <a:srgbClr val="134679"/>
                            </a:solidFill>
                            <a:latin typeface="Arial" panose="020B0604020202020204" pitchFamily="34" charset="0"/>
                            <a:cs typeface="Arial" panose="020B0604020202020204" pitchFamily="34" charset="0"/>
                          </a:rPr>
                          <a:t> national formularies, health maintenance organisations, national guidelines</a:t>
                        </a:r>
                        <a:endParaRPr lang="en-US" sz="2200" b="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2052000">
                  <a:tc>
                    <a:txBody>
                      <a:bodyPr/>
                      <a:lstStyle/>
                      <a:p>
                        <a:pPr marL="85725" indent="0">
                          <a:lnSpc>
                            <a:spcPct val="100000"/>
                          </a:lnSpc>
                          <a:spcBef>
                            <a:spcPts val="600"/>
                          </a:spcBef>
                        </a:pPr>
                        <a:r>
                          <a:rPr lang="en-AU" sz="2200" b="0" dirty="0" smtClean="0">
                            <a:solidFill>
                              <a:srgbClr val="134679"/>
                            </a:solidFill>
                            <a:ea typeface="Times New Roman"/>
                            <a:cs typeface="Arial" pitchFamily="34" charset="0"/>
                          </a:rPr>
                          <a:t>The ‘preferred treatment’ at each step is based on</a:t>
                        </a:r>
                        <a:r>
                          <a:rPr lang="en-AU" sz="2200" dirty="0" smtClean="0">
                            <a:solidFill>
                              <a:srgbClr val="134679"/>
                            </a:solidFill>
                            <a:ea typeface="Times New Roman"/>
                            <a:cs typeface="Arial" pitchFamily="34" charset="0"/>
                          </a:rPr>
                          <a:t>: </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cs typeface="Arial" pitchFamily="34" charset="0"/>
                          </a:rPr>
                          <a:t>Efficacy </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Effectiveness</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Safety</a:t>
                        </a:r>
                      </a:p>
                      <a:p>
                        <a:pPr marL="628650" indent="-342900">
                          <a:lnSpc>
                            <a:spcPct val="100000"/>
                          </a:lnSpc>
                          <a:spcBef>
                            <a:spcPts val="600"/>
                          </a:spcBef>
                          <a:buClr>
                            <a:srgbClr val="F79646"/>
                          </a:buClr>
                          <a:buFont typeface="Wingdings" panose="05000000000000000000" pitchFamily="2" charset="2"/>
                          <a:buChar char="§"/>
                        </a:pPr>
                        <a:r>
                          <a:rPr lang="en-AU" sz="2000" dirty="0" smtClean="0">
                            <a:solidFill>
                              <a:srgbClr val="134679"/>
                            </a:solidFill>
                            <a:ea typeface="Times New Roman"/>
                            <a:cs typeface="Arial" pitchFamily="34" charset="0"/>
                          </a:rPr>
                          <a:t>Availability and cost at the population level</a:t>
                        </a:r>
                        <a:endParaRPr lang="en-AU" sz="2000" dirty="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tcPr>
                  </a:tc>
                </a:tr>
              </a:tbl>
            </a:graphicData>
          </a:graphic>
        </p:graphicFrame>
        <p:sp>
          <p:nvSpPr>
            <p:cNvPr id="4" name="Right Brace 3"/>
            <p:cNvSpPr/>
            <p:nvPr/>
          </p:nvSpPr>
          <p:spPr>
            <a:xfrm>
              <a:off x="2684863" y="2602855"/>
              <a:ext cx="135731" cy="972000"/>
            </a:xfrm>
            <a:prstGeom prst="rightBrace">
              <a:avLst/>
            </a:prstGeom>
            <a:ln>
              <a:solidFill>
                <a:srgbClr val="1346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134679"/>
                </a:solidFill>
              </a:endParaRPr>
            </a:p>
          </p:txBody>
        </p:sp>
        <p:sp>
          <p:nvSpPr>
            <p:cNvPr id="5" name="Text Box 1"/>
            <p:cNvSpPr txBox="1"/>
            <p:nvPr/>
          </p:nvSpPr>
          <p:spPr>
            <a:xfrm>
              <a:off x="2838629" y="2620869"/>
              <a:ext cx="5652230" cy="93597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AU" sz="1600" dirty="0" smtClean="0">
                  <a:solidFill>
                    <a:srgbClr val="134679"/>
                  </a:solidFill>
                  <a:ea typeface="Times New Roman"/>
                  <a:cs typeface="Arial" pitchFamily="34" charset="0"/>
                </a:rPr>
                <a:t>based </a:t>
              </a:r>
              <a:r>
                <a:rPr lang="en-AU" sz="1600" dirty="0">
                  <a:solidFill>
                    <a:srgbClr val="134679"/>
                  </a:solidFill>
                  <a:ea typeface="Times New Roman"/>
                  <a:cs typeface="Arial" pitchFamily="34" charset="0"/>
                </a:rPr>
                <a:t>on group mean data </a:t>
              </a:r>
              <a:r>
                <a:rPr lang="en-AU" sz="1600" dirty="0" smtClean="0">
                  <a:solidFill>
                    <a:srgbClr val="134679"/>
                  </a:solidFill>
                  <a:ea typeface="Times New Roman"/>
                  <a:cs typeface="Arial" pitchFamily="34" charset="0"/>
                </a:rPr>
                <a:t>for symptoms, exacerbations and lung function (from RCTs, pragmatic studies and observational data) </a:t>
              </a:r>
              <a:endParaRPr lang="en-AU" sz="1600" dirty="0">
                <a:solidFill>
                  <a:srgbClr val="134679"/>
                </a:solidFill>
                <a:ea typeface="Times New Roman"/>
                <a:cs typeface="Arial" pitchFamily="34" charset="0"/>
              </a:endParaRPr>
            </a:p>
          </p:txBody>
        </p:sp>
      </p:grpSp>
      <p:sp>
        <p:nvSpPr>
          <p:cNvPr id="7" name="TextBox 6"/>
          <p:cNvSpPr txBox="1"/>
          <p:nvPr/>
        </p:nvSpPr>
        <p:spPr>
          <a:xfrm>
            <a:off x="159653" y="6623998"/>
            <a:ext cx="4267203"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3-3 (</a:t>
            </a:r>
            <a:r>
              <a:rPr lang="en-AU" sz="1200" i="1" smtClean="0">
                <a:solidFill>
                  <a:prstClr val="white"/>
                </a:solidFill>
              </a:rPr>
              <a:t>1/2)</a:t>
            </a:r>
            <a:endParaRPr lang="en-AU" sz="1200" i="1" dirty="0">
              <a:solidFill>
                <a:prstClr val="white"/>
              </a:solidFill>
            </a:endParaRPr>
          </a:p>
        </p:txBody>
      </p:sp>
    </p:spTree>
    <p:extLst>
      <p:ext uri="{BB962C8B-B14F-4D97-AF65-F5344CB8AC3E}">
        <p14:creationId xmlns:p14="http://schemas.microsoft.com/office/powerpoint/2010/main" val="381836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Choosing between controller </a:t>
            </a:r>
            <a:r>
              <a:rPr lang="en-AU" dirty="0" smtClean="0"/>
              <a:t>options –</a:t>
            </a:r>
            <a:br>
              <a:rPr lang="en-AU" dirty="0" smtClean="0"/>
            </a:br>
            <a:r>
              <a:rPr lang="en-AU" dirty="0" smtClean="0"/>
              <a:t>individual patient decisions</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789958564"/>
              </p:ext>
            </p:extLst>
          </p:nvPr>
        </p:nvGraphicFramePr>
        <p:xfrm>
          <a:off x="342896" y="1281796"/>
          <a:ext cx="8432806" cy="4200660"/>
        </p:xfrm>
        <a:graphic>
          <a:graphicData uri="http://schemas.openxmlformats.org/drawingml/2006/table">
            <a:tbl>
              <a:tblPr firstRow="1" bandRow="1">
                <a:tableStyleId>{7E9639D4-E3E2-4D34-9284-5A2195B3D0D7}</a:tableStyleId>
              </a:tblPr>
              <a:tblGrid>
                <a:gridCol w="8432806"/>
              </a:tblGrid>
              <a:tr h="748800">
                <a:tc>
                  <a:txBody>
                    <a:bodyPr/>
                    <a:lstStyle/>
                    <a:p>
                      <a:pPr marL="85725" indent="0">
                        <a:spcBef>
                          <a:spcPts val="600"/>
                        </a:spcBef>
                        <a:buFont typeface="Arial" panose="020B0604020202020204" pitchFamily="34" charset="0"/>
                        <a:buNone/>
                      </a:pPr>
                      <a:r>
                        <a:rPr kumimoji="0" lang="en-AU" sz="2200" b="0" i="0" u="none" strike="noStrike" kern="1200" cap="none" spc="0" normalizeH="0" baseline="0" noProof="0" dirty="0" smtClean="0">
                          <a:ln>
                            <a:noFill/>
                          </a:ln>
                          <a:solidFill>
                            <a:srgbClr val="134679"/>
                          </a:solidFill>
                          <a:effectLst/>
                          <a:uLnTx/>
                          <a:uFillTx/>
                          <a:latin typeface="Arial" panose="020B0604020202020204" pitchFamily="34" charset="0"/>
                          <a:ea typeface="+mn-ea"/>
                          <a:cs typeface="Arial" panose="020B0604020202020204" pitchFamily="34" charset="0"/>
                        </a:rPr>
                        <a:t>Decisions for individual patients</a:t>
                      </a:r>
                    </a:p>
                    <a:p>
                      <a:pPr marL="85725" indent="0">
                        <a:spcBef>
                          <a:spcPts val="600"/>
                        </a:spcBef>
                        <a:buFont typeface="Arial" panose="020B0604020202020204" pitchFamily="34" charset="0"/>
                        <a:buNone/>
                      </a:pPr>
                      <a:r>
                        <a:rPr kumimoji="0" lang="en-AU" sz="1600" b="0" i="0" u="none" strike="noStrike" kern="1200" cap="none" spc="0" normalizeH="0" baseline="0" noProof="0" dirty="0" smtClean="0">
                          <a:ln>
                            <a:noFill/>
                          </a:ln>
                          <a:solidFill>
                            <a:srgbClr val="134679"/>
                          </a:solidFill>
                          <a:effectLst/>
                          <a:uLnTx/>
                          <a:uFillTx/>
                          <a:latin typeface="+mn-lt"/>
                        </a:rPr>
                        <a:t>Use shared decision-making with the patient/parent/carer to discuss the following:</a:t>
                      </a:r>
                      <a:endParaRPr lang="en-AU" sz="2200" b="0" dirty="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9B47B"/>
                    </a:solidFill>
                  </a:tcPr>
                </a:tc>
              </a:tr>
              <a:tr h="659540">
                <a:tc>
                  <a:txBody>
                    <a:bodyPr/>
                    <a:lstStyle/>
                    <a:p>
                      <a:pPr marL="428625" indent="-342900">
                        <a:spcBef>
                          <a:spcPts val="600"/>
                        </a:spcBef>
                        <a:buFont typeface="+mj-lt"/>
                        <a:buAutoNum type="arabicPeriod"/>
                      </a:pPr>
                      <a:r>
                        <a:rPr lang="en-AU" sz="2000" b="0" dirty="0" smtClean="0">
                          <a:solidFill>
                            <a:srgbClr val="134679"/>
                          </a:solidFill>
                          <a:latin typeface="+mj-lt"/>
                        </a:rPr>
                        <a:t>Preferred treatment </a:t>
                      </a:r>
                      <a:r>
                        <a:rPr lang="en-AU" sz="2000" b="0" baseline="0" dirty="0" smtClean="0">
                          <a:solidFill>
                            <a:srgbClr val="134679"/>
                          </a:solidFill>
                          <a:latin typeface="+mj-lt"/>
                        </a:rPr>
                        <a:t> </a:t>
                      </a:r>
                      <a:r>
                        <a:rPr lang="en-AU" sz="2000" dirty="0" smtClean="0">
                          <a:solidFill>
                            <a:srgbClr val="134679"/>
                          </a:solidFill>
                          <a:latin typeface="+mj-lt"/>
                        </a:rPr>
                        <a:t>for symptom control and for risk reduction</a:t>
                      </a:r>
                      <a:endParaRPr lang="en-AU" sz="1600" b="1"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Patient characteristics (phenotype)</a:t>
                      </a:r>
                      <a:endParaRPr lang="en-AU" sz="1600" b="0" dirty="0" smtClean="0">
                        <a:solidFill>
                          <a:srgbClr val="134679"/>
                        </a:solidFill>
                        <a:latin typeface="+mj-lt"/>
                      </a:endParaRPr>
                    </a:p>
                    <a:p>
                      <a:pPr marL="628650" lvl="1" indent="-171450">
                        <a:spcBef>
                          <a:spcPts val="600"/>
                        </a:spcBef>
                        <a:buFont typeface="Arial" pitchFamily="34" charset="0"/>
                        <a:buChar char="•"/>
                      </a:pPr>
                      <a:r>
                        <a:rPr lang="en-AU" sz="1800" dirty="0" smtClean="0">
                          <a:solidFill>
                            <a:srgbClr val="134679"/>
                          </a:solidFill>
                          <a:latin typeface="+mj-lt"/>
                        </a:rPr>
                        <a:t>Does the patient have any known predictors of risk or response? </a:t>
                      </a:r>
                      <a:br>
                        <a:rPr lang="en-AU" sz="1800" dirty="0" smtClean="0">
                          <a:solidFill>
                            <a:srgbClr val="134679"/>
                          </a:solidFill>
                          <a:latin typeface="+mj-lt"/>
                        </a:rPr>
                      </a:br>
                      <a:r>
                        <a:rPr lang="en-AU" sz="1800" dirty="0" smtClean="0">
                          <a:solidFill>
                            <a:srgbClr val="134679"/>
                          </a:solidFill>
                          <a:latin typeface="+mj-lt"/>
                        </a:rPr>
                        <a:t>(e.g. smoker, history of exacerbations, blood eosinophilia) </a:t>
                      </a:r>
                      <a:endParaRPr lang="en-AU" sz="1600"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Patient preference</a:t>
                      </a:r>
                    </a:p>
                    <a:p>
                      <a:pPr marL="628650" lvl="1" indent="-171450">
                        <a:spcBef>
                          <a:spcPts val="600"/>
                        </a:spcBef>
                        <a:buFont typeface="Arial" pitchFamily="34" charset="0"/>
                        <a:buChar char="•"/>
                      </a:pPr>
                      <a:r>
                        <a:rPr lang="en-AU" sz="1800" dirty="0" smtClean="0">
                          <a:solidFill>
                            <a:srgbClr val="134679"/>
                          </a:solidFill>
                          <a:latin typeface="+mj-lt"/>
                        </a:rPr>
                        <a:t>What are the patient’s goals and concerns for their</a:t>
                      </a:r>
                      <a:r>
                        <a:rPr lang="en-AU" sz="1800" baseline="0" dirty="0" smtClean="0">
                          <a:solidFill>
                            <a:srgbClr val="134679"/>
                          </a:solidFill>
                          <a:latin typeface="+mj-lt"/>
                        </a:rPr>
                        <a:t> asthma</a:t>
                      </a:r>
                      <a:r>
                        <a:rPr lang="en-AU" sz="1800" dirty="0" smtClean="0">
                          <a:solidFill>
                            <a:srgbClr val="134679"/>
                          </a:solidFill>
                          <a:latin typeface="+mj-lt"/>
                        </a:rPr>
                        <a:t>? </a:t>
                      </a:r>
                      <a:endParaRPr lang="en-AU" sz="1600" dirty="0" smtClean="0">
                        <a:solidFill>
                          <a:srgbClr val="134679"/>
                        </a:solidFill>
                        <a:latin typeface="+mj-lt"/>
                      </a:endParaRPr>
                    </a:p>
                    <a:p>
                      <a:pPr marL="442913" indent="-342900">
                        <a:spcBef>
                          <a:spcPts val="600"/>
                        </a:spcBef>
                        <a:buFont typeface="+mj-lt"/>
                        <a:buAutoNum type="arabicPeriod"/>
                      </a:pPr>
                      <a:r>
                        <a:rPr lang="en-AU" sz="2000" b="0" dirty="0" smtClean="0">
                          <a:solidFill>
                            <a:srgbClr val="134679"/>
                          </a:solidFill>
                          <a:latin typeface="+mj-lt"/>
                        </a:rPr>
                        <a:t>Practical issues</a:t>
                      </a:r>
                    </a:p>
                    <a:p>
                      <a:pPr marL="631825" lvl="1" indent="-174625">
                        <a:spcBef>
                          <a:spcPts val="300"/>
                        </a:spcBef>
                        <a:buFont typeface="Arial" pitchFamily="34" charset="0"/>
                        <a:buChar char="•"/>
                      </a:pPr>
                      <a:r>
                        <a:rPr lang="en-AU" sz="1800" dirty="0" smtClean="0">
                          <a:solidFill>
                            <a:srgbClr val="134679"/>
                          </a:solidFill>
                          <a:latin typeface="+mj-lt"/>
                        </a:rPr>
                        <a:t>Inhaler technique - can the patient use the device correctly after training?</a:t>
                      </a:r>
                    </a:p>
                    <a:p>
                      <a:pPr marL="631825" lvl="1" indent="-174625">
                        <a:spcBef>
                          <a:spcPts val="300"/>
                        </a:spcBef>
                        <a:buFont typeface="Arial" pitchFamily="34" charset="0"/>
                        <a:buChar char="•"/>
                      </a:pPr>
                      <a:r>
                        <a:rPr lang="en-AU" sz="1800" dirty="0" smtClean="0">
                          <a:solidFill>
                            <a:srgbClr val="134679"/>
                          </a:solidFill>
                          <a:latin typeface="+mj-lt"/>
                        </a:rPr>
                        <a:t>Adherence: how often is the patient likely to take the medication?</a:t>
                      </a:r>
                    </a:p>
                    <a:p>
                      <a:pPr marL="631825" lvl="1" indent="-174625">
                        <a:spcBef>
                          <a:spcPts val="300"/>
                        </a:spcBef>
                        <a:buFont typeface="Arial" pitchFamily="34" charset="0"/>
                        <a:buChar char="•"/>
                      </a:pPr>
                      <a:r>
                        <a:rPr lang="en-AU" sz="1800" dirty="0" smtClean="0">
                          <a:solidFill>
                            <a:srgbClr val="134679"/>
                          </a:solidFill>
                          <a:latin typeface="+mj-lt"/>
                        </a:rPr>
                        <a:t>Cost: can the patient afford the medication? </a:t>
                      </a:r>
                      <a:endParaRPr lang="en-AU" sz="1600" dirty="0">
                        <a:solidFill>
                          <a:srgbClr val="134679"/>
                        </a:solidFill>
                        <a:latin typeface="+mj-lt"/>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tcPr>
                </a:tc>
              </a:tr>
            </a:tbl>
          </a:graphicData>
        </a:graphic>
      </p:graphicFrame>
      <p:sp>
        <p:nvSpPr>
          <p:cNvPr id="4" name="TextBox 3"/>
          <p:cNvSpPr txBox="1"/>
          <p:nvPr/>
        </p:nvSpPr>
        <p:spPr>
          <a:xfrm>
            <a:off x="159653" y="6623998"/>
            <a:ext cx="4165603"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3-3  (</a:t>
            </a:r>
            <a:r>
              <a:rPr lang="en-AU" sz="1200" i="1" smtClean="0">
                <a:solidFill>
                  <a:prstClr val="white"/>
                </a:solidFill>
              </a:rPr>
              <a:t>2/2)</a:t>
            </a:r>
            <a:endParaRPr lang="en-AU" sz="1200" i="1" dirty="0">
              <a:solidFill>
                <a:prstClr val="white"/>
              </a:solidFill>
            </a:endParaRPr>
          </a:p>
        </p:txBody>
      </p:sp>
    </p:spTree>
    <p:extLst>
      <p:ext uri="{BB962C8B-B14F-4D97-AF65-F5344CB8AC3E}">
        <p14:creationId xmlns:p14="http://schemas.microsoft.com/office/powerpoint/2010/main" val="5960065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dirty="0" smtClean="0"/>
              <a:t>Start controller treatment early</a:t>
            </a:r>
          </a:p>
          <a:p>
            <a:pPr lvl="1">
              <a:lnSpc>
                <a:spcPct val="110000"/>
              </a:lnSpc>
            </a:pPr>
            <a:r>
              <a:rPr lang="en-AU" dirty="0" smtClean="0"/>
              <a:t>For best outcomes, initiate </a:t>
            </a:r>
            <a:r>
              <a:rPr lang="en-AU" dirty="0"/>
              <a:t>controller treatment as early as possible after making the diagnosis of </a:t>
            </a:r>
            <a:r>
              <a:rPr lang="en-AU" dirty="0" smtClean="0"/>
              <a:t>asthma</a:t>
            </a:r>
          </a:p>
          <a:p>
            <a:pPr>
              <a:lnSpc>
                <a:spcPct val="110000"/>
              </a:lnSpc>
            </a:pPr>
            <a:r>
              <a:rPr lang="en-AU" dirty="0" smtClean="0"/>
              <a:t>Indications for regular low-dose ICS - any of:</a:t>
            </a:r>
          </a:p>
          <a:p>
            <a:pPr lvl="1">
              <a:lnSpc>
                <a:spcPct val="110000"/>
              </a:lnSpc>
            </a:pPr>
            <a:r>
              <a:rPr lang="en-AU" dirty="0" smtClean="0"/>
              <a:t>Asthma symptoms more than twice a month</a:t>
            </a:r>
          </a:p>
          <a:p>
            <a:pPr lvl="1">
              <a:lnSpc>
                <a:spcPct val="110000"/>
              </a:lnSpc>
            </a:pPr>
            <a:r>
              <a:rPr lang="en-AU" dirty="0"/>
              <a:t>W</a:t>
            </a:r>
            <a:r>
              <a:rPr lang="en-AU" dirty="0" smtClean="0"/>
              <a:t>aking due to asthma more than once a month</a:t>
            </a:r>
          </a:p>
          <a:p>
            <a:pPr lvl="1">
              <a:lnSpc>
                <a:spcPct val="110000"/>
              </a:lnSpc>
            </a:pPr>
            <a:r>
              <a:rPr lang="en-AU" dirty="0" smtClean="0"/>
              <a:t>Any asthma symptoms plus any risk factors for exacerbations</a:t>
            </a:r>
          </a:p>
          <a:p>
            <a:pPr>
              <a:lnSpc>
                <a:spcPct val="110000"/>
              </a:lnSpc>
            </a:pPr>
            <a:r>
              <a:rPr lang="en-AU" dirty="0" smtClean="0"/>
              <a:t>Consider starting at a higher step if:</a:t>
            </a:r>
          </a:p>
          <a:p>
            <a:pPr lvl="1">
              <a:lnSpc>
                <a:spcPct val="110000"/>
              </a:lnSpc>
            </a:pPr>
            <a:r>
              <a:rPr lang="en-AU" dirty="0" smtClean="0"/>
              <a:t>Troublesome asthma symptoms on most days</a:t>
            </a:r>
          </a:p>
          <a:p>
            <a:pPr lvl="1">
              <a:lnSpc>
                <a:spcPct val="110000"/>
              </a:lnSpc>
            </a:pPr>
            <a:r>
              <a:rPr lang="en-AU" dirty="0" smtClean="0"/>
              <a:t>Waking from asthma once or more a week, especially if any risk factors for exacerbations</a:t>
            </a:r>
          </a:p>
          <a:p>
            <a:pPr>
              <a:lnSpc>
                <a:spcPct val="110000"/>
              </a:lnSpc>
            </a:pPr>
            <a:r>
              <a:rPr lang="en-AU" dirty="0" smtClean="0"/>
              <a:t>If initial asthma presentation is with an exacerbation:</a:t>
            </a:r>
          </a:p>
          <a:p>
            <a:pPr lvl="1">
              <a:lnSpc>
                <a:spcPct val="110000"/>
              </a:lnSpc>
            </a:pPr>
            <a:r>
              <a:rPr lang="en-AU" dirty="0" smtClean="0"/>
              <a:t>Give </a:t>
            </a:r>
            <a:r>
              <a:rPr lang="en-AU" dirty="0"/>
              <a:t>a short course of oral steroids and start regular controller treatment (e.g. high dose ICS or medium dose </a:t>
            </a:r>
            <a:r>
              <a:rPr lang="en-AU" dirty="0" smtClean="0"/>
              <a:t>ICS/LABA, then step down)</a:t>
            </a:r>
          </a:p>
          <a:p>
            <a:pPr lvl="1">
              <a:lnSpc>
                <a:spcPct val="110000"/>
              </a:lnSpc>
            </a:pPr>
            <a:endParaRPr lang="en-AU" dirty="0"/>
          </a:p>
        </p:txBody>
      </p:sp>
      <p:sp>
        <p:nvSpPr>
          <p:cNvPr id="2" name="Title 1"/>
          <p:cNvSpPr>
            <a:spLocks noGrp="1"/>
          </p:cNvSpPr>
          <p:nvPr>
            <p:ph type="title"/>
          </p:nvPr>
        </p:nvSpPr>
        <p:spPr/>
        <p:txBody>
          <a:bodyPr/>
          <a:lstStyle/>
          <a:p>
            <a:r>
              <a:rPr lang="en-AU" dirty="0" smtClean="0"/>
              <a:t>Initial controller treatment for adults, adolescents and children 6–11 years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3-4 (1/2)</a:t>
            </a:r>
            <a:endParaRPr lang="en-AU" sz="1200" i="1" dirty="0">
              <a:solidFill>
                <a:schemeClr val="bg1"/>
              </a:solidFill>
            </a:endParaRPr>
          </a:p>
        </p:txBody>
      </p:sp>
    </p:spTree>
    <p:extLst>
      <p:ext uri="{BB962C8B-B14F-4D97-AF65-F5344CB8AC3E}">
        <p14:creationId xmlns:p14="http://schemas.microsoft.com/office/powerpoint/2010/main" val="41122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686800" cy="5256584"/>
          </a:xfrm>
        </p:spPr>
        <p:txBody>
          <a:bodyPr>
            <a:normAutofit/>
          </a:bodyPr>
          <a:lstStyle/>
          <a:p>
            <a:r>
              <a:rPr lang="en-AU" dirty="0" smtClean="0"/>
              <a:t>Before starting initial controller treatment</a:t>
            </a:r>
          </a:p>
          <a:p>
            <a:pPr lvl="1"/>
            <a:r>
              <a:rPr lang="en-AU" dirty="0" smtClean="0"/>
              <a:t>Record evidence for diagnosis of asthma, if possible</a:t>
            </a:r>
          </a:p>
          <a:p>
            <a:pPr lvl="1"/>
            <a:r>
              <a:rPr lang="en-AU" dirty="0" smtClean="0"/>
              <a:t>Record symptom control and risk factors, including lung function</a:t>
            </a:r>
          </a:p>
          <a:p>
            <a:pPr lvl="1"/>
            <a:r>
              <a:rPr lang="en-AU" dirty="0" smtClean="0"/>
              <a:t>Consider factors affecting choice of treatment for this patient</a:t>
            </a:r>
          </a:p>
          <a:p>
            <a:pPr lvl="1"/>
            <a:r>
              <a:rPr lang="en-AU" dirty="0" smtClean="0"/>
              <a:t>Ensure that the patient can use the inhaler correctly</a:t>
            </a:r>
          </a:p>
          <a:p>
            <a:pPr lvl="1"/>
            <a:r>
              <a:rPr lang="en-AU" dirty="0" smtClean="0"/>
              <a:t>Schedule an appointment for a follow-up visit</a:t>
            </a:r>
          </a:p>
          <a:p>
            <a:r>
              <a:rPr lang="en-AU" dirty="0" smtClean="0"/>
              <a:t>After starting initial controller treatment</a:t>
            </a:r>
          </a:p>
          <a:p>
            <a:pPr lvl="1"/>
            <a:r>
              <a:rPr lang="en-AU" dirty="0" smtClean="0"/>
              <a:t>Review response after 2-3 months, or according to clinical urgency</a:t>
            </a:r>
          </a:p>
          <a:p>
            <a:pPr lvl="1"/>
            <a:r>
              <a:rPr lang="en-AU" dirty="0" smtClean="0"/>
              <a:t>Adjust treatment (including non-pharmacological treatments)</a:t>
            </a:r>
          </a:p>
          <a:p>
            <a:pPr lvl="1"/>
            <a:r>
              <a:rPr lang="en-AU" dirty="0" smtClean="0"/>
              <a:t>Consider stepping down when asthma has been well-controlled for 3 months</a:t>
            </a:r>
          </a:p>
          <a:p>
            <a:pPr lvl="1"/>
            <a:endParaRPr lang="en-AU" dirty="0"/>
          </a:p>
        </p:txBody>
      </p:sp>
      <p:sp>
        <p:nvSpPr>
          <p:cNvPr id="2" name="Title 1"/>
          <p:cNvSpPr>
            <a:spLocks noGrp="1"/>
          </p:cNvSpPr>
          <p:nvPr>
            <p:ph type="title"/>
          </p:nvPr>
        </p:nvSpPr>
        <p:spPr/>
        <p:txBody>
          <a:bodyPr/>
          <a:lstStyle/>
          <a:p>
            <a:r>
              <a:rPr lang="en-AU" dirty="0" smtClean="0"/>
              <a:t>Initial controller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3-4 (2/2)</a:t>
            </a:r>
            <a:endParaRPr lang="en-AU" sz="1200" i="1" dirty="0">
              <a:solidFill>
                <a:schemeClr val="bg1"/>
              </a:solidFill>
            </a:endParaRPr>
          </a:p>
        </p:txBody>
      </p:sp>
    </p:spTree>
    <p:extLst>
      <p:ext uri="{BB962C8B-B14F-4D97-AF65-F5344CB8AC3E}">
        <p14:creationId xmlns:p14="http://schemas.microsoft.com/office/powerpoint/2010/main" val="135615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300" t="1265" r="1162" b="1339"/>
          <a:stretch/>
        </p:blipFill>
        <p:spPr>
          <a:xfrm>
            <a:off x="2767018" y="1092045"/>
            <a:ext cx="4536000" cy="5544000"/>
          </a:xfrm>
          <a:prstGeom prst="rect">
            <a:avLst/>
          </a:prstGeom>
        </p:spPr>
      </p:pic>
      <p:sp>
        <p:nvSpPr>
          <p:cNvPr id="75778"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solidFill>
                <a:prstClr val="black"/>
              </a:solidFill>
            </a:endParaRPr>
          </a:p>
        </p:txBody>
      </p:sp>
      <p:pic>
        <p:nvPicPr>
          <p:cNvPr id="7577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Rectangle 4"/>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7578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approach to control asthma symptoms </a:t>
            </a:r>
            <a:br>
              <a:rPr lang="en-US" altLang="en-US" smtClean="0">
                <a:ea typeface="ヒラギノ角ゴ ProN W3" charset="-128"/>
              </a:rPr>
            </a:br>
            <a:r>
              <a:rPr lang="en-US" altLang="en-US" smtClean="0">
                <a:ea typeface="ヒラギノ角ゴ ProN W3" charset="-128"/>
              </a:rPr>
              <a:t>and reduce risk</a:t>
            </a:r>
          </a:p>
        </p:txBody>
      </p:sp>
      <p:sp>
        <p:nvSpPr>
          <p:cNvPr id="75783" name="Rectangle 7"/>
          <p:cNvSpPr>
            <a:spLocks/>
          </p:cNvSpPr>
          <p:nvPr/>
        </p:nvSpPr>
        <p:spPr bwMode="auto">
          <a:xfrm>
            <a:off x="160338" y="6650038"/>
            <a:ext cx="2058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2017, </a:t>
            </a:r>
            <a:r>
              <a:rPr lang="en-US" altLang="en-US" sz="1200" i="1" dirty="0">
                <a:solidFill>
                  <a:srgbClr val="FFFFFF"/>
                </a:solidFill>
                <a:cs typeface="Arial" pitchFamily="34" charset="0"/>
                <a:sym typeface="Arial Italic" charset="0"/>
              </a:rPr>
              <a:t>Box </a:t>
            </a:r>
            <a:r>
              <a:rPr lang="en-US" altLang="en-US" sz="1200" i="1" dirty="0" smtClean="0">
                <a:solidFill>
                  <a:srgbClr val="FFFFFF"/>
                </a:solidFill>
                <a:cs typeface="Arial" pitchFamily="34" charset="0"/>
                <a:sym typeface="Arial Italic" charset="0"/>
              </a:rPr>
              <a:t>3-5 (1/8)</a:t>
            </a:r>
            <a:endParaRPr lang="en-US" altLang="en-US" sz="1200" i="1" dirty="0">
              <a:solidFill>
                <a:srgbClr val="FFFFFF"/>
              </a:solidFill>
              <a:cs typeface="Arial" pitchFamily="34" charset="0"/>
              <a:sym typeface="Arial Italic" charset="0"/>
            </a:endParaRPr>
          </a:p>
        </p:txBody>
      </p:sp>
      <p:sp>
        <p:nvSpPr>
          <p:cNvPr id="75785" name="Rectangle 13"/>
          <p:cNvSpPr>
            <a:spLocks/>
          </p:cNvSpPr>
          <p:nvPr/>
        </p:nvSpPr>
        <p:spPr bwMode="auto">
          <a:xfrm>
            <a:off x="3063875" y="2207419"/>
            <a:ext cx="7556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Symptoms</a:t>
            </a:r>
          </a:p>
          <a:p>
            <a:pPr eaLnBrk="1" hangingPunct="1">
              <a:spcBef>
                <a:spcPts val="425"/>
              </a:spcBef>
            </a:pPr>
            <a:r>
              <a:rPr lang="en-US" altLang="en-US" sz="700" kern="700" dirty="0">
                <a:solidFill>
                  <a:prstClr val="black"/>
                </a:solidFill>
              </a:rPr>
              <a:t>Exacerbations</a:t>
            </a:r>
          </a:p>
          <a:p>
            <a:pPr eaLnBrk="1" hangingPunct="1">
              <a:lnSpc>
                <a:spcPct val="90000"/>
              </a:lnSpc>
              <a:spcBef>
                <a:spcPts val="425"/>
              </a:spcBef>
            </a:pPr>
            <a:r>
              <a:rPr lang="en-US" altLang="en-US" sz="700" kern="700" dirty="0">
                <a:solidFill>
                  <a:prstClr val="black"/>
                </a:solidFill>
              </a:rPr>
              <a:t>Side-effects</a:t>
            </a:r>
          </a:p>
          <a:p>
            <a:pPr eaLnBrk="1" hangingPunct="1">
              <a:spcBef>
                <a:spcPts val="425"/>
              </a:spcBef>
            </a:pPr>
            <a:r>
              <a:rPr lang="en-US" altLang="en-US" sz="700" kern="700" dirty="0">
                <a:solidFill>
                  <a:prstClr val="black"/>
                </a:solidFill>
              </a:rPr>
              <a:t>Patient satisfaction</a:t>
            </a:r>
          </a:p>
          <a:p>
            <a:pPr eaLnBrk="1" hangingPunct="1">
              <a:spcBef>
                <a:spcPts val="425"/>
              </a:spcBef>
            </a:pPr>
            <a:r>
              <a:rPr lang="en-US" altLang="en-US" sz="700" kern="700" dirty="0">
                <a:solidFill>
                  <a:prstClr val="black"/>
                </a:solidFill>
              </a:rPr>
              <a:t>Lung function</a:t>
            </a:r>
          </a:p>
        </p:txBody>
      </p:sp>
      <p:sp>
        <p:nvSpPr>
          <p:cNvPr id="75786" name="Rectangle 15"/>
          <p:cNvSpPr>
            <a:spLocks/>
          </p:cNvSpPr>
          <p:nvPr/>
        </p:nvSpPr>
        <p:spPr bwMode="auto">
          <a:xfrm>
            <a:off x="2262188" y="4544219"/>
            <a:ext cx="379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700">
                <a:solidFill>
                  <a:prstClr val="black"/>
                </a:solidFill>
                <a:latin typeface="Arial Italic" charset="0"/>
                <a:sym typeface="Arial Italic" charset="0"/>
              </a:rPr>
              <a:t>Other </a:t>
            </a:r>
            <a:br>
              <a:rPr lang="en-US" altLang="en-US" sz="700">
                <a:solidFill>
                  <a:prstClr val="black"/>
                </a:solidFill>
                <a:latin typeface="Arial Italic" charset="0"/>
                <a:sym typeface="Arial Italic" charset="0"/>
              </a:rPr>
            </a:br>
            <a:r>
              <a:rPr lang="en-US" altLang="en-US" sz="700">
                <a:solidFill>
                  <a:prstClr val="black"/>
                </a:solidFill>
                <a:latin typeface="Arial Italic" charset="0"/>
                <a:sym typeface="Arial Italic" charset="0"/>
              </a:rPr>
              <a:t>controller </a:t>
            </a:r>
            <a:br>
              <a:rPr lang="en-US" altLang="en-US" sz="700">
                <a:solidFill>
                  <a:prstClr val="black"/>
                </a:solidFill>
                <a:latin typeface="Arial Italic" charset="0"/>
                <a:sym typeface="Arial Italic" charset="0"/>
              </a:rPr>
            </a:br>
            <a:r>
              <a:rPr lang="en-US" altLang="en-US" sz="700">
                <a:solidFill>
                  <a:prstClr val="black"/>
                </a:solidFill>
                <a:latin typeface="Arial Italic" charset="0"/>
                <a:sym typeface="Arial Italic" charset="0"/>
              </a:rPr>
              <a:t>options</a:t>
            </a:r>
          </a:p>
        </p:txBody>
      </p:sp>
      <p:sp>
        <p:nvSpPr>
          <p:cNvPr id="75787" name="Rectangle 16"/>
          <p:cNvSpPr>
            <a:spLocks/>
          </p:cNvSpPr>
          <p:nvPr/>
        </p:nvSpPr>
        <p:spPr bwMode="auto">
          <a:xfrm>
            <a:off x="2057400" y="4991894"/>
            <a:ext cx="558800"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RELIEVER</a:t>
            </a:r>
          </a:p>
        </p:txBody>
      </p:sp>
      <p:sp>
        <p:nvSpPr>
          <p:cNvPr id="75788" name="Rectangle 17"/>
          <p:cNvSpPr>
            <a:spLocks/>
          </p:cNvSpPr>
          <p:nvPr/>
        </p:nvSpPr>
        <p:spPr bwMode="auto">
          <a:xfrm>
            <a:off x="1862138" y="5463382"/>
            <a:ext cx="7715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REMEMBER </a:t>
            </a:r>
            <a:br>
              <a:rPr lang="en-US" altLang="en-US" sz="800" b="1">
                <a:solidFill>
                  <a:srgbClr val="134679"/>
                </a:solidFill>
                <a:sym typeface="Arial Bold" charset="0"/>
              </a:rPr>
            </a:br>
            <a:r>
              <a:rPr lang="en-US" altLang="en-US" sz="800" b="1">
                <a:solidFill>
                  <a:srgbClr val="134679"/>
                </a:solidFill>
                <a:sym typeface="Arial Bold" charset="0"/>
              </a:rPr>
              <a:t>TO...</a:t>
            </a:r>
          </a:p>
          <a:p>
            <a:pPr eaLnBrk="1" hangingPunct="1">
              <a:lnSpc>
                <a:spcPct val="90000"/>
              </a:lnSpc>
            </a:pPr>
            <a:endParaRPr lang="en-US" altLang="en-US" sz="800" b="1">
              <a:solidFill>
                <a:prstClr val="black"/>
              </a:solidFill>
            </a:endParaRPr>
          </a:p>
        </p:txBody>
      </p:sp>
      <p:sp>
        <p:nvSpPr>
          <p:cNvPr id="75789" name="Rectangle 18"/>
          <p:cNvSpPr>
            <a:spLocks/>
          </p:cNvSpPr>
          <p:nvPr/>
        </p:nvSpPr>
        <p:spPr bwMode="auto">
          <a:xfrm>
            <a:off x="2832100" y="5363369"/>
            <a:ext cx="3900488" cy="123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Provide guided self-management education (self-monitoring + written action plan + regular review)</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Treat modifiable risk factors and comorbidities, e.g. smoking, obesity, anxiety</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Advise about non-pharmacological therapies and strategies, e.g. physical activity, weight loss, avoidance of sensitizers where appropriate</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up if … uncontrolled symptoms, exacerbations or risks, but check diagnosis, inhaler </a:t>
            </a:r>
            <a:br>
              <a:rPr lang="en-US" sz="600" dirty="0">
                <a:solidFill>
                  <a:prstClr val="black"/>
                </a:solidFill>
                <a:latin typeface="Arial"/>
                <a:cs typeface="Arial"/>
              </a:rPr>
            </a:br>
            <a:r>
              <a:rPr lang="en-US" sz="600" dirty="0">
                <a:solidFill>
                  <a:prstClr val="black"/>
                </a:solidFill>
                <a:latin typeface="Arial"/>
                <a:cs typeface="Arial"/>
              </a:rPr>
              <a:t>technique and adherence first</a:t>
            </a:r>
          </a:p>
          <a:p>
            <a:pPr>
              <a:lnSpc>
                <a:spcPct val="90000"/>
              </a:lnSpc>
              <a:spcBef>
                <a:spcPts val="350"/>
              </a:spcBef>
              <a:spcAft>
                <a:spcPts val="100"/>
              </a:spcAft>
            </a:pPr>
            <a:r>
              <a:rPr lang="en-US" sz="600" dirty="0">
                <a:solidFill>
                  <a:prstClr val="black"/>
                </a:solidFill>
                <a:latin typeface="Arial"/>
                <a:cs typeface="Arial"/>
              </a:rPr>
              <a:t>•	Consider adding SLIT in adult HDM-sensitive patients with allergic rhinitis who </a:t>
            </a:r>
            <a:r>
              <a:rPr lang="en-US" sz="600">
                <a:solidFill>
                  <a:prstClr val="black"/>
                </a:solidFill>
                <a:latin typeface="Arial"/>
                <a:cs typeface="Arial"/>
              </a:rPr>
              <a:t>have </a:t>
            </a:r>
            <a:r>
              <a:rPr lang="en-US" sz="600" smtClean="0">
                <a:solidFill>
                  <a:prstClr val="black"/>
                </a:solidFill>
                <a:latin typeface="Arial"/>
                <a:cs typeface="Arial"/>
              </a:rPr>
              <a:t>exacerbations </a:t>
            </a:r>
            <a:r>
              <a:rPr lang="en-US" sz="600" dirty="0">
                <a:solidFill>
                  <a:prstClr val="black"/>
                </a:solidFill>
                <a:latin typeface="Arial"/>
                <a:cs typeface="Arial"/>
              </a:rPr>
              <a:t>despite ICS treatment, provided FEV1 is &gt;70% predicted</a:t>
            </a:r>
          </a:p>
          <a:p>
            <a:pPr>
              <a:lnSpc>
                <a:spcPct val="90000"/>
              </a:lnSpc>
              <a:spcBef>
                <a:spcPts val="350"/>
              </a:spcBef>
              <a:spcAft>
                <a:spcPts val="100"/>
              </a:spcAft>
            </a:pPr>
            <a:r>
              <a:rPr lang="en-US" sz="600" dirty="0">
                <a:solidFill>
                  <a:prstClr val="black"/>
                </a:solidFill>
                <a:latin typeface="Arial"/>
                <a:cs typeface="Arial"/>
                <a:sym typeface="Arial Bold" charset="0"/>
              </a:rPr>
              <a:t>•	</a:t>
            </a:r>
            <a:r>
              <a:rPr lang="en-US" sz="600" dirty="0">
                <a:solidFill>
                  <a:prstClr val="black"/>
                </a:solidFill>
                <a:latin typeface="Arial"/>
                <a:cs typeface="Arial"/>
              </a:rPr>
              <a:t>Consider stepping down if … symptoms controlled for 3 months + low risk for exacerbations. </a:t>
            </a:r>
            <a:br>
              <a:rPr lang="en-US" sz="600" dirty="0">
                <a:solidFill>
                  <a:prstClr val="black"/>
                </a:solidFill>
                <a:latin typeface="Arial"/>
                <a:cs typeface="Arial"/>
              </a:rPr>
            </a:br>
            <a:r>
              <a:rPr lang="en-US" sz="600" dirty="0">
                <a:solidFill>
                  <a:prstClr val="black"/>
                </a:solidFill>
                <a:latin typeface="Arial"/>
                <a:cs typeface="Arial"/>
              </a:rPr>
              <a:t>Ceasing ICS is not advised.</a:t>
            </a:r>
          </a:p>
        </p:txBody>
      </p:sp>
      <p:sp>
        <p:nvSpPr>
          <p:cNvPr id="75790" name="Rectangle 19"/>
          <p:cNvSpPr>
            <a:spLocks/>
          </p:cNvSpPr>
          <p:nvPr/>
        </p:nvSpPr>
        <p:spPr bwMode="auto">
          <a:xfrm>
            <a:off x="2781300" y="3761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1</a:t>
            </a:r>
          </a:p>
        </p:txBody>
      </p:sp>
      <p:sp>
        <p:nvSpPr>
          <p:cNvPr id="75791" name="Rectangle 20"/>
          <p:cNvSpPr>
            <a:spLocks/>
          </p:cNvSpPr>
          <p:nvPr/>
        </p:nvSpPr>
        <p:spPr bwMode="auto">
          <a:xfrm>
            <a:off x="4152900" y="3761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2</a:t>
            </a:r>
          </a:p>
        </p:txBody>
      </p:sp>
      <p:sp>
        <p:nvSpPr>
          <p:cNvPr id="75792" name="Rectangle 21"/>
          <p:cNvSpPr>
            <a:spLocks/>
          </p:cNvSpPr>
          <p:nvPr/>
        </p:nvSpPr>
        <p:spPr bwMode="auto">
          <a:xfrm>
            <a:off x="5600700" y="36853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a:solidFill>
                  <a:prstClr val="black"/>
                </a:solidFill>
                <a:sym typeface="Arial Bold" charset="0"/>
              </a:rPr>
              <a:t>STEP 3</a:t>
            </a:r>
          </a:p>
        </p:txBody>
      </p:sp>
      <p:sp>
        <p:nvSpPr>
          <p:cNvPr id="75793" name="Rectangle 22"/>
          <p:cNvSpPr>
            <a:spLocks/>
          </p:cNvSpPr>
          <p:nvPr/>
        </p:nvSpPr>
        <p:spPr bwMode="auto">
          <a:xfrm>
            <a:off x="6223000" y="34948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4</a:t>
            </a:r>
          </a:p>
        </p:txBody>
      </p:sp>
      <p:sp>
        <p:nvSpPr>
          <p:cNvPr id="75794" name="Rectangle 23"/>
          <p:cNvSpPr>
            <a:spLocks/>
          </p:cNvSpPr>
          <p:nvPr/>
        </p:nvSpPr>
        <p:spPr bwMode="auto">
          <a:xfrm>
            <a:off x="6766396" y="3253582"/>
            <a:ext cx="469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800" b="1" dirty="0">
                <a:solidFill>
                  <a:prstClr val="black"/>
                </a:solidFill>
                <a:sym typeface="Arial Bold" charset="0"/>
              </a:rPr>
              <a:t>STEP 5</a:t>
            </a:r>
          </a:p>
        </p:txBody>
      </p:sp>
      <p:sp>
        <p:nvSpPr>
          <p:cNvPr id="75795" name="Rectangle 24"/>
          <p:cNvSpPr>
            <a:spLocks/>
          </p:cNvSpPr>
          <p:nvPr/>
        </p:nvSpPr>
        <p:spPr bwMode="auto">
          <a:xfrm>
            <a:off x="3265488" y="4277519"/>
            <a:ext cx="222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dirty="0">
                <a:solidFill>
                  <a:prstClr val="black"/>
                </a:solidFill>
              </a:rPr>
              <a:t>Low dose ICS</a:t>
            </a:r>
          </a:p>
        </p:txBody>
      </p:sp>
      <p:sp>
        <p:nvSpPr>
          <p:cNvPr id="71705" name="Rectangle 25"/>
          <p:cNvSpPr>
            <a:spLocks/>
          </p:cNvSpPr>
          <p:nvPr/>
        </p:nvSpPr>
        <p:spPr bwMode="auto">
          <a:xfrm>
            <a:off x="2793256" y="4625182"/>
            <a:ext cx="482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Consider low dose ICS </a:t>
            </a:r>
          </a:p>
        </p:txBody>
      </p:sp>
      <p:sp>
        <p:nvSpPr>
          <p:cNvPr id="71706" name="Rectangle 26"/>
          <p:cNvSpPr>
            <a:spLocks/>
          </p:cNvSpPr>
          <p:nvPr/>
        </p:nvSpPr>
        <p:spPr bwMode="auto">
          <a:xfrm>
            <a:off x="3251200" y="4625182"/>
            <a:ext cx="2222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Leukotriene receptor antagonists (LTRA)</a:t>
            </a:r>
          </a:p>
          <a:p>
            <a:pPr algn="ctr">
              <a:lnSpc>
                <a:spcPct val="90000"/>
              </a:lnSpc>
              <a:defRPr/>
            </a:pPr>
            <a:r>
              <a:rPr lang="en-US" sz="600" i="1" kern="600" spc="-10" dirty="0">
                <a:solidFill>
                  <a:prstClr val="black">
                    <a:lumMod val="65000"/>
                    <a:lumOff val="35000"/>
                  </a:prstClr>
                </a:solidFill>
                <a:ea typeface="ＭＳ Ｐゴシック" charset="0"/>
                <a:cs typeface="Arial"/>
                <a:sym typeface="Arial Italic" charset="0"/>
              </a:rPr>
              <a:t>Low dose theophylline*</a:t>
            </a:r>
          </a:p>
        </p:txBody>
      </p:sp>
      <p:sp>
        <p:nvSpPr>
          <p:cNvPr id="71707" name="Rectangle 27"/>
          <p:cNvSpPr>
            <a:spLocks/>
          </p:cNvSpPr>
          <p:nvPr/>
        </p:nvSpPr>
        <p:spPr bwMode="auto">
          <a:xfrm>
            <a:off x="5535614" y="4609150"/>
            <a:ext cx="673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Med/high dose ICS</a:t>
            </a: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Low dose ICS+LTRA</a:t>
            </a:r>
          </a:p>
          <a:p>
            <a:pPr algn="ctr">
              <a:lnSpc>
                <a:spcPct val="90000"/>
              </a:lnSpc>
              <a:defRPr/>
            </a:pPr>
            <a:r>
              <a:rPr lang="en-US" sz="600" i="1" kern="600" spc="-20" dirty="0">
                <a:solidFill>
                  <a:prstClr val="black">
                    <a:lumMod val="65000"/>
                    <a:lumOff val="35000"/>
                  </a:prstClr>
                </a:solidFill>
                <a:ea typeface="ＭＳ Ｐゴシック" charset="0"/>
                <a:cs typeface="Arial"/>
                <a:sym typeface="Arial Italic" charset="0"/>
              </a:rPr>
              <a:t>(or + </a:t>
            </a:r>
            <a:r>
              <a:rPr lang="en-US" sz="600" i="1" kern="600" spc="-20" dirty="0" err="1">
                <a:solidFill>
                  <a:prstClr val="black">
                    <a:lumMod val="65000"/>
                    <a:lumOff val="35000"/>
                  </a:prstClr>
                </a:solidFill>
                <a:ea typeface="ＭＳ Ｐゴシック" charset="0"/>
                <a:cs typeface="Arial"/>
                <a:sym typeface="Arial Italic" charset="0"/>
              </a:rPr>
              <a:t>theoph</a:t>
            </a:r>
            <a:r>
              <a:rPr lang="en-US" sz="600" i="1" kern="600" spc="-20" dirty="0">
                <a:solidFill>
                  <a:prstClr val="black">
                    <a:lumMod val="65000"/>
                    <a:lumOff val="35000"/>
                  </a:prstClr>
                </a:solidFill>
                <a:ea typeface="ＭＳ Ｐゴシック" charset="0"/>
                <a:cs typeface="Arial"/>
                <a:sym typeface="Arial Italic" charset="0"/>
              </a:rPr>
              <a:t>*)</a:t>
            </a:r>
          </a:p>
        </p:txBody>
      </p:sp>
      <p:sp>
        <p:nvSpPr>
          <p:cNvPr id="14361" name="Rectangle 30"/>
          <p:cNvSpPr>
            <a:spLocks/>
          </p:cNvSpPr>
          <p:nvPr/>
        </p:nvSpPr>
        <p:spPr bwMode="auto">
          <a:xfrm>
            <a:off x="2765425" y="4925219"/>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50000"/>
              </a:lnSpc>
              <a:defRPr/>
            </a:pPr>
            <a:r>
              <a:rPr lang="en-US" sz="800" dirty="0">
                <a:solidFill>
                  <a:prstClr val="black">
                    <a:lumMod val="65000"/>
                    <a:lumOff val="35000"/>
                  </a:prstClr>
                </a:solidFill>
                <a:ea typeface="ＭＳ Ｐゴシック" charset="0"/>
                <a:cs typeface="ＭＳ Ｐゴシック" charset="0"/>
              </a:rPr>
              <a:t>As-needed short-acting beta</a:t>
            </a:r>
            <a:r>
              <a:rPr lang="en-US" sz="800" baseline="-25000" dirty="0">
                <a:solidFill>
                  <a:prstClr val="black">
                    <a:lumMod val="65000"/>
                    <a:lumOff val="35000"/>
                  </a:prstClr>
                </a:solidFill>
                <a:ea typeface="ＭＳ Ｐゴシック" charset="0"/>
                <a:cs typeface="ＭＳ Ｐゴシック" charset="0"/>
              </a:rPr>
              <a:t>2</a:t>
            </a:r>
            <a:r>
              <a:rPr lang="en-US" sz="800" dirty="0">
                <a:solidFill>
                  <a:prstClr val="black">
                    <a:lumMod val="65000"/>
                    <a:lumOff val="35000"/>
                  </a:prstClr>
                </a:solidFill>
                <a:ea typeface="ＭＳ Ｐゴシック" charset="0"/>
                <a:cs typeface="ＭＳ Ｐゴシック" charset="0"/>
              </a:rPr>
              <a:t>-agonist (SABA)</a:t>
            </a:r>
          </a:p>
        </p:txBody>
      </p:sp>
      <p:sp>
        <p:nvSpPr>
          <p:cNvPr id="14362" name="Rectangle 31"/>
          <p:cNvSpPr>
            <a:spLocks/>
          </p:cNvSpPr>
          <p:nvPr/>
        </p:nvSpPr>
        <p:spPr bwMode="auto">
          <a:xfrm>
            <a:off x="5516563" y="4914107"/>
            <a:ext cx="16383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800" dirty="0">
                <a:solidFill>
                  <a:prstClr val="black">
                    <a:lumMod val="65000"/>
                    <a:lumOff val="35000"/>
                  </a:prstClr>
                </a:solidFill>
                <a:ea typeface="ＭＳ Ｐゴシック" charset="0"/>
                <a:cs typeface="ＭＳ Ｐゴシック" charset="0"/>
              </a:rPr>
              <a:t>As-needed SABA or </a:t>
            </a:r>
            <a:br>
              <a:rPr lang="en-US" sz="800" dirty="0">
                <a:solidFill>
                  <a:prstClr val="black">
                    <a:lumMod val="65000"/>
                    <a:lumOff val="35000"/>
                  </a:prstClr>
                </a:solidFill>
                <a:ea typeface="ＭＳ Ｐゴシック" charset="0"/>
                <a:cs typeface="ＭＳ Ｐゴシック" charset="0"/>
              </a:rPr>
            </a:br>
            <a:r>
              <a:rPr lang="en-US" sz="800" dirty="0">
                <a:solidFill>
                  <a:prstClr val="black">
                    <a:lumMod val="65000"/>
                    <a:lumOff val="35000"/>
                  </a:prstClr>
                </a:solidFill>
                <a:ea typeface="ＭＳ Ｐゴシック" charset="0"/>
                <a:cs typeface="ＭＳ Ｐゴシック" charset="0"/>
              </a:rPr>
              <a:t>low </a:t>
            </a:r>
            <a:r>
              <a:rPr lang="en-US" sz="800">
                <a:solidFill>
                  <a:prstClr val="black">
                    <a:lumMod val="65000"/>
                    <a:lumOff val="35000"/>
                  </a:prstClr>
                </a:solidFill>
                <a:ea typeface="ＭＳ Ｐゴシック" charset="0"/>
                <a:cs typeface="ＭＳ Ｐゴシック" charset="0"/>
              </a:rPr>
              <a:t>dose ICS/formoterol#</a:t>
            </a:r>
            <a:endParaRPr lang="en-US" sz="800" dirty="0">
              <a:solidFill>
                <a:prstClr val="black">
                  <a:lumMod val="65000"/>
                  <a:lumOff val="35000"/>
                </a:prstClr>
              </a:solidFill>
              <a:ea typeface="ＭＳ Ｐゴシック" charset="0"/>
              <a:cs typeface="ＭＳ Ｐゴシック" charset="0"/>
            </a:endParaRPr>
          </a:p>
        </p:txBody>
      </p:sp>
      <p:sp>
        <p:nvSpPr>
          <p:cNvPr id="197659" name="Rectangle 32"/>
          <p:cNvSpPr>
            <a:spLocks/>
          </p:cNvSpPr>
          <p:nvPr/>
        </p:nvSpPr>
        <p:spPr bwMode="auto">
          <a:xfrm>
            <a:off x="5580112" y="4175919"/>
            <a:ext cx="5760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p>
            <a:pPr algn="ctr">
              <a:lnSpc>
                <a:spcPct val="110000"/>
              </a:lnSpc>
              <a:defRPr/>
            </a:pPr>
            <a:r>
              <a:rPr lang="en-US" sz="750" kern="700" dirty="0">
                <a:solidFill>
                  <a:prstClr val="black"/>
                </a:solidFill>
                <a:ea typeface="ＭＳ Ｐゴシック" charset="0"/>
                <a:cs typeface="ＭＳ Ｐゴシック" charset="0"/>
              </a:rPr>
              <a:t>Low dose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197660" name="Rectangle 33"/>
          <p:cNvSpPr>
            <a:spLocks/>
          </p:cNvSpPr>
          <p:nvPr/>
        </p:nvSpPr>
        <p:spPr bwMode="auto">
          <a:xfrm>
            <a:off x="6228184" y="3998119"/>
            <a:ext cx="546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110000"/>
              </a:lnSpc>
              <a:defRPr/>
            </a:pPr>
            <a:r>
              <a:rPr lang="en-US" sz="750" kern="700" dirty="0">
                <a:solidFill>
                  <a:prstClr val="black"/>
                </a:solidFill>
                <a:ea typeface="ＭＳ Ｐゴシック" charset="0"/>
                <a:cs typeface="ＭＳ Ｐゴシック" charset="0"/>
              </a:rPr>
              <a:t>Med/high </a:t>
            </a:r>
            <a:br>
              <a:rPr lang="en-US" sz="750" kern="700" dirty="0">
                <a:solidFill>
                  <a:prstClr val="black"/>
                </a:solidFill>
                <a:ea typeface="ＭＳ Ｐゴシック" charset="0"/>
                <a:cs typeface="ＭＳ Ｐゴシック" charset="0"/>
              </a:rPr>
            </a:br>
            <a:r>
              <a:rPr lang="en-US" sz="750" kern="700" dirty="0">
                <a:solidFill>
                  <a:prstClr val="black"/>
                </a:solidFill>
                <a:ea typeface="ＭＳ Ｐゴシック" charset="0"/>
                <a:cs typeface="ＭＳ Ｐゴシック" charset="0"/>
              </a:rPr>
              <a:t>ICS/LABA</a:t>
            </a:r>
          </a:p>
        </p:txBody>
      </p:sp>
      <p:sp>
        <p:nvSpPr>
          <p:cNvPr id="75806" name="Rectangle 11"/>
          <p:cNvSpPr>
            <a:spLocks/>
          </p:cNvSpPr>
          <p:nvPr/>
        </p:nvSpPr>
        <p:spPr bwMode="auto">
          <a:xfrm>
            <a:off x="5443538" y="1331119"/>
            <a:ext cx="1221488" cy="67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Diagnosis</a:t>
            </a:r>
          </a:p>
          <a:p>
            <a:pPr eaLnBrk="1" hangingPunct="1">
              <a:lnSpc>
                <a:spcPct val="90000"/>
              </a:lnSpc>
              <a:spcBef>
                <a:spcPts val="425"/>
              </a:spcBef>
            </a:pPr>
            <a:r>
              <a:rPr lang="en-US" altLang="en-US" sz="700" kern="700" dirty="0">
                <a:solidFill>
                  <a:prstClr val="black"/>
                </a:solidFill>
              </a:rPr>
              <a:t>Symptom control &amp; risk factors</a:t>
            </a:r>
            <a:br>
              <a:rPr lang="en-US" altLang="en-US" sz="700" kern="700" dirty="0">
                <a:solidFill>
                  <a:prstClr val="black"/>
                </a:solidFill>
              </a:rPr>
            </a:br>
            <a:r>
              <a:rPr lang="en-US" altLang="en-US" sz="700" kern="700" dirty="0">
                <a:solidFill>
                  <a:prstClr val="black"/>
                </a:solidFill>
              </a:rPr>
              <a:t>(including lung function)</a:t>
            </a:r>
          </a:p>
          <a:p>
            <a:pPr eaLnBrk="1" hangingPunct="1">
              <a:spcBef>
                <a:spcPts val="425"/>
              </a:spcBef>
            </a:pPr>
            <a:r>
              <a:rPr lang="en-US" altLang="en-US" sz="700" kern="700" dirty="0">
                <a:solidFill>
                  <a:prstClr val="black"/>
                </a:solidFill>
              </a:rPr>
              <a:t>Inhaler technique &amp; adherence</a:t>
            </a:r>
          </a:p>
          <a:p>
            <a:pPr eaLnBrk="1" hangingPunct="1">
              <a:spcBef>
                <a:spcPts val="425"/>
              </a:spcBef>
            </a:pPr>
            <a:r>
              <a:rPr lang="en-US" altLang="en-US" sz="700" kern="700" dirty="0">
                <a:solidFill>
                  <a:prstClr val="black"/>
                </a:solidFill>
              </a:rPr>
              <a:t>Patient preference</a:t>
            </a:r>
          </a:p>
        </p:txBody>
      </p:sp>
      <p:sp>
        <p:nvSpPr>
          <p:cNvPr id="75807" name="Rectangle 12"/>
          <p:cNvSpPr>
            <a:spLocks/>
          </p:cNvSpPr>
          <p:nvPr/>
        </p:nvSpPr>
        <p:spPr bwMode="auto">
          <a:xfrm>
            <a:off x="5656263" y="2448719"/>
            <a:ext cx="1270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425"/>
              </a:spcBef>
            </a:pPr>
            <a:r>
              <a:rPr lang="en-US" altLang="en-US" sz="700" kern="700" dirty="0">
                <a:solidFill>
                  <a:prstClr val="black"/>
                </a:solidFill>
              </a:rPr>
              <a:t>Asthma medications</a:t>
            </a:r>
          </a:p>
          <a:p>
            <a:pPr eaLnBrk="1" hangingPunct="1">
              <a:lnSpc>
                <a:spcPct val="90000"/>
              </a:lnSpc>
              <a:spcBef>
                <a:spcPts val="425"/>
              </a:spcBef>
            </a:pPr>
            <a:r>
              <a:rPr lang="en-US" altLang="en-US" sz="700" kern="700" dirty="0">
                <a:solidFill>
                  <a:prstClr val="black"/>
                </a:solidFill>
              </a:rPr>
              <a:t>Non-pharmacological strategies</a:t>
            </a:r>
          </a:p>
          <a:p>
            <a:pPr eaLnBrk="1" hangingPunct="1">
              <a:spcBef>
                <a:spcPts val="425"/>
              </a:spcBef>
            </a:pPr>
            <a:r>
              <a:rPr lang="en-US" altLang="en-US" sz="700" kern="700" dirty="0">
                <a:solidFill>
                  <a:prstClr val="black"/>
                </a:solidFill>
              </a:rPr>
              <a:t>Treat modifiable risk factors</a:t>
            </a:r>
          </a:p>
        </p:txBody>
      </p:sp>
      <p:sp>
        <p:nvSpPr>
          <p:cNvPr id="75808" name="Rectangle 14"/>
          <p:cNvSpPr>
            <a:spLocks/>
          </p:cNvSpPr>
          <p:nvPr/>
        </p:nvSpPr>
        <p:spPr bwMode="auto">
          <a:xfrm>
            <a:off x="1763713" y="3761582"/>
            <a:ext cx="8699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800" b="1">
                <a:solidFill>
                  <a:srgbClr val="134679"/>
                </a:solidFill>
                <a:sym typeface="Arial Bold" charset="0"/>
              </a:rPr>
              <a:t>PREFERRED </a:t>
            </a:r>
            <a:br>
              <a:rPr lang="en-US" altLang="en-US" sz="800" b="1">
                <a:solidFill>
                  <a:srgbClr val="134679"/>
                </a:solidFill>
                <a:sym typeface="Arial Bold" charset="0"/>
              </a:rPr>
            </a:br>
            <a:r>
              <a:rPr lang="en-US" altLang="en-US" sz="800" b="1">
                <a:solidFill>
                  <a:srgbClr val="134679"/>
                </a:solidFill>
                <a:sym typeface="Arial Bold" charset="0"/>
              </a:rPr>
              <a:t>CONTROLLER </a:t>
            </a:r>
            <a:br>
              <a:rPr lang="en-US" altLang="en-US" sz="800" b="1">
                <a:solidFill>
                  <a:srgbClr val="134679"/>
                </a:solidFill>
                <a:sym typeface="Arial Bold" charset="0"/>
              </a:rPr>
            </a:br>
            <a:r>
              <a:rPr lang="en-US" altLang="en-US" sz="800" b="1">
                <a:solidFill>
                  <a:srgbClr val="134679"/>
                </a:solidFill>
                <a:sym typeface="Arial Bold" charset="0"/>
              </a:rPr>
              <a:t>CHOICE</a:t>
            </a:r>
          </a:p>
          <a:p>
            <a:pPr eaLnBrk="1" hangingPunct="1">
              <a:lnSpc>
                <a:spcPct val="90000"/>
              </a:lnSpc>
            </a:pPr>
            <a:endParaRPr lang="en-US" altLang="en-US" sz="800" b="1">
              <a:solidFill>
                <a:prstClr val="black"/>
              </a:solidFill>
            </a:endParaRPr>
          </a:p>
        </p:txBody>
      </p:sp>
      <p:grpSp>
        <p:nvGrpSpPr>
          <p:cNvPr id="75809" name="Group 1"/>
          <p:cNvGrpSpPr>
            <a:grpSpLocks/>
          </p:cNvGrpSpPr>
          <p:nvPr/>
        </p:nvGrpSpPr>
        <p:grpSpPr bwMode="auto">
          <a:xfrm>
            <a:off x="4140200" y="1872457"/>
            <a:ext cx="1219200" cy="1303337"/>
            <a:chOff x="3950262" y="1976264"/>
            <a:chExt cx="1635108" cy="1749890"/>
          </a:xfrm>
        </p:grpSpPr>
        <p:sp>
          <p:nvSpPr>
            <p:cNvPr id="39" name="Rectangle 38"/>
            <p:cNvSpPr/>
            <p:nvPr/>
          </p:nvSpPr>
          <p:spPr>
            <a:xfrm rot="18616622">
              <a:off x="3873426" y="20531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REVIEW RESPONSE</a:t>
              </a:r>
            </a:p>
          </p:txBody>
        </p:sp>
        <p:sp>
          <p:nvSpPr>
            <p:cNvPr id="40" name="Rectangle 39"/>
            <p:cNvSpPr/>
            <p:nvPr/>
          </p:nvSpPr>
          <p:spPr>
            <a:xfrm rot="3533141">
              <a:off x="4049368" y="20310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900" b="1" dirty="0">
                  <a:ln w="12700">
                    <a:noFill/>
                    <a:prstDash val="solid"/>
                  </a:ln>
                  <a:solidFill>
                    <a:prstClr val="white"/>
                  </a:solidFill>
                  <a:cs typeface="Arial"/>
                </a:rPr>
                <a:t>ASSESS</a:t>
              </a:r>
            </a:p>
          </p:txBody>
        </p:sp>
        <p:sp>
          <p:nvSpPr>
            <p:cNvPr id="41" name="Rectangle 40"/>
            <p:cNvSpPr/>
            <p:nvPr/>
          </p:nvSpPr>
          <p:spPr>
            <a:xfrm rot="21356104">
              <a:off x="4049182" y="25121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900" b="1" dirty="0">
                  <a:ln w="12700">
                    <a:noFill/>
                    <a:prstDash val="solid"/>
                  </a:ln>
                  <a:solidFill>
                    <a:prstClr val="white"/>
                  </a:solidFill>
                  <a:ea typeface="ＭＳ Ｐゴシック" charset="0"/>
                  <a:cs typeface="Arial"/>
                </a:rPr>
                <a:t>ADJUST TREATMENT</a:t>
              </a:r>
              <a:endParaRPr lang="en-US" sz="900" b="1" dirty="0">
                <a:ln w="12700">
                  <a:noFill/>
                  <a:prstDash val="solid"/>
                </a:ln>
                <a:solidFill>
                  <a:prstClr val="white"/>
                </a:solidFill>
                <a:ea typeface="ＭＳ Ｐゴシック" charset="0"/>
                <a:cs typeface="ＭＳ Ｐゴシック" charset="0"/>
              </a:endParaRPr>
            </a:p>
          </p:txBody>
        </p:sp>
      </p:grpSp>
      <p:sp>
        <p:nvSpPr>
          <p:cNvPr id="42" name="Rectangle 20"/>
          <p:cNvSpPr>
            <a:spLocks/>
          </p:cNvSpPr>
          <p:nvPr/>
        </p:nvSpPr>
        <p:spPr bwMode="auto">
          <a:xfrm>
            <a:off x="6262088" y="4609150"/>
            <a:ext cx="576064" cy="33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550" i="1" kern="0" dirty="0">
                <a:solidFill>
                  <a:prstClr val="black">
                    <a:lumMod val="65000"/>
                    <a:lumOff val="35000"/>
                  </a:prstClr>
                </a:solidFill>
                <a:ea typeface="ＭＳ Ｐゴシック" charset="0"/>
                <a:cs typeface="Arial"/>
                <a:sym typeface="Arial Italic" charset="0"/>
              </a:rPr>
              <a:t>Add </a:t>
            </a:r>
            <a:r>
              <a:rPr lang="en-US" sz="550" i="1" kern="0" dirty="0" err="1">
                <a:solidFill>
                  <a:prstClr val="black">
                    <a:lumMod val="65000"/>
                    <a:lumOff val="35000"/>
                  </a:prstClr>
                </a:solidFill>
                <a:ea typeface="ＭＳ Ｐゴシック" charset="0"/>
                <a:cs typeface="Arial"/>
                <a:sym typeface="Arial Italic" charset="0"/>
              </a:rPr>
              <a:t>tiotropium</a:t>
            </a:r>
            <a:r>
              <a:rPr lang="en-US" sz="550" kern="700" dirty="0">
                <a:solidFill>
                  <a:prstClr val="black"/>
                </a:solidFill>
                <a:cs typeface="Arial"/>
              </a:rPr>
              <a:t>*</a:t>
            </a:r>
            <a:r>
              <a:rPr lang="en-US" sz="550" kern="700" baseline="30000" dirty="0">
                <a:solidFill>
                  <a:prstClr val="black"/>
                </a:solidFill>
                <a:cs typeface="Arial"/>
                <a:sym typeface="Wingdings 2"/>
              </a:rPr>
              <a:t></a:t>
            </a:r>
            <a:endParaRPr lang="en-US" sz="550" i="1" kern="0" dirty="0">
              <a:solidFill>
                <a:prstClr val="black">
                  <a:lumMod val="65000"/>
                  <a:lumOff val="35000"/>
                </a:prstClr>
              </a:solidFill>
              <a:ea typeface="ＭＳ Ｐゴシック" charset="0"/>
              <a:cs typeface="Arial"/>
              <a:sym typeface="Arial Italic" charset="0"/>
            </a:endParaRPr>
          </a:p>
          <a:p>
            <a:pPr>
              <a:lnSpc>
                <a:spcPct val="90000"/>
              </a:lnSpc>
              <a:defRPr/>
            </a:pPr>
            <a:r>
              <a:rPr lang="en-US" sz="550" i="1" kern="0" dirty="0">
                <a:solidFill>
                  <a:prstClr val="black">
                    <a:lumMod val="65000"/>
                    <a:lumOff val="35000"/>
                  </a:prstClr>
                </a:solidFill>
                <a:ea typeface="ＭＳ Ｐゴシック" charset="0"/>
                <a:cs typeface="Arial"/>
                <a:sym typeface="Arial Italic" charset="0"/>
              </a:rPr>
              <a:t>High dose ICS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 LTRA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(or + </a:t>
            </a:r>
            <a:r>
              <a:rPr lang="en-US" sz="550" i="1" kern="0" dirty="0" err="1">
                <a:solidFill>
                  <a:prstClr val="black">
                    <a:lumMod val="65000"/>
                    <a:lumOff val="35000"/>
                  </a:prstClr>
                </a:solidFill>
                <a:ea typeface="ＭＳ Ｐゴシック" charset="0"/>
                <a:cs typeface="Arial"/>
                <a:sym typeface="Arial Italic" charset="0"/>
              </a:rPr>
              <a:t>theoph</a:t>
            </a:r>
            <a:r>
              <a:rPr lang="en-US" sz="550" i="1" kern="0" dirty="0">
                <a:solidFill>
                  <a:prstClr val="black">
                    <a:lumMod val="65000"/>
                    <a:lumOff val="35000"/>
                  </a:prstClr>
                </a:solidFill>
                <a:ea typeface="ＭＳ Ｐゴシック" charset="0"/>
                <a:cs typeface="Arial"/>
                <a:sym typeface="Arial Italic" charset="0"/>
              </a:rPr>
              <a:t>*)</a:t>
            </a:r>
          </a:p>
        </p:txBody>
      </p:sp>
      <p:sp>
        <p:nvSpPr>
          <p:cNvPr id="43" name="Rectangle 21"/>
          <p:cNvSpPr>
            <a:spLocks/>
          </p:cNvSpPr>
          <p:nvPr/>
        </p:nvSpPr>
        <p:spPr bwMode="auto">
          <a:xfrm>
            <a:off x="6804950" y="4609150"/>
            <a:ext cx="431346"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550" i="1" kern="0" dirty="0">
                <a:solidFill>
                  <a:prstClr val="black">
                    <a:lumMod val="65000"/>
                    <a:lumOff val="35000"/>
                  </a:prstClr>
                </a:solidFill>
                <a:ea typeface="ＭＳ Ｐゴシック" charset="0"/>
                <a:cs typeface="Arial"/>
                <a:sym typeface="Arial Italic" charset="0"/>
              </a:rPr>
              <a:t>Add low dose </a:t>
            </a:r>
            <a:br>
              <a:rPr lang="en-US" sz="550" i="1" kern="0" dirty="0">
                <a:solidFill>
                  <a:prstClr val="black">
                    <a:lumMod val="65000"/>
                    <a:lumOff val="35000"/>
                  </a:prstClr>
                </a:solidFill>
                <a:ea typeface="ＭＳ Ｐゴシック" charset="0"/>
                <a:cs typeface="Arial"/>
                <a:sym typeface="Arial Italic" charset="0"/>
              </a:rPr>
            </a:br>
            <a:r>
              <a:rPr lang="en-US" sz="550" i="1" kern="0" dirty="0">
                <a:solidFill>
                  <a:prstClr val="black">
                    <a:lumMod val="65000"/>
                    <a:lumOff val="35000"/>
                  </a:prstClr>
                </a:solidFill>
                <a:ea typeface="ＭＳ Ｐゴシック" charset="0"/>
                <a:cs typeface="Arial"/>
                <a:sym typeface="Arial Italic" charset="0"/>
              </a:rPr>
              <a:t>OCS</a:t>
            </a:r>
          </a:p>
        </p:txBody>
      </p:sp>
      <p:sp>
        <p:nvSpPr>
          <p:cNvPr id="38" name="Rectangle 34"/>
          <p:cNvSpPr>
            <a:spLocks/>
          </p:cNvSpPr>
          <p:nvPr/>
        </p:nvSpPr>
        <p:spPr bwMode="auto">
          <a:xfrm>
            <a:off x="6730915" y="3754973"/>
            <a:ext cx="567693"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750" kern="700">
                <a:solidFill>
                  <a:prstClr val="black"/>
                </a:solidFill>
                <a:cs typeface="Arial"/>
              </a:rPr>
              <a:t>Refer for add-on treatment </a:t>
            </a:r>
          </a:p>
          <a:p>
            <a:pPr algn="ctr">
              <a:lnSpc>
                <a:spcPct val="90000"/>
              </a:lnSpc>
              <a:defRPr/>
            </a:pPr>
            <a:r>
              <a:rPr lang="en-US" sz="625" kern="700">
                <a:solidFill>
                  <a:prstClr val="black"/>
                </a:solidFill>
                <a:cs typeface="Arial"/>
              </a:rPr>
              <a:t>e.g</a:t>
            </a:r>
            <a:r>
              <a:rPr lang="en-US" sz="625" kern="700" smtClean="0">
                <a:solidFill>
                  <a:prstClr val="black"/>
                </a:solidFill>
                <a:cs typeface="Arial"/>
              </a:rPr>
              <a:t>. </a:t>
            </a:r>
            <a:endParaRPr lang="en-US" sz="625" kern="700">
              <a:solidFill>
                <a:prstClr val="black"/>
              </a:solidFill>
              <a:cs typeface="Arial"/>
            </a:endParaRPr>
          </a:p>
          <a:p>
            <a:pPr algn="ctr">
              <a:lnSpc>
                <a:spcPct val="90000"/>
              </a:lnSpc>
              <a:defRPr/>
            </a:pPr>
            <a:r>
              <a:rPr lang="en-US" sz="550" kern="700" smtClean="0">
                <a:solidFill>
                  <a:prstClr val="black"/>
                </a:solidFill>
                <a:cs typeface="Arial"/>
              </a:rPr>
              <a:t>tiotropium,*</a:t>
            </a:r>
            <a:r>
              <a:rPr lang="en-US" sz="550" kern="700" baseline="30000" smtClean="0">
                <a:solidFill>
                  <a:prstClr val="black"/>
                </a:solidFill>
                <a:cs typeface="Arial"/>
                <a:sym typeface="Wingdings 2"/>
              </a:rPr>
              <a:t></a:t>
            </a:r>
            <a:r>
              <a:rPr lang="en-US" sz="550" kern="700" smtClean="0">
                <a:solidFill>
                  <a:prstClr val="black"/>
                </a:solidFill>
                <a:cs typeface="Arial"/>
              </a:rPr>
              <a:t> </a:t>
            </a:r>
            <a:br>
              <a:rPr lang="en-US" sz="550" kern="700" smtClean="0">
                <a:solidFill>
                  <a:prstClr val="black"/>
                </a:solidFill>
                <a:cs typeface="Arial"/>
              </a:rPr>
            </a:br>
            <a:r>
              <a:rPr lang="en-US" sz="550" kern="700" smtClean="0">
                <a:solidFill>
                  <a:prstClr val="black"/>
                </a:solidFill>
                <a:cs typeface="Arial"/>
              </a:rPr>
              <a:t>anti-IgE, </a:t>
            </a:r>
            <a:br>
              <a:rPr lang="en-US" sz="550" kern="700" smtClean="0">
                <a:solidFill>
                  <a:prstClr val="black"/>
                </a:solidFill>
                <a:cs typeface="Arial"/>
              </a:rPr>
            </a:br>
            <a:r>
              <a:rPr lang="en-US" sz="550" kern="700" smtClean="0">
                <a:solidFill>
                  <a:prstClr val="black"/>
                </a:solidFill>
                <a:cs typeface="Arial"/>
              </a:rPr>
              <a:t>anti-IL5*</a:t>
            </a:r>
            <a:endParaRPr lang="en-US" sz="550" kern="700">
              <a:solidFill>
                <a:prstClr val="black"/>
              </a:solidFill>
              <a:cs typeface="Arial"/>
            </a:endParaRPr>
          </a:p>
        </p:txBody>
      </p:sp>
      <p:grpSp>
        <p:nvGrpSpPr>
          <p:cNvPr id="4" name="Group 3"/>
          <p:cNvGrpSpPr/>
          <p:nvPr/>
        </p:nvGrpSpPr>
        <p:grpSpPr>
          <a:xfrm flipH="1">
            <a:off x="2144481" y="5929447"/>
            <a:ext cx="524433" cy="616992"/>
            <a:chOff x="7298608" y="5980360"/>
            <a:chExt cx="838233" cy="616992"/>
          </a:xfrm>
        </p:grpSpPr>
        <p:sp>
          <p:nvSpPr>
            <p:cNvPr id="2" name="Right Arrow 1"/>
            <p:cNvSpPr/>
            <p:nvPr/>
          </p:nvSpPr>
          <p:spPr>
            <a:xfrm flipH="1">
              <a:off x="7298608" y="5980360"/>
              <a:ext cx="838233" cy="616992"/>
            </a:xfrm>
            <a:prstGeom prst="rightArrow">
              <a:avLst/>
            </a:prstGeom>
            <a:solidFill>
              <a:srgbClr val="F8A662"/>
            </a:solidFill>
            <a:ln w="25400" cap="flat">
              <a:solidFill>
                <a:srgbClr val="385D8A"/>
              </a:solidFill>
              <a:prstDash val="solid"/>
              <a:round/>
              <a:headEnd type="none" w="med" len="med"/>
              <a:tailEnd type="none" w="med" len="med"/>
            </a:ln>
          </p:spPr>
          <p:txBody>
            <a:bodyPr lIns="0" tIns="0" rIns="0" bIns="0"/>
            <a:lstStyle/>
            <a:p>
              <a:endParaRPr lang="en-AU">
                <a:solidFill>
                  <a:prstClr val="black"/>
                </a:solidFill>
              </a:endParaRPr>
            </a:p>
          </p:txBody>
        </p:sp>
        <p:sp>
          <p:nvSpPr>
            <p:cNvPr id="47" name="Rectangle 9"/>
            <p:cNvSpPr>
              <a:spLocks/>
            </p:cNvSpPr>
            <p:nvPr/>
          </p:nvSpPr>
          <p:spPr bwMode="auto">
            <a:xfrm>
              <a:off x="7384366" y="6187256"/>
              <a:ext cx="7524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1000" dirty="0">
                <a:solidFill>
                  <a:srgbClr val="134679"/>
                </a:solidFill>
                <a:latin typeface="Arial Bold" charset="0"/>
                <a:sym typeface="Arial Bold" charset="0"/>
              </a:endParaRPr>
            </a:p>
          </p:txBody>
        </p:sp>
      </p:grpSp>
      <p:grpSp>
        <p:nvGrpSpPr>
          <p:cNvPr id="44" name="Group 10"/>
          <p:cNvGrpSpPr>
            <a:grpSpLocks/>
          </p:cNvGrpSpPr>
          <p:nvPr/>
        </p:nvGrpSpPr>
        <p:grpSpPr bwMode="auto">
          <a:xfrm>
            <a:off x="7024687" y="681831"/>
            <a:ext cx="993775" cy="841375"/>
            <a:chOff x="0" y="0"/>
            <a:chExt cx="626" cy="530"/>
          </a:xfrm>
        </p:grpSpPr>
        <p:sp>
          <p:nvSpPr>
            <p:cNvPr id="45"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46" name="Rectangle 9"/>
            <p:cNvSpPr>
              <a:spLocks/>
            </p:cNvSpPr>
            <p:nvPr/>
          </p:nvSpPr>
          <p:spPr bwMode="auto">
            <a:xfrm>
              <a:off x="84"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255882406"/>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SLIDE 53-54.jpg"/>
          <p:cNvPicPr>
            <a:picLocks noChangeAspect="1"/>
          </p:cNvPicPr>
          <p:nvPr/>
        </p:nvPicPr>
        <p:blipFill>
          <a:blip r:embed="rId3" cstate="print">
            <a:extLst>
              <a:ext uri="{28A0092B-C50C-407E-A947-70E740481C1C}">
                <a14:useLocalDpi xmlns:a14="http://schemas.microsoft.com/office/drawing/2010/main" val="0"/>
              </a:ext>
            </a:extLst>
          </a:blip>
          <a:srcRect l="1744" t="2495" r="1176" b="1849"/>
          <a:stretch>
            <a:fillRect/>
          </a:stretch>
        </p:blipFill>
        <p:spPr bwMode="auto">
          <a:xfrm>
            <a:off x="1466850" y="1100138"/>
            <a:ext cx="6011863"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management - pharmacotherapy</a:t>
            </a:r>
          </a:p>
        </p:txBody>
      </p:sp>
      <p:sp>
        <p:nvSpPr>
          <p:cNvPr id="76805" name="Rectangle 7"/>
          <p:cNvSpPr>
            <a:spLocks/>
          </p:cNvSpPr>
          <p:nvPr/>
        </p:nvSpPr>
        <p:spPr bwMode="auto">
          <a:xfrm>
            <a:off x="7462838" y="4485151"/>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smtClean="0">
                <a:solidFill>
                  <a:srgbClr val="134679"/>
                </a:solidFill>
              </a:rPr>
              <a:t>*Not for children &lt;12 years</a:t>
            </a:r>
          </a:p>
          <a:p>
            <a:pPr eaLnBrk="1" hangingPunct="1">
              <a:spcBef>
                <a:spcPts val="600"/>
              </a:spcBef>
            </a:pPr>
            <a:r>
              <a:rPr lang="en-US" altLang="en-US" sz="900" smtClean="0">
                <a:solidFill>
                  <a:srgbClr val="134679"/>
                </a:solidFill>
              </a:rPr>
              <a:t>**For children 6-11 years, the </a:t>
            </a:r>
            <a:r>
              <a:rPr lang="en-US" altLang="en-US" sz="900" dirty="0">
                <a:solidFill>
                  <a:srgbClr val="134679"/>
                </a:solidFill>
              </a:rPr>
              <a:t>preferred Step </a:t>
            </a:r>
            <a:r>
              <a:rPr lang="en-US" altLang="en-US" sz="900">
                <a:solidFill>
                  <a:srgbClr val="134679"/>
                </a:solidFill>
              </a:rPr>
              <a:t>3 </a:t>
            </a:r>
            <a:r>
              <a:rPr lang="en-US" altLang="en-US" sz="900" smtClean="0">
                <a:solidFill>
                  <a:srgbClr val="134679"/>
                </a:solidFill>
              </a:rPr>
              <a:t>treatment is </a:t>
            </a:r>
            <a:r>
              <a:rPr lang="en-US" altLang="en-US" sz="900" dirty="0">
                <a:solidFill>
                  <a:srgbClr val="134679"/>
                </a:solidFill>
              </a:rPr>
              <a:t>medium dose ICS</a:t>
            </a:r>
          </a:p>
          <a:p>
            <a:pPr eaLnBrk="1" hangingPunct="1">
              <a:spcBef>
                <a:spcPts val="600"/>
              </a:spcBef>
            </a:pPr>
            <a:r>
              <a:rPr lang="en-US" altLang="en-US" sz="900" baseline="30000" smtClean="0">
                <a:solidFill>
                  <a:srgbClr val="134679"/>
                </a:solidFill>
              </a:rPr>
              <a:t>#</a:t>
            </a:r>
            <a:r>
              <a:rPr lang="en-US" altLang="en-US" sz="900" smtClean="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a:t>
            </a:r>
            <a:r>
              <a:rPr lang="en-US" altLang="en-US" sz="900" dirty="0" smtClean="0">
                <a:solidFill>
                  <a:srgbClr val="134679"/>
                </a:solidFill>
              </a:rPr>
              <a:t>therapy</a:t>
            </a:r>
          </a:p>
          <a:p>
            <a:pPr eaLnBrk="1" hangingPunct="1">
              <a:spcBef>
                <a:spcPts val="600"/>
              </a:spcBef>
            </a:pPr>
            <a:r>
              <a:rPr lang="en-AU" altLang="en-US" sz="900" smtClean="0">
                <a:solidFill>
                  <a:srgbClr val="134679"/>
                </a:solidFill>
                <a:sym typeface="Wingdings 2"/>
              </a:rPr>
              <a:t></a:t>
            </a:r>
            <a:r>
              <a:rPr lang="en-AU" altLang="en-US" sz="900" smtClean="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a:t>
            </a:r>
            <a:r>
              <a:rPr lang="en-AU" altLang="en-US" sz="900" smtClean="0">
                <a:solidFill>
                  <a:srgbClr val="134679"/>
                </a:solidFill>
              </a:rPr>
              <a:t>mist </a:t>
            </a:r>
            <a:r>
              <a:rPr lang="en-AU" altLang="en-US" sz="900" dirty="0">
                <a:solidFill>
                  <a:srgbClr val="134679"/>
                </a:solidFill>
              </a:rPr>
              <a:t>inhaler </a:t>
            </a:r>
            <a:r>
              <a:rPr lang="en-AU" altLang="en-US" sz="900">
                <a:solidFill>
                  <a:srgbClr val="134679"/>
                </a:solidFill>
              </a:rPr>
              <a:t>is </a:t>
            </a:r>
            <a:r>
              <a:rPr lang="en-AU" altLang="en-US" sz="900" smtClean="0">
                <a:solidFill>
                  <a:srgbClr val="134679"/>
                </a:solidFill>
              </a:rPr>
              <a:t>an </a:t>
            </a:r>
            <a:r>
              <a:rPr lang="en-AU" altLang="en-US" sz="900" dirty="0">
                <a:solidFill>
                  <a:srgbClr val="134679"/>
                </a:solidFill>
              </a:rPr>
              <a:t>add-on treatment </a:t>
            </a:r>
            <a:r>
              <a:rPr lang="en-AU" altLang="en-US" sz="900">
                <a:solidFill>
                  <a:srgbClr val="134679"/>
                </a:solidFill>
              </a:rPr>
              <a:t>for </a:t>
            </a:r>
            <a:r>
              <a:rPr lang="en-AU" altLang="en-US" sz="900" smtClean="0">
                <a:solidFill>
                  <a:srgbClr val="134679"/>
                </a:solidFill>
              </a:rPr>
              <a:t>patients ≥12 years with </a:t>
            </a:r>
            <a:r>
              <a:rPr lang="en-AU" altLang="en-US" sz="900" dirty="0">
                <a:solidFill>
                  <a:srgbClr val="134679"/>
                </a:solidFill>
              </a:rPr>
              <a:t>a history </a:t>
            </a:r>
            <a:r>
              <a:rPr lang="en-AU" altLang="en-US" sz="900">
                <a:solidFill>
                  <a:srgbClr val="134679"/>
                </a:solidFill>
              </a:rPr>
              <a:t>of </a:t>
            </a:r>
            <a:r>
              <a:rPr lang="en-AU" altLang="en-US" sz="900" smtClean="0">
                <a:solidFill>
                  <a:srgbClr val="134679"/>
                </a:solidFill>
              </a:rPr>
              <a:t>exacerbations</a:t>
            </a:r>
            <a:endParaRPr lang="en-US" altLang="en-US" sz="900" dirty="0">
              <a:solidFill>
                <a:srgbClr val="134679"/>
              </a:solidFill>
            </a:endParaRPr>
          </a:p>
        </p:txBody>
      </p:sp>
      <p:sp>
        <p:nvSpPr>
          <p:cNvPr id="76806" name="Rectangle 8"/>
          <p:cNvSpPr>
            <a:spLocks/>
          </p:cNvSpPr>
          <p:nvPr/>
        </p:nvSpPr>
        <p:spPr bwMode="auto">
          <a:xfrm>
            <a:off x="168275" y="6650038"/>
            <a:ext cx="2798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2017, </a:t>
            </a:r>
            <a:r>
              <a:rPr lang="en-US" altLang="en-US" sz="1200" i="1" dirty="0">
                <a:solidFill>
                  <a:srgbClr val="FFFFFF"/>
                </a:solidFill>
                <a:cs typeface="Arial" pitchFamily="34" charset="0"/>
                <a:sym typeface="Arial Italic" charset="0"/>
              </a:rPr>
              <a:t>Box 3-5 </a:t>
            </a:r>
            <a:r>
              <a:rPr lang="en-US" altLang="en-US" sz="1200" i="1" dirty="0" smtClean="0">
                <a:solidFill>
                  <a:srgbClr val="FFFFFF"/>
                </a:solidFill>
                <a:cs typeface="Arial" pitchFamily="34" charset="0"/>
                <a:sym typeface="Arial Italic" charset="0"/>
              </a:rPr>
              <a:t> (2/8) (upper </a:t>
            </a:r>
            <a:r>
              <a:rPr lang="en-US" altLang="en-US" sz="1200" i="1" dirty="0">
                <a:solidFill>
                  <a:srgbClr val="FFFFFF"/>
                </a:solidFill>
                <a:cs typeface="Arial" pitchFamily="34" charset="0"/>
                <a:sym typeface="Arial Italic" charset="0"/>
              </a:rPr>
              <a:t>part)</a:t>
            </a:r>
          </a:p>
        </p:txBody>
      </p:sp>
      <p:sp>
        <p:nvSpPr>
          <p:cNvPr id="76807" name="Rectangle 10"/>
          <p:cNvSpPr>
            <a:spLocks/>
          </p:cNvSpPr>
          <p:nvPr/>
        </p:nvSpPr>
        <p:spPr bwMode="auto">
          <a:xfrm>
            <a:off x="4979988" y="1412875"/>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t>Diagnosis</a:t>
            </a:r>
          </a:p>
          <a:p>
            <a:pPr eaLnBrk="1" hangingPunct="1">
              <a:lnSpc>
                <a:spcPct val="90000"/>
              </a:lnSpc>
              <a:spcBef>
                <a:spcPts val="525"/>
              </a:spcBef>
            </a:pPr>
            <a:r>
              <a:rPr lang="en-US" altLang="en-US" sz="1000" dirty="0"/>
              <a:t>Symptom control &amp; risk factors</a:t>
            </a:r>
            <a:br>
              <a:rPr lang="en-US" altLang="en-US" sz="1000" dirty="0"/>
            </a:br>
            <a:r>
              <a:rPr lang="en-US" altLang="en-US" sz="1000" dirty="0"/>
              <a:t>(including lung function)</a:t>
            </a:r>
          </a:p>
          <a:p>
            <a:pPr eaLnBrk="1" hangingPunct="1">
              <a:lnSpc>
                <a:spcPct val="90000"/>
              </a:lnSpc>
              <a:spcBef>
                <a:spcPts val="525"/>
              </a:spcBef>
            </a:pPr>
            <a:r>
              <a:rPr lang="en-US" altLang="en-US" sz="1000" dirty="0"/>
              <a:t>Inhaler technique &amp; adherence</a:t>
            </a:r>
          </a:p>
          <a:p>
            <a:pPr eaLnBrk="1" hangingPunct="1">
              <a:lnSpc>
                <a:spcPct val="90000"/>
              </a:lnSpc>
              <a:spcBef>
                <a:spcPts val="525"/>
              </a:spcBef>
            </a:pPr>
            <a:r>
              <a:rPr lang="en-US" altLang="en-US" sz="1000" dirty="0"/>
              <a:t>Patient preference</a:t>
            </a:r>
          </a:p>
        </p:txBody>
      </p:sp>
      <p:sp>
        <p:nvSpPr>
          <p:cNvPr id="76808" name="Rectangle 11"/>
          <p:cNvSpPr>
            <a:spLocks/>
          </p:cNvSpPr>
          <p:nvPr/>
        </p:nvSpPr>
        <p:spPr bwMode="auto">
          <a:xfrm>
            <a:off x="5292725" y="2938463"/>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t>Asthma medications</a:t>
            </a:r>
          </a:p>
          <a:p>
            <a:pPr eaLnBrk="1" hangingPunct="1">
              <a:lnSpc>
                <a:spcPct val="90000"/>
              </a:lnSpc>
              <a:spcBef>
                <a:spcPts val="525"/>
              </a:spcBef>
            </a:pPr>
            <a:r>
              <a:rPr lang="en-US" altLang="en-US" sz="1000"/>
              <a:t>Non-pharmacological strategies</a:t>
            </a:r>
          </a:p>
          <a:p>
            <a:pPr eaLnBrk="1" hangingPunct="1">
              <a:lnSpc>
                <a:spcPct val="90000"/>
              </a:lnSpc>
              <a:spcBef>
                <a:spcPts val="525"/>
              </a:spcBef>
            </a:pPr>
            <a:r>
              <a:rPr lang="en-US" altLang="en-US" sz="1000"/>
              <a:t>Treat modifiable risk factors</a:t>
            </a:r>
          </a:p>
        </p:txBody>
      </p:sp>
      <p:sp>
        <p:nvSpPr>
          <p:cNvPr id="76809" name="Rectangle 12"/>
          <p:cNvSpPr>
            <a:spLocks/>
          </p:cNvSpPr>
          <p:nvPr/>
        </p:nvSpPr>
        <p:spPr bwMode="auto">
          <a:xfrm>
            <a:off x="1835150" y="2492375"/>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t>Symptoms</a:t>
            </a:r>
          </a:p>
          <a:p>
            <a:pPr eaLnBrk="1" hangingPunct="1">
              <a:lnSpc>
                <a:spcPct val="90000"/>
              </a:lnSpc>
              <a:spcBef>
                <a:spcPts val="525"/>
              </a:spcBef>
            </a:pPr>
            <a:r>
              <a:rPr lang="en-US" altLang="en-US" sz="1000"/>
              <a:t>Exacerbations</a:t>
            </a:r>
          </a:p>
          <a:p>
            <a:pPr eaLnBrk="1" hangingPunct="1">
              <a:lnSpc>
                <a:spcPct val="90000"/>
              </a:lnSpc>
              <a:spcBef>
                <a:spcPts val="525"/>
              </a:spcBef>
            </a:pPr>
            <a:r>
              <a:rPr lang="en-US" altLang="en-US" sz="1000"/>
              <a:t>Side-effects</a:t>
            </a:r>
          </a:p>
          <a:p>
            <a:pPr eaLnBrk="1" hangingPunct="1">
              <a:lnSpc>
                <a:spcPct val="90000"/>
              </a:lnSpc>
              <a:spcBef>
                <a:spcPts val="525"/>
              </a:spcBef>
            </a:pPr>
            <a:r>
              <a:rPr lang="en-US" altLang="en-US" sz="1000"/>
              <a:t>Patient satisfaction</a:t>
            </a:r>
          </a:p>
          <a:p>
            <a:pPr eaLnBrk="1" hangingPunct="1">
              <a:lnSpc>
                <a:spcPct val="90000"/>
              </a:lnSpc>
              <a:spcBef>
                <a:spcPts val="525"/>
              </a:spcBef>
            </a:pPr>
            <a:r>
              <a:rPr lang="en-US" altLang="en-US" sz="1000"/>
              <a:t>Lung function</a:t>
            </a:r>
          </a:p>
        </p:txBody>
      </p:sp>
      <p:sp>
        <p:nvSpPr>
          <p:cNvPr id="76810" name="Rectangle 14"/>
          <p:cNvSpPr>
            <a:spLocks/>
          </p:cNvSpPr>
          <p:nvPr/>
        </p:nvSpPr>
        <p:spPr bwMode="auto">
          <a:xfrm>
            <a:off x="538163" y="5683250"/>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76811" name="Rectangle 15"/>
          <p:cNvSpPr>
            <a:spLocks/>
          </p:cNvSpPr>
          <p:nvPr/>
        </p:nvSpPr>
        <p:spPr bwMode="auto">
          <a:xfrm>
            <a:off x="601663" y="6270625"/>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76812" name="Rectangle 16"/>
          <p:cNvSpPr>
            <a:spLocks/>
          </p:cNvSpPr>
          <p:nvPr/>
        </p:nvSpPr>
        <p:spPr bwMode="auto">
          <a:xfrm>
            <a:off x="1506538" y="4583113"/>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ym typeface="Arial Bold" charset="0"/>
              </a:rPr>
              <a:t>STEP 1</a:t>
            </a:r>
          </a:p>
        </p:txBody>
      </p:sp>
      <p:sp>
        <p:nvSpPr>
          <p:cNvPr id="76813" name="Rectangle 17"/>
          <p:cNvSpPr>
            <a:spLocks/>
          </p:cNvSpPr>
          <p:nvPr/>
        </p:nvSpPr>
        <p:spPr bwMode="auto">
          <a:xfrm>
            <a:off x="3349625" y="4583113"/>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ym typeface="Arial Bold" charset="0"/>
              </a:rPr>
              <a:t>STEP 2</a:t>
            </a:r>
          </a:p>
        </p:txBody>
      </p:sp>
      <p:sp>
        <p:nvSpPr>
          <p:cNvPr id="76814" name="Rectangle 18"/>
          <p:cNvSpPr>
            <a:spLocks/>
          </p:cNvSpPr>
          <p:nvPr/>
        </p:nvSpPr>
        <p:spPr bwMode="auto">
          <a:xfrm>
            <a:off x="5148263" y="4456113"/>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ym typeface="Arial Bold" charset="0"/>
              </a:rPr>
              <a:t>STEP 3</a:t>
            </a:r>
          </a:p>
        </p:txBody>
      </p:sp>
      <p:sp>
        <p:nvSpPr>
          <p:cNvPr id="76815" name="Rectangle 19"/>
          <p:cNvSpPr>
            <a:spLocks/>
          </p:cNvSpPr>
          <p:nvPr/>
        </p:nvSpPr>
        <p:spPr bwMode="auto">
          <a:xfrm>
            <a:off x="6011863" y="4192588"/>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ym typeface="Arial Bold" charset="0"/>
              </a:rPr>
              <a:t>STEP 4</a:t>
            </a:r>
          </a:p>
        </p:txBody>
      </p:sp>
      <p:sp>
        <p:nvSpPr>
          <p:cNvPr id="76816" name="Rectangle 20"/>
          <p:cNvSpPr>
            <a:spLocks/>
          </p:cNvSpPr>
          <p:nvPr/>
        </p:nvSpPr>
        <p:spPr bwMode="auto">
          <a:xfrm>
            <a:off x="6732588" y="3860800"/>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ym typeface="Arial Bold" charset="0"/>
              </a:rPr>
              <a:t>STEP 5</a:t>
            </a:r>
          </a:p>
        </p:txBody>
      </p:sp>
      <p:sp>
        <p:nvSpPr>
          <p:cNvPr id="76817" name="Rectangle 21"/>
          <p:cNvSpPr>
            <a:spLocks/>
          </p:cNvSpPr>
          <p:nvPr/>
        </p:nvSpPr>
        <p:spPr bwMode="auto">
          <a:xfrm>
            <a:off x="2106613" y="5316538"/>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t>Low dose ICS</a:t>
            </a:r>
          </a:p>
        </p:txBody>
      </p:sp>
      <p:sp>
        <p:nvSpPr>
          <p:cNvPr id="73750" name="Rectangle 22"/>
          <p:cNvSpPr>
            <a:spLocks/>
          </p:cNvSpPr>
          <p:nvPr/>
        </p:nvSpPr>
        <p:spPr bwMode="auto">
          <a:xfrm>
            <a:off x="1493838" y="5711825"/>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800" spc="-40"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73751" name="Rectangle 23"/>
          <p:cNvSpPr>
            <a:spLocks/>
          </p:cNvSpPr>
          <p:nvPr/>
        </p:nvSpPr>
        <p:spPr bwMode="auto">
          <a:xfrm>
            <a:off x="2124075" y="5711825"/>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0"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800" i="1" kern="0"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73752" name="Rectangle 24"/>
          <p:cNvSpPr>
            <a:spLocks/>
          </p:cNvSpPr>
          <p:nvPr/>
        </p:nvSpPr>
        <p:spPr bwMode="auto">
          <a:xfrm>
            <a:off x="5092700" y="5711825"/>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800" spc="-1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800" i="1" kern="800" spc="-1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800" i="1" kern="800" spc="-10" dirty="0">
                <a:solidFill>
                  <a:schemeClr val="tx1">
                    <a:lumMod val="65000"/>
                    <a:lumOff val="35000"/>
                  </a:schemeClr>
                </a:solidFill>
                <a:latin typeface="Arial"/>
                <a:ea typeface="ＭＳ Ｐゴシック" charset="0"/>
                <a:cs typeface="Arial"/>
                <a:sym typeface="Arial Italic" charset="0"/>
              </a:rPr>
              <a:t>(or + </a:t>
            </a:r>
            <a:r>
              <a:rPr lang="en-US" sz="800" i="1" kern="800" spc="-10" dirty="0" err="1">
                <a:solidFill>
                  <a:schemeClr val="tx1">
                    <a:lumMod val="65000"/>
                    <a:lumOff val="35000"/>
                  </a:schemeClr>
                </a:solidFill>
                <a:latin typeface="Arial"/>
                <a:ea typeface="ＭＳ Ｐゴシック" charset="0"/>
                <a:cs typeface="Arial"/>
                <a:sym typeface="Arial Italic" charset="0"/>
              </a:rPr>
              <a:t>theoph</a:t>
            </a:r>
            <a:r>
              <a:rPr lang="en-US" sz="800" i="1" kern="800" spc="-10" dirty="0">
                <a:solidFill>
                  <a:schemeClr val="tx1">
                    <a:lumMod val="65000"/>
                    <a:lumOff val="35000"/>
                  </a:schemeClr>
                </a:solidFill>
                <a:latin typeface="Arial"/>
                <a:ea typeface="ＭＳ Ｐゴシック" charset="0"/>
                <a:cs typeface="Arial"/>
                <a:sym typeface="Arial Italic" charset="0"/>
              </a:rPr>
              <a:t>*)</a:t>
            </a:r>
          </a:p>
        </p:txBody>
      </p:sp>
      <p:sp>
        <p:nvSpPr>
          <p:cNvPr id="73755" name="Rectangle 27"/>
          <p:cNvSpPr>
            <a:spLocks/>
          </p:cNvSpPr>
          <p:nvPr/>
        </p:nvSpPr>
        <p:spPr bwMode="auto">
          <a:xfrm>
            <a:off x="1511300" y="6165850"/>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schemeClr val="tx1">
                    <a:lumMod val="65000"/>
                    <a:lumOff val="35000"/>
                  </a:schemeClr>
                </a:solidFill>
                <a:latin typeface="Arial" charset="0"/>
                <a:ea typeface="ＭＳ Ｐゴシック" charset="0"/>
                <a:cs typeface="ＭＳ Ｐゴシック" charset="0"/>
              </a:rPr>
              <a:t>As-needed short-acting beta</a:t>
            </a:r>
            <a:r>
              <a:rPr lang="en-US" sz="1000" baseline="13000" dirty="0">
                <a:solidFill>
                  <a:schemeClr val="tx1">
                    <a:lumMod val="65000"/>
                    <a:lumOff val="35000"/>
                  </a:schemeClr>
                </a:solidFill>
                <a:latin typeface="Arial" charset="0"/>
                <a:ea typeface="ＭＳ Ｐゴシック" charset="0"/>
                <a:cs typeface="ＭＳ Ｐゴシック" charset="0"/>
              </a:rPr>
              <a:t>2</a:t>
            </a:r>
            <a:r>
              <a:rPr lang="en-US" sz="1000" dirty="0">
                <a:solidFill>
                  <a:schemeClr val="tx1">
                    <a:lumMod val="65000"/>
                    <a:lumOff val="35000"/>
                  </a:schemeClr>
                </a:solidFill>
                <a:latin typeface="Arial" charset="0"/>
                <a:ea typeface="ＭＳ Ｐゴシック" charset="0"/>
                <a:cs typeface="ＭＳ Ｐゴシック" charset="0"/>
              </a:rPr>
              <a:t>-agonist (SABA)</a:t>
            </a:r>
          </a:p>
        </p:txBody>
      </p:sp>
      <p:sp>
        <p:nvSpPr>
          <p:cNvPr id="73756" name="Rectangle 28"/>
          <p:cNvSpPr>
            <a:spLocks/>
          </p:cNvSpPr>
          <p:nvPr/>
        </p:nvSpPr>
        <p:spPr bwMode="auto">
          <a:xfrm>
            <a:off x="5143500" y="6165850"/>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schemeClr val="tx1">
                    <a:lumMod val="65000"/>
                    <a:lumOff val="35000"/>
                  </a:schemeClr>
                </a:solidFill>
                <a:latin typeface="Arial" charset="0"/>
                <a:ea typeface="ＭＳ Ｐゴシック" charset="0"/>
                <a:cs typeface="ＭＳ Ｐゴシック" charset="0"/>
              </a:rPr>
              <a:t>As-needed SABA or </a:t>
            </a:r>
            <a:br>
              <a:rPr lang="en-US" sz="1000" dirty="0">
                <a:solidFill>
                  <a:schemeClr val="tx1">
                    <a:lumMod val="65000"/>
                    <a:lumOff val="35000"/>
                  </a:schemeClr>
                </a:solidFill>
                <a:latin typeface="Arial" charset="0"/>
                <a:ea typeface="ＭＳ Ｐゴシック" charset="0"/>
                <a:cs typeface="ＭＳ Ｐゴシック" charset="0"/>
              </a:rPr>
            </a:br>
            <a:r>
              <a:rPr lang="en-US" sz="1000" dirty="0">
                <a:solidFill>
                  <a:schemeClr val="tx1">
                    <a:lumMod val="65000"/>
                    <a:lumOff val="35000"/>
                  </a:schemeClr>
                </a:solidFill>
                <a:latin typeface="Arial" charset="0"/>
                <a:ea typeface="ＭＳ Ｐゴシック" charset="0"/>
                <a:cs typeface="ＭＳ Ｐゴシック" charset="0"/>
              </a:rPr>
              <a:t>low </a:t>
            </a:r>
            <a:r>
              <a:rPr lang="en-US" sz="1000">
                <a:solidFill>
                  <a:schemeClr val="tx1">
                    <a:lumMod val="65000"/>
                    <a:lumOff val="35000"/>
                  </a:schemeClr>
                </a:solidFill>
                <a:latin typeface="Arial" charset="0"/>
                <a:ea typeface="ＭＳ Ｐゴシック" charset="0"/>
                <a:cs typeface="ＭＳ Ｐゴシック" charset="0"/>
              </a:rPr>
              <a:t>dose </a:t>
            </a:r>
            <a:r>
              <a:rPr lang="en-US" sz="1000" smtClean="0">
                <a:solidFill>
                  <a:schemeClr val="tx1">
                    <a:lumMod val="65000"/>
                    <a:lumOff val="35000"/>
                  </a:schemeClr>
                </a:solidFill>
                <a:latin typeface="Arial" charset="0"/>
                <a:ea typeface="ＭＳ Ｐゴシック" charset="0"/>
                <a:cs typeface="ＭＳ Ｐゴシック" charset="0"/>
              </a:rPr>
              <a:t>ICS/formoterol</a:t>
            </a:r>
            <a:r>
              <a:rPr lang="en-US" sz="1000" baseline="30000" smtClean="0">
                <a:solidFill>
                  <a:schemeClr val="tx1">
                    <a:lumMod val="65000"/>
                    <a:lumOff val="35000"/>
                  </a:schemeClr>
                </a:solidFill>
                <a:latin typeface="Arial" charset="0"/>
                <a:ea typeface="ＭＳ Ｐゴシック" charset="0"/>
                <a:cs typeface="ＭＳ Ｐゴシック" charset="0"/>
              </a:rPr>
              <a:t>#</a:t>
            </a:r>
            <a:endParaRPr lang="en-US" sz="1000" baseline="30000" dirty="0">
              <a:solidFill>
                <a:schemeClr val="tx1">
                  <a:lumMod val="65000"/>
                  <a:lumOff val="35000"/>
                </a:schemeClr>
              </a:solidFill>
              <a:latin typeface="Arial" charset="0"/>
              <a:ea typeface="ＭＳ Ｐゴシック" charset="0"/>
              <a:cs typeface="ＭＳ Ｐゴシック" charset="0"/>
            </a:endParaRPr>
          </a:p>
        </p:txBody>
      </p:sp>
      <p:sp>
        <p:nvSpPr>
          <p:cNvPr id="76825" name="Rectangle 29"/>
          <p:cNvSpPr>
            <a:spLocks/>
          </p:cNvSpPr>
          <p:nvPr/>
        </p:nvSpPr>
        <p:spPr bwMode="auto">
          <a:xfrm>
            <a:off x="5150530" y="5207000"/>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t>Low dose </a:t>
            </a:r>
            <a:br>
              <a:rPr lang="en-US" altLang="en-US" sz="1000" dirty="0"/>
            </a:br>
            <a:r>
              <a:rPr lang="en-US" altLang="en-US" sz="1000"/>
              <a:t>ICS/LABA</a:t>
            </a:r>
            <a:r>
              <a:rPr lang="en-US" altLang="en-US" sz="1000" smtClean="0"/>
              <a:t>**</a:t>
            </a:r>
            <a:endParaRPr lang="en-US" altLang="en-US" sz="1000" dirty="0"/>
          </a:p>
        </p:txBody>
      </p:sp>
      <p:sp>
        <p:nvSpPr>
          <p:cNvPr id="76826" name="Rectangle 30"/>
          <p:cNvSpPr>
            <a:spLocks/>
          </p:cNvSpPr>
          <p:nvPr/>
        </p:nvSpPr>
        <p:spPr bwMode="auto">
          <a:xfrm>
            <a:off x="6065156" y="4948238"/>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t>Med/high </a:t>
            </a:r>
            <a:br>
              <a:rPr lang="en-US" altLang="en-US" sz="1000" dirty="0"/>
            </a:br>
            <a:r>
              <a:rPr lang="en-US" altLang="en-US" sz="1000" dirty="0"/>
              <a:t>ICS/LABA</a:t>
            </a:r>
          </a:p>
        </p:txBody>
      </p:sp>
      <p:sp>
        <p:nvSpPr>
          <p:cNvPr id="76828" name="Rectangle 14"/>
          <p:cNvSpPr>
            <a:spLocks/>
          </p:cNvSpPr>
          <p:nvPr/>
        </p:nvSpPr>
        <p:spPr bwMode="auto">
          <a:xfrm>
            <a:off x="468313" y="4676775"/>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p>
        </p:txBody>
      </p:sp>
      <p:sp>
        <p:nvSpPr>
          <p:cNvPr id="33" name="Rectangle 32"/>
          <p:cNvSpPr/>
          <p:nvPr/>
        </p:nvSpPr>
        <p:spPr>
          <a:xfrm rot="18616622">
            <a:off x="3238426" y="2180099"/>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schemeClr val="bg1"/>
                </a:solidFill>
                <a:cs typeface="Arial"/>
              </a:rPr>
              <a:t>REVIEW RESPONSE</a:t>
            </a:r>
          </a:p>
        </p:txBody>
      </p:sp>
      <p:sp>
        <p:nvSpPr>
          <p:cNvPr id="34" name="Rectangle 33"/>
          <p:cNvSpPr/>
          <p:nvPr/>
        </p:nvSpPr>
        <p:spPr>
          <a:xfrm rot="3533141">
            <a:off x="3388968" y="2158002"/>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schemeClr val="bg1"/>
                </a:solidFill>
                <a:cs typeface="Arial"/>
              </a:rPr>
              <a:t>ASSESS</a:t>
            </a:r>
            <a:endParaRPr lang="en-AU" sz="1150" b="1" dirty="0">
              <a:ln w="12700">
                <a:noFill/>
                <a:prstDash val="solid"/>
              </a:ln>
              <a:solidFill>
                <a:schemeClr val="bg1"/>
              </a:solidFill>
              <a:cs typeface="Arial"/>
            </a:endParaRPr>
          </a:p>
        </p:txBody>
      </p:sp>
      <p:sp>
        <p:nvSpPr>
          <p:cNvPr id="35" name="Rectangle 34"/>
          <p:cNvSpPr/>
          <p:nvPr/>
        </p:nvSpPr>
        <p:spPr>
          <a:xfrm rot="21356104">
            <a:off x="3401482" y="2613751"/>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schemeClr val="bg1"/>
                </a:solidFill>
                <a:latin typeface="Arial"/>
                <a:ea typeface="ＭＳ Ｐゴシック" charset="0"/>
                <a:cs typeface="Arial"/>
              </a:rPr>
              <a:t>ADJUST TREATMENT</a:t>
            </a:r>
            <a:endParaRPr lang="en-US" sz="1150" b="1" dirty="0">
              <a:ln w="12700">
                <a:noFill/>
                <a:prstDash val="solid"/>
              </a:ln>
              <a:solidFill>
                <a:schemeClr val="bg1"/>
              </a:solidFill>
              <a:latin typeface="Arial" charset="0"/>
              <a:ea typeface="ＭＳ Ｐゴシック" charset="0"/>
              <a:cs typeface="ＭＳ Ｐゴシック" charset="0"/>
            </a:endParaRPr>
          </a:p>
        </p:txBody>
      </p:sp>
      <p:sp>
        <p:nvSpPr>
          <p:cNvPr id="36" name="Rectangle 20"/>
          <p:cNvSpPr>
            <a:spLocks/>
          </p:cNvSpPr>
          <p:nvPr/>
        </p:nvSpPr>
        <p:spPr bwMode="auto">
          <a:xfrm>
            <a:off x="6061549" y="5709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800" i="1" kern="0">
                <a:solidFill>
                  <a:schemeClr val="tx1">
                    <a:lumMod val="65000"/>
                    <a:lumOff val="35000"/>
                  </a:schemeClr>
                </a:solidFill>
                <a:latin typeface="Arial"/>
                <a:ea typeface="ＭＳ Ｐゴシック" charset="0"/>
                <a:cs typeface="Arial"/>
                <a:sym typeface="Arial Italic" charset="0"/>
              </a:rPr>
              <a:t>Add </a:t>
            </a:r>
            <a:r>
              <a:rPr lang="en-US" sz="800" i="1" kern="0" smtClean="0">
                <a:solidFill>
                  <a:schemeClr val="tx1">
                    <a:lumMod val="65000"/>
                    <a:lumOff val="35000"/>
                  </a:schemeClr>
                </a:solidFill>
                <a:latin typeface="Arial"/>
                <a:ea typeface="ＭＳ Ｐゴシック" charset="0"/>
                <a:cs typeface="Arial"/>
                <a:sym typeface="Arial Italic" charset="0"/>
              </a:rPr>
              <a:t>tiotropium</a:t>
            </a:r>
            <a:r>
              <a:rPr lang="en-US" sz="800" kern="700">
                <a:solidFill>
                  <a:schemeClr val="tx1">
                    <a:lumMod val="65000"/>
                    <a:lumOff val="35000"/>
                  </a:schemeClr>
                </a:solidFill>
                <a:cs typeface="Arial"/>
              </a:rPr>
              <a:t>*</a:t>
            </a:r>
            <a:r>
              <a:rPr lang="en-US" sz="800" kern="700" baseline="30000">
                <a:solidFill>
                  <a:schemeClr val="tx1">
                    <a:lumMod val="65000"/>
                    <a:lumOff val="35000"/>
                  </a:schemeClr>
                </a:solidFill>
                <a:cs typeface="Arial"/>
                <a:sym typeface="Wingdings 2"/>
              </a:rPr>
              <a:t></a:t>
            </a:r>
            <a:endParaRPr lang="en-US" sz="800" i="1" kern="0" dirty="0">
              <a:solidFill>
                <a:schemeClr val="tx1">
                  <a:lumMod val="65000"/>
                  <a:lumOff val="35000"/>
                </a:schemeClr>
              </a:solidFill>
              <a:latin typeface="Arial"/>
              <a:ea typeface="ＭＳ Ｐゴシック" charset="0"/>
              <a:cs typeface="Arial"/>
              <a:sym typeface="Arial Italic" charset="0"/>
            </a:endParaRPr>
          </a:p>
          <a:p>
            <a:pPr>
              <a:lnSpc>
                <a:spcPct val="90000"/>
              </a:lnSpc>
              <a:defRPr/>
            </a:pPr>
            <a:r>
              <a:rPr lang="en-US" sz="800" i="1" kern="0" dirty="0" smtClean="0">
                <a:solidFill>
                  <a:schemeClr val="tx1">
                    <a:lumMod val="65000"/>
                    <a:lumOff val="35000"/>
                  </a:schemeClr>
                </a:solidFill>
                <a:latin typeface="Arial"/>
                <a:ea typeface="ＭＳ Ｐゴシック" charset="0"/>
                <a:cs typeface="Arial"/>
                <a:sym typeface="Arial Italic" charset="0"/>
              </a:rPr>
              <a:t>High dose ICS </a:t>
            </a:r>
            <a:br>
              <a:rPr lang="en-US" sz="800" i="1" kern="0" dirty="0" smtClean="0">
                <a:solidFill>
                  <a:schemeClr val="tx1">
                    <a:lumMod val="65000"/>
                    <a:lumOff val="35000"/>
                  </a:schemeClr>
                </a:solidFill>
                <a:latin typeface="Arial"/>
                <a:ea typeface="ＭＳ Ｐゴシック" charset="0"/>
                <a:cs typeface="Arial"/>
                <a:sym typeface="Arial Italic" charset="0"/>
              </a:rPr>
            </a:br>
            <a:r>
              <a:rPr lang="en-US" sz="800" i="1" kern="0" dirty="0" smtClean="0">
                <a:solidFill>
                  <a:schemeClr val="tx1">
                    <a:lumMod val="65000"/>
                    <a:lumOff val="35000"/>
                  </a:schemeClr>
                </a:solidFill>
                <a:latin typeface="Arial"/>
                <a:ea typeface="ＭＳ Ｐゴシック" charset="0"/>
                <a:cs typeface="Arial"/>
                <a:sym typeface="Arial Italic" charset="0"/>
              </a:rPr>
              <a:t>+ LTRA </a:t>
            </a:r>
            <a:br>
              <a:rPr lang="en-US" sz="800" i="1" kern="0" dirty="0" smtClean="0">
                <a:solidFill>
                  <a:schemeClr val="tx1">
                    <a:lumMod val="65000"/>
                    <a:lumOff val="35000"/>
                  </a:schemeClr>
                </a:solidFill>
                <a:latin typeface="Arial"/>
                <a:ea typeface="ＭＳ Ｐゴシック" charset="0"/>
                <a:cs typeface="Arial"/>
                <a:sym typeface="Arial Italic" charset="0"/>
              </a:rPr>
            </a:br>
            <a:r>
              <a:rPr lang="en-US" sz="800" i="1" kern="0" dirty="0" smtClean="0">
                <a:solidFill>
                  <a:schemeClr val="tx1">
                    <a:lumMod val="65000"/>
                    <a:lumOff val="35000"/>
                  </a:schemeClr>
                </a:solidFill>
                <a:latin typeface="Arial"/>
                <a:ea typeface="ＭＳ Ｐゴシック" charset="0"/>
                <a:cs typeface="Arial"/>
                <a:sym typeface="Arial Italic" charset="0"/>
              </a:rPr>
              <a:t>(or + </a:t>
            </a:r>
            <a:r>
              <a:rPr lang="en-US" sz="800" i="1" kern="0" dirty="0" err="1" smtClean="0">
                <a:solidFill>
                  <a:schemeClr val="tx1">
                    <a:lumMod val="65000"/>
                    <a:lumOff val="35000"/>
                  </a:schemeClr>
                </a:solidFill>
                <a:latin typeface="Arial"/>
                <a:ea typeface="ＭＳ Ｐゴシック" charset="0"/>
                <a:cs typeface="Arial"/>
                <a:sym typeface="Arial Italic" charset="0"/>
              </a:rPr>
              <a:t>theoph</a:t>
            </a:r>
            <a:r>
              <a:rPr lang="en-US" sz="800" i="1" kern="0" dirty="0" smtClean="0">
                <a:solidFill>
                  <a:schemeClr val="tx1">
                    <a:lumMod val="65000"/>
                    <a:lumOff val="35000"/>
                  </a:schemeClr>
                </a:solidFill>
                <a:latin typeface="Arial"/>
                <a:ea typeface="ＭＳ Ｐゴシック" charset="0"/>
                <a:cs typeface="Arial"/>
                <a:sym typeface="Arial Italic" charset="0"/>
              </a:rPr>
              <a:t>*)</a:t>
            </a:r>
            <a:endParaRPr lang="en-US" sz="800" i="1" kern="0" dirty="0">
              <a:solidFill>
                <a:schemeClr val="tx1">
                  <a:lumMod val="65000"/>
                  <a:lumOff val="35000"/>
                </a:schemeClr>
              </a:solidFill>
              <a:latin typeface="Arial"/>
              <a:ea typeface="ＭＳ Ｐゴシック" charset="0"/>
              <a:cs typeface="Arial"/>
              <a:sym typeface="Arial Italic" charset="0"/>
            </a:endParaRPr>
          </a:p>
        </p:txBody>
      </p:sp>
      <p:sp>
        <p:nvSpPr>
          <p:cNvPr id="37" name="Rectangle 21"/>
          <p:cNvSpPr>
            <a:spLocks/>
          </p:cNvSpPr>
          <p:nvPr/>
        </p:nvSpPr>
        <p:spPr bwMode="auto">
          <a:xfrm>
            <a:off x="6837038" y="57091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800" i="1" kern="0" smtClean="0">
                <a:solidFill>
                  <a:schemeClr val="tx1">
                    <a:lumMod val="65000"/>
                    <a:lumOff val="35000"/>
                  </a:schemeClr>
                </a:solidFill>
                <a:latin typeface="Arial"/>
                <a:ea typeface="ＭＳ Ｐゴシック" charset="0"/>
                <a:cs typeface="Arial"/>
                <a:sym typeface="Arial Italic" charset="0"/>
              </a:rPr>
              <a:t>Add </a:t>
            </a:r>
            <a:r>
              <a:rPr lang="en-US" sz="800" i="1" kern="0" dirty="0">
                <a:solidFill>
                  <a:schemeClr val="tx1">
                    <a:lumMod val="65000"/>
                    <a:lumOff val="35000"/>
                  </a:schemeClr>
                </a:solidFill>
                <a:latin typeface="Arial"/>
                <a:ea typeface="ＭＳ Ｐゴシック" charset="0"/>
                <a:cs typeface="Arial"/>
                <a:sym typeface="Arial Italic" charset="0"/>
              </a:rPr>
              <a:t>low </a:t>
            </a:r>
            <a:br>
              <a:rPr lang="en-US" sz="800" i="1" kern="0" dirty="0">
                <a:solidFill>
                  <a:schemeClr val="tx1">
                    <a:lumMod val="65000"/>
                    <a:lumOff val="35000"/>
                  </a:schemeClr>
                </a:solidFill>
                <a:latin typeface="Arial"/>
                <a:ea typeface="ＭＳ Ｐゴシック" charset="0"/>
                <a:cs typeface="Arial"/>
                <a:sym typeface="Arial Italic" charset="0"/>
              </a:rPr>
            </a:br>
            <a:r>
              <a:rPr lang="en-US" sz="800" i="1" kern="0" dirty="0">
                <a:solidFill>
                  <a:schemeClr val="tx1">
                    <a:lumMod val="65000"/>
                    <a:lumOff val="35000"/>
                  </a:schemeClr>
                </a:solidFill>
                <a:latin typeface="Arial"/>
                <a:ea typeface="ＭＳ Ｐゴシック" charset="0"/>
                <a:cs typeface="Arial"/>
                <a:sym typeface="Arial Italic" charset="0"/>
              </a:rPr>
              <a:t>dose OCS</a:t>
            </a:r>
          </a:p>
        </p:txBody>
      </p:sp>
      <p:sp>
        <p:nvSpPr>
          <p:cNvPr id="38" name="Rectangle 34"/>
          <p:cNvSpPr>
            <a:spLocks/>
          </p:cNvSpPr>
          <p:nvPr/>
        </p:nvSpPr>
        <p:spPr bwMode="auto">
          <a:xfrm>
            <a:off x="6784294" y="4548255"/>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latin typeface="Arial"/>
                <a:cs typeface="Arial"/>
              </a:rPr>
              <a:t>Refer for add-on treatment </a:t>
            </a:r>
          </a:p>
          <a:p>
            <a:pPr algn="ctr">
              <a:lnSpc>
                <a:spcPct val="90000"/>
              </a:lnSpc>
              <a:defRPr/>
            </a:pPr>
            <a:r>
              <a:rPr lang="en-US" sz="750" kern="700">
                <a:latin typeface="Arial"/>
                <a:cs typeface="Arial"/>
              </a:rPr>
              <a:t>e.g</a:t>
            </a:r>
            <a:r>
              <a:rPr lang="en-US" sz="750" kern="700" smtClean="0">
                <a:latin typeface="Arial"/>
                <a:cs typeface="Arial"/>
              </a:rPr>
              <a:t>. </a:t>
            </a:r>
            <a:endParaRPr lang="en-US" sz="750" kern="700">
              <a:latin typeface="Arial"/>
              <a:cs typeface="Arial"/>
            </a:endParaRPr>
          </a:p>
          <a:p>
            <a:pPr algn="ctr">
              <a:lnSpc>
                <a:spcPct val="90000"/>
              </a:lnSpc>
              <a:defRPr/>
            </a:pPr>
            <a:r>
              <a:rPr lang="en-US" sz="750" kern="700" smtClean="0">
                <a:latin typeface="Arial"/>
                <a:cs typeface="Arial"/>
              </a:rPr>
              <a:t>tiotropium,*</a:t>
            </a:r>
            <a:r>
              <a:rPr lang="en-US" sz="750" kern="700" baseline="30000" smtClean="0">
                <a:latin typeface="Arial"/>
                <a:cs typeface="Arial"/>
                <a:sym typeface="Wingdings 2"/>
              </a:rPr>
              <a:t></a:t>
            </a:r>
            <a:r>
              <a:rPr lang="en-US" sz="750" kern="700" smtClean="0">
                <a:latin typeface="Arial"/>
                <a:cs typeface="Arial"/>
              </a:rPr>
              <a:t> anti-IgE, </a:t>
            </a:r>
            <a:br>
              <a:rPr lang="en-US" sz="750" kern="700" smtClean="0">
                <a:latin typeface="Arial"/>
                <a:cs typeface="Arial"/>
              </a:rPr>
            </a:br>
            <a:r>
              <a:rPr lang="en-US" sz="750" kern="700" smtClean="0">
                <a:latin typeface="Arial"/>
                <a:cs typeface="Arial"/>
              </a:rPr>
              <a:t>anti-IL5*</a:t>
            </a:r>
            <a:endParaRPr lang="en-US" sz="750" kern="700">
              <a:latin typeface="Arial"/>
              <a:cs typeface="Arial"/>
            </a:endParaRPr>
          </a:p>
        </p:txBody>
      </p:sp>
      <p:grpSp>
        <p:nvGrpSpPr>
          <p:cNvPr id="39" name="Group 10"/>
          <p:cNvGrpSpPr>
            <a:grpSpLocks/>
          </p:cNvGrpSpPr>
          <p:nvPr/>
        </p:nvGrpSpPr>
        <p:grpSpPr bwMode="auto">
          <a:xfrm>
            <a:off x="7011529" y="464453"/>
            <a:ext cx="993775" cy="841375"/>
            <a:chOff x="0" y="0"/>
            <a:chExt cx="626" cy="530"/>
          </a:xfrm>
        </p:grpSpPr>
        <p:sp>
          <p:nvSpPr>
            <p:cNvPr id="40"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41"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1667863481"/>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2233748"/>
            <a:ext cx="7434000" cy="2989939"/>
          </a:xfrm>
          <a:prstGeom prst="rect">
            <a:avLst/>
          </a:prstGeom>
        </p:spPr>
      </p:pic>
      <p:pic>
        <p:nvPicPr>
          <p:cNvPr id="7885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2" name="Rectangle 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a:r>
              <a:rPr lang="en-US" altLang="en-US">
                <a:ea typeface="ヒラギノ角ゴ ProN W3" charset="-128"/>
              </a:rPr>
              <a:t>Stepwise management – additional components</a:t>
            </a:r>
            <a:endParaRPr lang="en-US" altLang="en-US" smtClean="0">
              <a:ea typeface="ヒラギノ角ゴ ProN W3" charset="-128"/>
            </a:endParaRPr>
          </a:p>
        </p:txBody>
      </p:sp>
      <p:sp>
        <p:nvSpPr>
          <p:cNvPr id="78853" name="Rectangle 7"/>
          <p:cNvSpPr>
            <a:spLocks/>
          </p:cNvSpPr>
          <p:nvPr/>
        </p:nvSpPr>
        <p:spPr bwMode="auto">
          <a:xfrm>
            <a:off x="158750" y="6650038"/>
            <a:ext cx="2843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a:t>
            </a:r>
            <a:r>
              <a:rPr lang="en-US" altLang="en-US" sz="1200" i="1" dirty="0" smtClean="0">
                <a:solidFill>
                  <a:srgbClr val="FFFFFF"/>
                </a:solidFill>
                <a:latin typeface="Arial Italic" charset="0"/>
                <a:sym typeface="Arial Italic" charset="0"/>
              </a:rPr>
              <a:t> (3/8) (lower </a:t>
            </a:r>
            <a:r>
              <a:rPr lang="en-US" altLang="en-US" sz="1200" i="1" dirty="0">
                <a:solidFill>
                  <a:srgbClr val="FFFFFF"/>
                </a:solidFill>
                <a:latin typeface="Arial Italic" charset="0"/>
                <a:sym typeface="Arial Italic" charset="0"/>
              </a:rPr>
              <a:t>part)</a:t>
            </a:r>
          </a:p>
        </p:txBody>
      </p:sp>
      <p:sp>
        <p:nvSpPr>
          <p:cNvPr id="78855" name="Rectangle 10"/>
          <p:cNvSpPr>
            <a:spLocks/>
          </p:cNvSpPr>
          <p:nvPr/>
        </p:nvSpPr>
        <p:spPr bwMode="auto">
          <a:xfrm>
            <a:off x="344488" y="2629068"/>
            <a:ext cx="1274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700" b="1">
                <a:solidFill>
                  <a:srgbClr val="134679"/>
                </a:solidFill>
                <a:sym typeface="Arial Bold" charset="0"/>
              </a:rPr>
              <a:t>REMEMBER </a:t>
            </a:r>
            <a:br>
              <a:rPr lang="en-US" altLang="en-US" sz="1700" b="1">
                <a:solidFill>
                  <a:srgbClr val="134679"/>
                </a:solidFill>
                <a:sym typeface="Arial Bold" charset="0"/>
              </a:rPr>
            </a:br>
            <a:r>
              <a:rPr lang="en-US" altLang="en-US" sz="1700" b="1">
                <a:solidFill>
                  <a:srgbClr val="134679"/>
                </a:solidFill>
                <a:sym typeface="Arial Bold" charset="0"/>
              </a:rPr>
              <a:t>TO...</a:t>
            </a:r>
          </a:p>
        </p:txBody>
      </p:sp>
      <p:sp>
        <p:nvSpPr>
          <p:cNvPr id="3" name="TextBox 2"/>
          <p:cNvSpPr txBox="1"/>
          <p:nvPr/>
        </p:nvSpPr>
        <p:spPr>
          <a:xfrm>
            <a:off x="158750" y="5930944"/>
            <a:ext cx="2992664" cy="307777"/>
          </a:xfrm>
          <a:prstGeom prst="rect">
            <a:avLst/>
          </a:prstGeom>
          <a:noFill/>
        </p:spPr>
        <p:txBody>
          <a:bodyPr wrap="square" rtlCol="0">
            <a:spAutoFit/>
          </a:bodyPr>
          <a:lstStyle/>
          <a:p>
            <a:r>
              <a:rPr lang="en-AU" sz="1400" smtClean="0">
                <a:solidFill>
                  <a:srgbClr val="002060"/>
                </a:solidFill>
              </a:rPr>
              <a:t>SLIT: sublingual immunotherapy</a:t>
            </a:r>
          </a:p>
        </p:txBody>
      </p:sp>
      <p:sp>
        <p:nvSpPr>
          <p:cNvPr id="13" name="Rectangle 9"/>
          <p:cNvSpPr>
            <a:spLocks/>
          </p:cNvSpPr>
          <p:nvPr/>
        </p:nvSpPr>
        <p:spPr bwMode="auto">
          <a:xfrm>
            <a:off x="1992064" y="2348880"/>
            <a:ext cx="6756400" cy="266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174625" indent="-174625" eaLnBrk="0" hangingPunct="0">
              <a:tabLst>
                <a:tab pos="200025" algn="l"/>
              </a:tabLst>
              <a:defRPr sz="2400">
                <a:solidFill>
                  <a:schemeClr val="tx1"/>
                </a:solidFill>
                <a:latin typeface="Arial" pitchFamily="34" charset="0"/>
                <a:ea typeface="ＭＳ Ｐゴシック" pitchFamily="34" charset="-128"/>
              </a:defRPr>
            </a:lvl1pPr>
            <a:lvl2pPr marL="742950" indent="-285750" eaLnBrk="0" hangingPunct="0">
              <a:tabLst>
                <a:tab pos="200025" algn="l"/>
              </a:tabLst>
              <a:defRPr sz="2400">
                <a:solidFill>
                  <a:schemeClr val="tx1"/>
                </a:solidFill>
                <a:latin typeface="Arial" pitchFamily="34" charset="0"/>
                <a:ea typeface="ＭＳ Ｐゴシック" pitchFamily="34" charset="-128"/>
              </a:defRPr>
            </a:lvl2pPr>
            <a:lvl3pPr marL="1143000" indent="-228600" eaLnBrk="0" hangingPunct="0">
              <a:tabLst>
                <a:tab pos="200025" algn="l"/>
              </a:tabLst>
              <a:defRPr sz="2400">
                <a:solidFill>
                  <a:schemeClr val="tx1"/>
                </a:solidFill>
                <a:latin typeface="Arial" pitchFamily="34" charset="0"/>
                <a:ea typeface="ＭＳ Ｐゴシック" pitchFamily="34" charset="-128"/>
              </a:defRPr>
            </a:lvl3pPr>
            <a:lvl4pPr marL="1600200" indent="-228600" eaLnBrk="0" hangingPunct="0">
              <a:tabLst>
                <a:tab pos="200025" algn="l"/>
              </a:tabLst>
              <a:defRPr sz="2400">
                <a:solidFill>
                  <a:schemeClr val="tx1"/>
                </a:solidFill>
                <a:latin typeface="Arial" pitchFamily="34" charset="0"/>
                <a:ea typeface="ＭＳ Ｐゴシック" pitchFamily="34" charset="-128"/>
              </a:defRPr>
            </a:lvl4pPr>
            <a:lvl5pPr marL="2057400" indent="-228600" eaLnBrk="0" hangingPunct="0">
              <a:tabLst>
                <a:tab pos="200025"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00025" algn="l"/>
              </a:tabLst>
              <a:defRPr sz="2400">
                <a:solidFill>
                  <a:schemeClr val="tx1"/>
                </a:solidFill>
                <a:latin typeface="Arial" pitchFamily="34" charset="0"/>
                <a:ea typeface="ＭＳ Ｐゴシック" pitchFamily="34" charset="-128"/>
              </a:defRPr>
            </a:lvl9pPr>
          </a:lstStyle>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Provide guided self-management education </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Treat modifiable risk factors and comorbidities</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400" dirty="0" smtClean="0">
                <a:solidFill>
                  <a:prstClr val="black"/>
                </a:solidFill>
              </a:rPr>
              <a:t>Advise about non-pharmacological therapies and strategies </a:t>
            </a:r>
            <a:endParaRPr lang="en-US" altLang="en-US" sz="1500" dirty="0" smtClean="0">
              <a:solidFill>
                <a:prstClr val="black"/>
              </a:solidFill>
            </a:endParaRP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up if … uncontrolled symptoms, exacerbations or risks, </a:t>
            </a:r>
            <a:br>
              <a:rPr lang="en-US" altLang="en-US" sz="1500" dirty="0" smtClean="0">
                <a:solidFill>
                  <a:prstClr val="black"/>
                </a:solidFill>
              </a:rPr>
            </a:br>
            <a:r>
              <a:rPr lang="en-US" altLang="en-US" sz="1500" dirty="0" smtClean="0">
                <a:solidFill>
                  <a:prstClr val="black"/>
                </a:solidFill>
              </a:rPr>
              <a:t>but check diagnosis, inhaler technique and adherence first</a:t>
            </a:r>
          </a:p>
          <a:p>
            <a:pPr eaLnBrk="1" hangingPunct="1">
              <a:lnSpc>
                <a:spcPct val="90000"/>
              </a:lnSpc>
              <a:spcBef>
                <a:spcPts val="850"/>
              </a:spcBef>
            </a:pPr>
            <a:r>
              <a:rPr lang="en-US" altLang="en-US" sz="1500" smtClean="0">
                <a:solidFill>
                  <a:prstClr val="black"/>
                </a:solidFill>
              </a:rPr>
              <a:t>•  </a:t>
            </a:r>
            <a:r>
              <a:rPr lang="en-US" altLang="en-US" sz="1500" smtClean="0">
                <a:solidFill>
                  <a:srgbClr val="F79646">
                    <a:lumMod val="75000"/>
                  </a:srgbClr>
                </a:solidFill>
              </a:rPr>
              <a:t>Consider </a:t>
            </a:r>
            <a:r>
              <a:rPr lang="en-US" altLang="en-US" sz="1500" dirty="0" smtClean="0">
                <a:solidFill>
                  <a:srgbClr val="F79646">
                    <a:lumMod val="75000"/>
                  </a:srgbClr>
                </a:solidFill>
              </a:rPr>
              <a:t>adding SLIT in adult HDM-sensitive patients with allergic rhinitis who have exacerbations despite ICS treatment, provided FEV</a:t>
            </a:r>
            <a:r>
              <a:rPr lang="en-US" altLang="en-US" sz="1500" baseline="-25000" dirty="0" smtClean="0">
                <a:solidFill>
                  <a:srgbClr val="F79646">
                    <a:lumMod val="75000"/>
                  </a:srgbClr>
                </a:solidFill>
              </a:rPr>
              <a:t>1</a:t>
            </a:r>
            <a:r>
              <a:rPr lang="en-US" altLang="en-US" sz="1500" dirty="0" smtClean="0">
                <a:solidFill>
                  <a:srgbClr val="F79646">
                    <a:lumMod val="75000"/>
                  </a:srgbClr>
                </a:solidFill>
              </a:rPr>
              <a:t> is 70% predicted</a:t>
            </a:r>
          </a:p>
          <a:p>
            <a:pPr eaLnBrk="1" hangingPunct="1">
              <a:lnSpc>
                <a:spcPct val="90000"/>
              </a:lnSpc>
              <a:spcBef>
                <a:spcPts val="850"/>
              </a:spcBef>
            </a:pPr>
            <a:r>
              <a:rPr lang="en-US" altLang="en-US" sz="1500" dirty="0" smtClean="0">
                <a:solidFill>
                  <a:prstClr val="black"/>
                </a:solidFill>
                <a:latin typeface="Arial Bold" charset="0"/>
                <a:sym typeface="Arial Bold" charset="0"/>
              </a:rPr>
              <a:t>•	</a:t>
            </a:r>
            <a:r>
              <a:rPr lang="en-US" altLang="en-US" sz="1500" dirty="0" smtClean="0">
                <a:solidFill>
                  <a:prstClr val="black"/>
                </a:solidFill>
              </a:rPr>
              <a:t>Consider stepping down if … symptoms controlled for 3 months </a:t>
            </a:r>
            <a:br>
              <a:rPr lang="en-US" altLang="en-US" sz="1500" dirty="0" smtClean="0">
                <a:solidFill>
                  <a:prstClr val="black"/>
                </a:solidFill>
              </a:rPr>
            </a:br>
            <a:r>
              <a:rPr lang="en-US" altLang="en-US" sz="1500" dirty="0" smtClean="0">
                <a:solidFill>
                  <a:prstClr val="black"/>
                </a:solidFill>
              </a:rPr>
              <a:t>+ low risk for exacerbations. Ceasing ICS is not advised.</a:t>
            </a:r>
            <a:endParaRPr lang="en-US" altLang="en-US" sz="1500" dirty="0">
              <a:solidFill>
                <a:prstClr val="black"/>
              </a:solidFill>
            </a:endParaRPr>
          </a:p>
        </p:txBody>
      </p:sp>
      <p:grpSp>
        <p:nvGrpSpPr>
          <p:cNvPr id="10" name="Group 10"/>
          <p:cNvGrpSpPr>
            <a:grpSpLocks/>
          </p:cNvGrpSpPr>
          <p:nvPr/>
        </p:nvGrpSpPr>
        <p:grpSpPr bwMode="auto">
          <a:xfrm>
            <a:off x="7011529" y="696677"/>
            <a:ext cx="993775" cy="841375"/>
            <a:chOff x="0" y="0"/>
            <a:chExt cx="626" cy="530"/>
          </a:xfrm>
        </p:grpSpPr>
        <p:sp>
          <p:nvSpPr>
            <p:cNvPr id="11"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4" name="Rectangle 9"/>
            <p:cNvSpPr>
              <a:spLocks/>
            </p:cNvSpPr>
            <p:nvPr/>
          </p:nvSpPr>
          <p:spPr bwMode="auto">
            <a:xfrm>
              <a:off x="84"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59363113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LIDE 57-5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1398588"/>
            <a:ext cx="81010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6"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1 – as-needed inhaled short-acting </a:t>
            </a:r>
            <a:br>
              <a:rPr lang="en-US" altLang="en-US" smtClean="0">
                <a:ea typeface="ヒラギノ角ゴ ProN W3" charset="-128"/>
              </a:rPr>
            </a:br>
            <a:r>
              <a:rPr lang="en-US" altLang="en-US" smtClean="0">
                <a:ea typeface="ヒラギノ角ゴ ProN W3" charset="-128"/>
              </a:rPr>
              <a:t>beta</a:t>
            </a:r>
            <a:r>
              <a:rPr lang="en-US" altLang="en-US" baseline="-25000" smtClean="0">
                <a:ea typeface="ヒラギノ角ゴ ProN W3" charset="-128"/>
              </a:rPr>
              <a:t>2</a:t>
            </a:r>
            <a:r>
              <a:rPr lang="en-US" altLang="en-US" smtClean="0">
                <a:ea typeface="ヒラギノ角ゴ ProN W3" charset="-128"/>
              </a:rPr>
              <a:t>-agonist (SABA) </a:t>
            </a:r>
          </a:p>
        </p:txBody>
      </p:sp>
      <p:sp>
        <p:nvSpPr>
          <p:cNvPr id="79877" name="Rectangle 7"/>
          <p:cNvSpPr>
            <a:spLocks/>
          </p:cNvSpPr>
          <p:nvPr/>
        </p:nvSpPr>
        <p:spPr bwMode="auto">
          <a:xfrm>
            <a:off x="177800" y="6650038"/>
            <a:ext cx="231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1 (4/8)</a:t>
            </a:r>
            <a:endParaRPr lang="en-US" altLang="en-US" sz="1200" i="1" dirty="0">
              <a:solidFill>
                <a:srgbClr val="FFFFFF"/>
              </a:solidFill>
              <a:latin typeface="Arial Italic" charset="0"/>
              <a:sym typeface="Arial Italic" charset="0"/>
            </a:endParaRPr>
          </a:p>
        </p:txBody>
      </p:sp>
      <p:sp>
        <p:nvSpPr>
          <p:cNvPr id="79878"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sp>
        <p:nvSpPr>
          <p:cNvPr id="79879"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79880"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79881" name="Rectangle 11"/>
          <p:cNvSpPr>
            <a:spLocks/>
          </p:cNvSpPr>
          <p:nvPr/>
        </p:nvSpPr>
        <p:spPr bwMode="auto">
          <a:xfrm>
            <a:off x="1285875" y="2995613"/>
            <a:ext cx="827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79882" name="Rectangle 12"/>
          <p:cNvSpPr>
            <a:spLocks/>
          </p:cNvSpPr>
          <p:nvPr/>
        </p:nvSpPr>
        <p:spPr bwMode="auto">
          <a:xfrm>
            <a:off x="2132013" y="2992438"/>
            <a:ext cx="3835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79883"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79884" name="Rectangle 14"/>
          <p:cNvSpPr>
            <a:spLocks/>
          </p:cNvSpPr>
          <p:nvPr/>
        </p:nvSpPr>
        <p:spPr bwMode="auto">
          <a:xfrm>
            <a:off x="7085013" y="255746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79885" name="Rectangle 15"/>
          <p:cNvSpPr>
            <a:spLocks/>
          </p:cNvSpPr>
          <p:nvPr/>
        </p:nvSpPr>
        <p:spPr bwMode="auto">
          <a:xfrm>
            <a:off x="8026400" y="213995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79886"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77841" name="Rectangle 17"/>
          <p:cNvSpPr>
            <a:spLocks/>
          </p:cNvSpPr>
          <p:nvPr/>
        </p:nvSpPr>
        <p:spPr bwMode="auto">
          <a:xfrm>
            <a:off x="1279525" y="4452938"/>
            <a:ext cx="809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77842" name="Rectangle 18"/>
          <p:cNvSpPr>
            <a:spLocks/>
          </p:cNvSpPr>
          <p:nvPr/>
        </p:nvSpPr>
        <p:spPr bwMode="auto">
          <a:xfrm>
            <a:off x="2089150" y="4464050"/>
            <a:ext cx="383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77843" name="Rectangle 19"/>
          <p:cNvSpPr>
            <a:spLocks/>
          </p:cNvSpPr>
          <p:nvPr/>
        </p:nvSpPr>
        <p:spPr bwMode="auto">
          <a:xfrm>
            <a:off x="5921375" y="4451350"/>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77846"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77847"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79894"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79895" name="Rectangle 25"/>
          <p:cNvSpPr>
            <a:spLocks/>
          </p:cNvSpPr>
          <p:nvPr/>
        </p:nvSpPr>
        <p:spPr bwMode="auto">
          <a:xfrm>
            <a:off x="7077075"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79897"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27" name="Rectangle 20"/>
          <p:cNvSpPr>
            <a:spLocks/>
          </p:cNvSpPr>
          <p:nvPr/>
        </p:nvSpPr>
        <p:spPr bwMode="auto">
          <a:xfrm>
            <a:off x="7164388" y="440289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smtClean="0">
                <a:solidFill>
                  <a:schemeClr val="tx1">
                    <a:lumMod val="65000"/>
                    <a:lumOff val="35000"/>
                  </a:schemeClr>
                </a:solidFill>
                <a:latin typeface="Arial"/>
                <a:ea typeface="ＭＳ Ｐゴシック" charset="0"/>
                <a:cs typeface="Arial"/>
                <a:sym typeface="Arial Italic" charset="0"/>
              </a:rPr>
              <a:t>High dose ICS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 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28" name="Rectangle 21"/>
          <p:cNvSpPr>
            <a:spLocks/>
          </p:cNvSpPr>
          <p:nvPr/>
        </p:nvSpPr>
        <p:spPr bwMode="auto">
          <a:xfrm>
            <a:off x="8172326" y="441559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9"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a:t>
            </a:r>
            <a:endParaRPr lang="en-US" sz="900" kern="700">
              <a:latin typeface="Arial"/>
              <a:cs typeface="Arial"/>
            </a:endParaRPr>
          </a:p>
        </p:txBody>
      </p:sp>
    </p:spTree>
    <p:extLst>
      <p:ext uri="{BB962C8B-B14F-4D97-AF65-F5344CB8AC3E}">
        <p14:creationId xmlns:p14="http://schemas.microsoft.com/office/powerpoint/2010/main" val="60201290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52805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mtClean="0">
                <a:ea typeface="ＭＳ Ｐゴシック" pitchFamily="34" charset="-128"/>
              </a:rPr>
              <a:t>Preferred option: as-needed inhaled short-acting beta</a:t>
            </a:r>
            <a:r>
              <a:rPr lang="en-AU" altLang="en-US" baseline="-25000" smtClean="0">
                <a:ea typeface="ＭＳ Ｐゴシック" pitchFamily="34" charset="-128"/>
              </a:rPr>
              <a:t>2</a:t>
            </a:r>
            <a:r>
              <a:rPr lang="en-AU" altLang="en-US" smtClean="0">
                <a:ea typeface="ＭＳ Ｐゴシック" pitchFamily="34" charset="-128"/>
              </a:rPr>
              <a:t>-agonist (SABA)</a:t>
            </a:r>
          </a:p>
          <a:p>
            <a:pPr lvl="1" eaLnBrk="1" hangingPunct="1"/>
            <a:r>
              <a:rPr lang="en-AU" altLang="en-US" smtClean="0">
                <a:ea typeface="ＭＳ Ｐゴシック" pitchFamily="34" charset="-128"/>
              </a:rPr>
              <a:t>SABAs are highly effective for relief of asthma symptoms</a:t>
            </a:r>
          </a:p>
          <a:p>
            <a:pPr lvl="1" eaLnBrk="1" hangingPunct="1"/>
            <a:r>
              <a:rPr lang="en-AU" altLang="en-US" smtClean="0">
                <a:ea typeface="ＭＳ Ｐゴシック" pitchFamily="34" charset="-128"/>
              </a:rPr>
              <a:t>However ….  there is insufficient evidence about the safety of treating asthma with SABA alone</a:t>
            </a:r>
          </a:p>
          <a:p>
            <a:pPr lvl="1" eaLnBrk="1" hangingPunct="1"/>
            <a:r>
              <a:rPr lang="en-AU" altLang="en-US" smtClean="0">
                <a:ea typeface="ＭＳ Ｐゴシック" pitchFamily="34" charset="-128"/>
              </a:rPr>
              <a:t>This option should be reserved for patients with infrequent symptoms (less than twice a month) of short duration, and with no risk factors for exacerbations</a:t>
            </a:r>
          </a:p>
          <a:p>
            <a:pPr eaLnBrk="1" hangingPunct="1"/>
            <a:r>
              <a:rPr lang="en-AU" altLang="en-US" smtClean="0">
                <a:ea typeface="ＭＳ Ｐゴシック" pitchFamily="34" charset="-128"/>
              </a:rPr>
              <a:t>Other options</a:t>
            </a:r>
          </a:p>
          <a:p>
            <a:pPr lvl="1" eaLnBrk="1" hangingPunct="1"/>
            <a:r>
              <a:rPr lang="en-AU" altLang="en-US" smtClean="0">
                <a:ea typeface="ＭＳ Ｐゴシック" pitchFamily="34" charset="-128"/>
              </a:rPr>
              <a:t>Consider adding regular low dose inhaled corticosteroid (ICS) for patients at risk of exacerbations </a:t>
            </a:r>
          </a:p>
        </p:txBody>
      </p:sp>
      <p:sp>
        <p:nvSpPr>
          <p:cNvPr id="80898"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1 – as-needed reliever inhaler</a:t>
            </a:r>
          </a:p>
        </p:txBody>
      </p:sp>
      <p:sp>
        <p:nvSpPr>
          <p:cNvPr id="80899" name="TextBox 4"/>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Tree>
    <p:extLst>
      <p:ext uri="{BB962C8B-B14F-4D97-AF65-F5344CB8AC3E}">
        <p14:creationId xmlns:p14="http://schemas.microsoft.com/office/powerpoint/2010/main" val="245051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0" descr="SLIDE 60-6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84313"/>
            <a:ext cx="78486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2 – low-dose controller + as-needed </a:t>
            </a:r>
            <a:br>
              <a:rPr lang="en-US" altLang="en-US" smtClean="0">
                <a:ea typeface="ヒラギノ角ゴ ProN W3" charset="-128"/>
              </a:rPr>
            </a:br>
            <a:r>
              <a:rPr lang="en-US" altLang="en-US" smtClean="0">
                <a:ea typeface="ヒラギノ角ゴ ProN W3" charset="-128"/>
              </a:rPr>
              <a:t>inhaled SABA</a:t>
            </a:r>
          </a:p>
        </p:txBody>
      </p:sp>
      <p:sp>
        <p:nvSpPr>
          <p:cNvPr id="81925" name="Rectangle 7"/>
          <p:cNvSpPr>
            <a:spLocks/>
          </p:cNvSpPr>
          <p:nvPr/>
        </p:nvSpPr>
        <p:spPr bwMode="auto">
          <a:xfrm>
            <a:off x="160338" y="6650038"/>
            <a:ext cx="2420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2 (5/8)</a:t>
            </a:r>
            <a:endParaRPr lang="en-US" altLang="en-US" sz="1200" i="1" dirty="0">
              <a:solidFill>
                <a:srgbClr val="FFFFFF"/>
              </a:solidFill>
              <a:latin typeface="Arial Italic" charset="0"/>
              <a:sym typeface="Arial Italic" charset="0"/>
            </a:endParaRPr>
          </a:p>
        </p:txBody>
      </p:sp>
      <p:sp>
        <p:nvSpPr>
          <p:cNvPr id="81927"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81928"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dirty="0">
                <a:latin typeface="Arial Italic" charset="0"/>
                <a:sym typeface="Arial Italic" charset="0"/>
              </a:rPr>
              <a:t>Other </a:t>
            </a:r>
            <a:br>
              <a:rPr lang="en-US" altLang="en-US" sz="900" dirty="0">
                <a:latin typeface="Arial Italic" charset="0"/>
                <a:sym typeface="Arial Italic" charset="0"/>
              </a:rPr>
            </a:br>
            <a:r>
              <a:rPr lang="en-US" altLang="en-US" sz="900" dirty="0">
                <a:latin typeface="Arial Italic" charset="0"/>
                <a:sym typeface="Arial Italic" charset="0"/>
              </a:rPr>
              <a:t>controller </a:t>
            </a:r>
            <a:br>
              <a:rPr lang="en-US" altLang="en-US" sz="900" dirty="0">
                <a:latin typeface="Arial Italic" charset="0"/>
                <a:sym typeface="Arial Italic" charset="0"/>
              </a:rPr>
            </a:br>
            <a:r>
              <a:rPr lang="en-US" altLang="en-US" sz="900" dirty="0">
                <a:latin typeface="Arial Italic" charset="0"/>
                <a:sym typeface="Arial Italic" charset="0"/>
              </a:rPr>
              <a:t>options</a:t>
            </a:r>
          </a:p>
        </p:txBody>
      </p:sp>
      <p:sp>
        <p:nvSpPr>
          <p:cNvPr id="81929"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1930" name="Rectangle 11"/>
          <p:cNvSpPr>
            <a:spLocks/>
          </p:cNvSpPr>
          <p:nvPr/>
        </p:nvSpPr>
        <p:spPr bwMode="auto">
          <a:xfrm>
            <a:off x="1403350" y="2995613"/>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1931"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1932"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1933" name="Rectangle 14"/>
          <p:cNvSpPr>
            <a:spLocks/>
          </p:cNvSpPr>
          <p:nvPr/>
        </p:nvSpPr>
        <p:spPr bwMode="auto">
          <a:xfrm>
            <a:off x="7085013" y="255746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1934" name="Rectangle 15"/>
          <p:cNvSpPr>
            <a:spLocks/>
          </p:cNvSpPr>
          <p:nvPr/>
        </p:nvSpPr>
        <p:spPr bwMode="auto">
          <a:xfrm>
            <a:off x="8026400" y="213995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1935"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59"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60"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61" name="Rectangle 19"/>
          <p:cNvSpPr>
            <a:spLocks/>
          </p:cNvSpPr>
          <p:nvPr/>
        </p:nvSpPr>
        <p:spPr bwMode="auto">
          <a:xfrm>
            <a:off x="5940425" y="4407808"/>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64"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65"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81943"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81944" name="Rectangle 25"/>
          <p:cNvSpPr>
            <a:spLocks/>
          </p:cNvSpPr>
          <p:nvPr/>
        </p:nvSpPr>
        <p:spPr bwMode="auto">
          <a:xfrm>
            <a:off x="7077075"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9"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0"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a:t>
            </a:r>
            <a:endParaRPr lang="en-US" sz="900" kern="700">
              <a:latin typeface="Arial"/>
              <a:cs typeface="Arial"/>
            </a:endParaRPr>
          </a:p>
        </p:txBody>
      </p:sp>
      <p:sp>
        <p:nvSpPr>
          <p:cNvPr id="31"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smtClean="0">
                <a:solidFill>
                  <a:schemeClr val="tx1">
                    <a:lumMod val="65000"/>
                    <a:lumOff val="35000"/>
                  </a:schemeClr>
                </a:solidFill>
                <a:latin typeface="Arial"/>
                <a:ea typeface="ＭＳ Ｐゴシック" charset="0"/>
                <a:cs typeface="Arial"/>
                <a:sym typeface="Arial Italic" charset="0"/>
              </a:rPr>
              <a:t>High dose ICS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 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32"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339993459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1"/>
                </a:solidFill>
              </a:rPr>
              <a:t>Countries should enter their own data on burden of asthma</a:t>
            </a:r>
            <a:endParaRPr lang="en-AU" dirty="0">
              <a:solidFill>
                <a:schemeClr val="tx1"/>
              </a:solidFill>
            </a:endParaRPr>
          </a:p>
        </p:txBody>
      </p:sp>
      <p:sp>
        <p:nvSpPr>
          <p:cNvPr id="2" name="Title 1"/>
          <p:cNvSpPr>
            <a:spLocks noGrp="1"/>
          </p:cNvSpPr>
          <p:nvPr>
            <p:ph type="title"/>
          </p:nvPr>
        </p:nvSpPr>
        <p:spPr/>
        <p:txBody>
          <a:bodyPr/>
          <a:lstStyle/>
          <a:p>
            <a:r>
              <a:rPr lang="en-AU" dirty="0" smtClean="0"/>
              <a:t>Burden of asthma</a:t>
            </a:r>
            <a:endParaRPr lang="en-AU" dirty="0"/>
          </a:p>
        </p:txBody>
      </p:sp>
    </p:spTree>
    <p:extLst>
      <p:ext uri="{BB962C8B-B14F-4D97-AF65-F5344CB8AC3E}">
        <p14:creationId xmlns:p14="http://schemas.microsoft.com/office/powerpoint/2010/main" val="25727497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213"/>
            <a:ext cx="8528050" cy="5208587"/>
          </a:xfrm>
        </p:spPr>
        <p:txBody>
          <a:bodyPr>
            <a:normAutofit fontScale="92500" lnSpcReduction="10000"/>
          </a:bodyPr>
          <a:lstStyle/>
          <a:p>
            <a:pPr eaLnBrk="1" fontAlgn="auto" hangingPunct="1">
              <a:lnSpc>
                <a:spcPct val="110000"/>
              </a:lnSpc>
              <a:spcAft>
                <a:spcPts val="0"/>
              </a:spcAft>
              <a:defRPr/>
            </a:pPr>
            <a:r>
              <a:rPr lang="en-AU" dirty="0" smtClean="0">
                <a:ea typeface="+mn-ea"/>
              </a:rPr>
              <a:t>Preferred option: regular low dose ICS with as-needed inhaled SABA</a:t>
            </a:r>
          </a:p>
          <a:p>
            <a:pPr lvl="1" eaLnBrk="1" fontAlgn="auto" hangingPunct="1">
              <a:lnSpc>
                <a:spcPct val="110000"/>
              </a:lnSpc>
              <a:spcAft>
                <a:spcPts val="0"/>
              </a:spcAft>
              <a:defRPr/>
            </a:pPr>
            <a:r>
              <a:rPr lang="en-AU" dirty="0" smtClean="0">
                <a:ea typeface="+mn-ea"/>
              </a:rPr>
              <a:t>Low dose ICS reduces symptoms and reduces risk of exacerbations and asthma-related hospitalization and death</a:t>
            </a:r>
          </a:p>
          <a:p>
            <a:pPr eaLnBrk="1" fontAlgn="auto" hangingPunct="1">
              <a:lnSpc>
                <a:spcPct val="110000"/>
              </a:lnSpc>
              <a:spcAft>
                <a:spcPts val="0"/>
              </a:spcAft>
              <a:defRPr/>
            </a:pPr>
            <a:r>
              <a:rPr lang="en-AU" dirty="0" smtClean="0">
                <a:ea typeface="+mn-ea"/>
              </a:rPr>
              <a:t>Other options</a:t>
            </a:r>
          </a:p>
          <a:p>
            <a:pPr lvl="1" eaLnBrk="1" fontAlgn="auto" hangingPunct="1">
              <a:lnSpc>
                <a:spcPct val="110000"/>
              </a:lnSpc>
              <a:spcAft>
                <a:spcPts val="0"/>
              </a:spcAft>
              <a:defRPr/>
            </a:pPr>
            <a:r>
              <a:rPr lang="en-AU" dirty="0" smtClean="0">
                <a:ea typeface="+mn-ea"/>
              </a:rPr>
              <a:t> Leukotriene receptor antagonists (LTRA) with as-needed SABA</a:t>
            </a:r>
          </a:p>
          <a:p>
            <a:pPr lvl="2" eaLnBrk="1" fontAlgn="auto" hangingPunct="1">
              <a:lnSpc>
                <a:spcPct val="110000"/>
              </a:lnSpc>
              <a:spcAft>
                <a:spcPts val="0"/>
              </a:spcAft>
              <a:defRPr/>
            </a:pPr>
            <a:r>
              <a:rPr lang="en-AU" dirty="0" smtClean="0">
                <a:ea typeface="+mn-ea"/>
              </a:rPr>
              <a:t>Less effective than low dose ICS</a:t>
            </a:r>
          </a:p>
          <a:p>
            <a:pPr lvl="2" eaLnBrk="1" fontAlgn="auto" hangingPunct="1">
              <a:lnSpc>
                <a:spcPct val="110000"/>
              </a:lnSpc>
              <a:spcAft>
                <a:spcPts val="0"/>
              </a:spcAft>
              <a:defRPr/>
            </a:pPr>
            <a:r>
              <a:rPr lang="en-AU" dirty="0" smtClean="0">
                <a:ea typeface="+mn-ea"/>
              </a:rPr>
              <a:t>May be used for some patients with both asthma and allergic rhinitis, or if patient will not use ICS </a:t>
            </a:r>
          </a:p>
          <a:p>
            <a:pPr lvl="1" eaLnBrk="1" fontAlgn="auto" hangingPunct="1">
              <a:lnSpc>
                <a:spcPct val="110000"/>
              </a:lnSpc>
              <a:spcAft>
                <a:spcPts val="0"/>
              </a:spcAft>
              <a:defRPr/>
            </a:pPr>
            <a:r>
              <a:rPr lang="en-AU" dirty="0" smtClean="0">
                <a:ea typeface="+mn-ea"/>
              </a:rPr>
              <a:t>Combination low dose ICS/long-acting beta</a:t>
            </a:r>
            <a:r>
              <a:rPr lang="en-AU" baseline="-25000" dirty="0" smtClean="0">
                <a:ea typeface="+mn-ea"/>
              </a:rPr>
              <a:t>2</a:t>
            </a:r>
            <a:r>
              <a:rPr lang="en-AU" dirty="0" smtClean="0">
                <a:ea typeface="+mn-ea"/>
              </a:rPr>
              <a:t>-agonist (LABA) </a:t>
            </a:r>
            <a:br>
              <a:rPr lang="en-AU" dirty="0" smtClean="0">
                <a:ea typeface="+mn-ea"/>
              </a:rPr>
            </a:br>
            <a:r>
              <a:rPr lang="en-AU" dirty="0" smtClean="0">
                <a:ea typeface="+mn-ea"/>
              </a:rPr>
              <a:t>with as-needed SABA</a:t>
            </a:r>
          </a:p>
          <a:p>
            <a:pPr lvl="2" eaLnBrk="1" fontAlgn="auto" hangingPunct="1">
              <a:lnSpc>
                <a:spcPct val="110000"/>
              </a:lnSpc>
              <a:spcAft>
                <a:spcPts val="0"/>
              </a:spcAft>
              <a:defRPr/>
            </a:pPr>
            <a:r>
              <a:rPr lang="en-AU" dirty="0" smtClean="0">
                <a:ea typeface="+mn-ea"/>
              </a:rPr>
              <a:t>Reduces symptoms and increases lung function compared with ICS</a:t>
            </a:r>
          </a:p>
          <a:p>
            <a:pPr lvl="2" eaLnBrk="1" fontAlgn="auto" hangingPunct="1">
              <a:lnSpc>
                <a:spcPct val="110000"/>
              </a:lnSpc>
              <a:spcAft>
                <a:spcPts val="0"/>
              </a:spcAft>
              <a:defRPr/>
            </a:pPr>
            <a:r>
              <a:rPr lang="en-AU" dirty="0" smtClean="0">
                <a:ea typeface="+mn-ea"/>
              </a:rPr>
              <a:t>More expensive, and does not further reduce exacerbations</a:t>
            </a:r>
          </a:p>
          <a:p>
            <a:pPr lvl="1" eaLnBrk="1" fontAlgn="auto" hangingPunct="1">
              <a:lnSpc>
                <a:spcPct val="110000"/>
              </a:lnSpc>
              <a:spcAft>
                <a:spcPts val="0"/>
              </a:spcAft>
              <a:defRPr/>
            </a:pPr>
            <a:r>
              <a:rPr lang="en-AU" dirty="0" smtClean="0">
                <a:ea typeface="+mn-ea"/>
              </a:rPr>
              <a:t>Intermittent ICS with as-needed SABA for purely seasonal allergic asthma with no interval symptoms</a:t>
            </a:r>
          </a:p>
          <a:p>
            <a:pPr lvl="2" eaLnBrk="1" fontAlgn="auto" hangingPunct="1">
              <a:lnSpc>
                <a:spcPct val="110000"/>
              </a:lnSpc>
              <a:spcAft>
                <a:spcPts val="0"/>
              </a:spcAft>
              <a:defRPr/>
            </a:pPr>
            <a:r>
              <a:rPr lang="en-AU" dirty="0" smtClean="0">
                <a:ea typeface="+mn-ea"/>
              </a:rPr>
              <a:t>Start ICS immediately symptoms commence, and continue for </a:t>
            </a:r>
            <a:br>
              <a:rPr lang="en-AU" dirty="0" smtClean="0">
                <a:ea typeface="+mn-ea"/>
              </a:rPr>
            </a:br>
            <a:r>
              <a:rPr lang="en-AU" dirty="0" smtClean="0">
                <a:ea typeface="+mn-ea"/>
              </a:rPr>
              <a:t>4 weeks after pollen season ends</a:t>
            </a:r>
            <a:endParaRPr lang="en-AU" dirty="0">
              <a:ea typeface="+mn-ea"/>
            </a:endParaRPr>
          </a:p>
        </p:txBody>
      </p:sp>
      <p:sp>
        <p:nvSpPr>
          <p:cNvPr id="82946"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2 – Low dose controller + as-needed SABA</a:t>
            </a:r>
          </a:p>
        </p:txBody>
      </p:sp>
      <p:sp>
        <p:nvSpPr>
          <p:cNvPr id="82947"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Tree>
    <p:extLst>
      <p:ext uri="{BB962C8B-B14F-4D97-AF65-F5344CB8AC3E}">
        <p14:creationId xmlns:p14="http://schemas.microsoft.com/office/powerpoint/2010/main" val="2878117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SLIDE 63-6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455738"/>
            <a:ext cx="79200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839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2" name="Rectangle 4"/>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839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3 – one or two controllers + as-needed inhaled reliever</a:t>
            </a:r>
          </a:p>
        </p:txBody>
      </p:sp>
      <p:sp>
        <p:nvSpPr>
          <p:cNvPr id="83975" name="Rectangle 7"/>
          <p:cNvSpPr>
            <a:spLocks/>
          </p:cNvSpPr>
          <p:nvPr/>
        </p:nvSpPr>
        <p:spPr bwMode="auto">
          <a:xfrm>
            <a:off x="160338" y="6640513"/>
            <a:ext cx="26989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3 (6/8)</a:t>
            </a:r>
            <a:endParaRPr lang="en-US" altLang="en-US" sz="1200" i="1" dirty="0">
              <a:solidFill>
                <a:srgbClr val="FFFFFF"/>
              </a:solidFill>
              <a:latin typeface="Arial Italic" charset="0"/>
              <a:sym typeface="Arial Italic" charset="0"/>
            </a:endParaRPr>
          </a:p>
        </p:txBody>
      </p:sp>
      <p:sp>
        <p:nvSpPr>
          <p:cNvPr id="83977"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83978"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3979" name="Rectangle 11"/>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3980"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3981"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3982" name="Rectangle 14"/>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3983" name="Rectangle 15"/>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3984"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9"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40"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1"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(or + </a:t>
            </a:r>
            <a:r>
              <a:rPr lang="en-US" sz="900" i="1" kern="100" spc="-40" dirty="0" err="1">
                <a:solidFill>
                  <a:schemeClr val="tx1">
                    <a:lumMod val="65000"/>
                    <a:lumOff val="35000"/>
                  </a:schemeClr>
                </a:solidFill>
                <a:latin typeface="Arial"/>
                <a:ea typeface="ＭＳ Ｐゴシック" charset="0"/>
                <a:cs typeface="Arial"/>
                <a:sym typeface="Arial Italic" charset="0"/>
              </a:rPr>
              <a:t>theoph</a:t>
            </a:r>
            <a:r>
              <a:rPr lang="en-US" sz="900" i="1" kern="100" spc="-40" dirty="0">
                <a:solidFill>
                  <a:schemeClr val="tx1">
                    <a:lumMod val="65000"/>
                    <a:lumOff val="35000"/>
                  </a:schemeClr>
                </a:solidFill>
                <a:latin typeface="Arial"/>
                <a:ea typeface="ＭＳ Ｐゴシック" charset="0"/>
                <a:cs typeface="Arial"/>
                <a:sym typeface="Arial Italic" charset="0"/>
              </a:rPr>
              <a:t>*)</a:t>
            </a:r>
          </a:p>
        </p:txBody>
      </p:sp>
      <p:sp>
        <p:nvSpPr>
          <p:cNvPr id="44"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83992"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r>
              <a:rPr lang="en-US" altLang="en-US" sz="1300" smtClean="0"/>
              <a:t>**</a:t>
            </a:r>
            <a:endParaRPr lang="en-US" altLang="en-US" sz="1300"/>
          </a:p>
        </p:txBody>
      </p:sp>
      <p:sp>
        <p:nvSpPr>
          <p:cNvPr id="83993" name="Rectangle 25"/>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83995"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31"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2" name="Rectangle 34"/>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a:t>
            </a:r>
            <a:endParaRPr lang="en-US" sz="900" kern="700">
              <a:latin typeface="Arial"/>
              <a:cs typeface="Arial"/>
            </a:endParaRPr>
          </a:p>
        </p:txBody>
      </p:sp>
      <p:sp>
        <p:nvSpPr>
          <p:cNvPr id="35"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36"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smtClean="0">
                <a:solidFill>
                  <a:schemeClr val="tx1">
                    <a:lumMod val="65000"/>
                    <a:lumOff val="35000"/>
                  </a:schemeClr>
                </a:solidFill>
                <a:latin typeface="Arial"/>
                <a:ea typeface="ＭＳ Ｐゴシック" charset="0"/>
                <a:cs typeface="Arial"/>
                <a:sym typeface="Arial Italic" charset="0"/>
              </a:rPr>
              <a:t>High dose ICS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 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37"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3394449095"/>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57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AU" altLang="en-US" sz="1900" smtClean="0">
                <a:ea typeface="ＭＳ Ｐゴシック" pitchFamily="34" charset="-128"/>
              </a:rPr>
              <a:t>Before considering step-up</a:t>
            </a:r>
          </a:p>
          <a:p>
            <a:pPr lvl="1" eaLnBrk="1" hangingPunct="1"/>
            <a:r>
              <a:rPr lang="en-AU" altLang="en-US" sz="1700" smtClean="0">
                <a:ea typeface="ＭＳ Ｐゴシック" pitchFamily="34" charset="-128"/>
              </a:rPr>
              <a:t>Check inhaler technique and adherence, confirm diagnosis</a:t>
            </a:r>
          </a:p>
          <a:p>
            <a:pPr eaLnBrk="1" hangingPunct="1"/>
            <a:r>
              <a:rPr lang="en-AU" altLang="en-US" sz="1900" smtClean="0">
                <a:ea typeface="ＭＳ Ｐゴシック" pitchFamily="34" charset="-128"/>
              </a:rPr>
              <a:t>Adults/adolescents: preferred options are either combination low dose ICS/LABA maintenance with as-needed SABA, OR combination low dose ICS/formoterol maintenance and reliever regimen*</a:t>
            </a:r>
          </a:p>
          <a:p>
            <a:pPr lvl="1" eaLnBrk="1" hangingPunct="1"/>
            <a:r>
              <a:rPr lang="en-AU" altLang="en-US" sz="1700" smtClean="0">
                <a:ea typeface="ＭＳ Ｐゴシック" pitchFamily="34" charset="-128"/>
              </a:rPr>
              <a:t>Adding LABA reduces symptoms and exacerbations and increases FEV</a:t>
            </a:r>
            <a:r>
              <a:rPr lang="en-AU" altLang="en-US" sz="1700" baseline="-25000" smtClean="0">
                <a:ea typeface="ＭＳ Ｐゴシック" pitchFamily="34" charset="-128"/>
              </a:rPr>
              <a:t>1</a:t>
            </a:r>
            <a:r>
              <a:rPr lang="en-AU" altLang="en-US" sz="1700" smtClean="0">
                <a:ea typeface="ＭＳ Ｐゴシック" pitchFamily="34" charset="-128"/>
              </a:rPr>
              <a:t>, while allowing lower dose of ICS</a:t>
            </a:r>
          </a:p>
          <a:p>
            <a:pPr lvl="1" eaLnBrk="1" hangingPunct="1"/>
            <a:r>
              <a:rPr lang="en-AU" altLang="en-US" sz="1700" smtClean="0">
                <a:ea typeface="ＭＳ Ｐゴシック" pitchFamily="34" charset="-128"/>
              </a:rPr>
              <a:t>In at-risk patients, maintenance and reliever regimen significantly reduces exacerbations with similar level of symptom control and lower ICS doses compared with other regimens</a:t>
            </a:r>
          </a:p>
          <a:p>
            <a:pPr eaLnBrk="1" hangingPunct="1"/>
            <a:r>
              <a:rPr lang="en-AU" altLang="en-US" sz="1900" smtClean="0">
                <a:ea typeface="ＭＳ Ｐゴシック" pitchFamily="34" charset="-128"/>
              </a:rPr>
              <a:t>Children 6-11 years: preferred option is medium dose ICS with </a:t>
            </a:r>
            <a:br>
              <a:rPr lang="en-AU" altLang="en-US" sz="1900" smtClean="0">
                <a:ea typeface="ＭＳ Ｐゴシック" pitchFamily="34" charset="-128"/>
              </a:rPr>
            </a:br>
            <a:r>
              <a:rPr lang="en-AU" altLang="en-US" sz="1900" smtClean="0">
                <a:ea typeface="ＭＳ Ｐゴシック" pitchFamily="34" charset="-128"/>
              </a:rPr>
              <a:t>as-needed SABA</a:t>
            </a:r>
          </a:p>
          <a:p>
            <a:pPr eaLnBrk="1" hangingPunct="1"/>
            <a:r>
              <a:rPr lang="en-AU" altLang="en-US" sz="1900" smtClean="0">
                <a:ea typeface="ＭＳ Ｐゴシック" pitchFamily="34" charset="-128"/>
              </a:rPr>
              <a:t>Other options</a:t>
            </a:r>
          </a:p>
          <a:p>
            <a:pPr lvl="1" eaLnBrk="1" hangingPunct="1"/>
            <a:r>
              <a:rPr lang="en-AU" altLang="en-US" sz="1700" smtClean="0">
                <a:ea typeface="ＭＳ Ｐゴシック" pitchFamily="34" charset="-128"/>
              </a:rPr>
              <a:t>Adults/adolescents: Increase ICS dose or add LTRA or theophylline (less effective than ICS/LABA)</a:t>
            </a:r>
          </a:p>
          <a:p>
            <a:pPr lvl="1" eaLnBrk="1" hangingPunct="1"/>
            <a:r>
              <a:rPr lang="en-AU" altLang="en-US" sz="1700" smtClean="0">
                <a:ea typeface="ＭＳ Ｐゴシック" pitchFamily="34" charset="-128"/>
              </a:rPr>
              <a:t>Adults: consider adding SLIT (see Non-pharmacological interventions)</a:t>
            </a:r>
          </a:p>
          <a:p>
            <a:pPr lvl="1" eaLnBrk="1" hangingPunct="1"/>
            <a:r>
              <a:rPr lang="en-AU" altLang="en-US" sz="1700" smtClean="0">
                <a:ea typeface="ＭＳ Ｐゴシック" pitchFamily="34" charset="-128"/>
              </a:rPr>
              <a:t>Children 6-11 years – add LABA (similar effect as increasing ICS)</a:t>
            </a:r>
          </a:p>
          <a:p>
            <a:pPr eaLnBrk="1" hangingPunct="1"/>
            <a:endParaRPr lang="en-AU" altLang="en-US" sz="1900" smtClean="0">
              <a:ea typeface="ＭＳ Ｐゴシック" pitchFamily="34" charset="-128"/>
            </a:endParaRPr>
          </a:p>
        </p:txBody>
      </p:sp>
      <p:sp>
        <p:nvSpPr>
          <p:cNvPr id="84994"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3 – one or two controllers + as-needed inhaled reliever</a:t>
            </a:r>
          </a:p>
        </p:txBody>
      </p:sp>
      <p:sp>
        <p:nvSpPr>
          <p:cNvPr id="4" name="TextBox 3"/>
          <p:cNvSpPr txBox="1">
            <a:spLocks noChangeArrowheads="1"/>
          </p:cNvSpPr>
          <p:nvPr/>
        </p:nvSpPr>
        <p:spPr bwMode="auto">
          <a:xfrm>
            <a:off x="60325" y="6327775"/>
            <a:ext cx="779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400">
                <a:solidFill>
                  <a:srgbClr val="134679"/>
                </a:solidFill>
                <a:cs typeface="Arial" pitchFamily="34" charset="0"/>
              </a:rPr>
              <a:t>*Approved only for low dose beclometasone/formoterol and low dose budesonide/formoterol</a:t>
            </a:r>
          </a:p>
        </p:txBody>
      </p:sp>
      <p:sp>
        <p:nvSpPr>
          <p:cNvPr id="84996"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grpSp>
        <p:nvGrpSpPr>
          <p:cNvPr id="6" name="Group 10"/>
          <p:cNvGrpSpPr>
            <a:grpSpLocks/>
          </p:cNvGrpSpPr>
          <p:nvPr/>
        </p:nvGrpSpPr>
        <p:grpSpPr bwMode="auto">
          <a:xfrm>
            <a:off x="8005304" y="5341253"/>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65466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9" descr="SLIDE 66-6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799306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AutoShape 2"/>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p>
        </p:txBody>
      </p:sp>
      <p:pic>
        <p:nvPicPr>
          <p:cNvPr id="8601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Rectangle 4"/>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8602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2"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4 – two or more controllers + as-needed inhaled reliever</a:t>
            </a:r>
          </a:p>
        </p:txBody>
      </p:sp>
      <p:sp>
        <p:nvSpPr>
          <p:cNvPr id="86023" name="Rectangle 7"/>
          <p:cNvSpPr>
            <a:spLocks/>
          </p:cNvSpPr>
          <p:nvPr/>
        </p:nvSpPr>
        <p:spPr bwMode="auto">
          <a:xfrm>
            <a:off x="160338" y="6640513"/>
            <a:ext cx="2392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4 (7/8)</a:t>
            </a:r>
            <a:endParaRPr lang="en-US" altLang="en-US" sz="1200" i="1" dirty="0">
              <a:solidFill>
                <a:srgbClr val="FFFFFF"/>
              </a:solidFill>
              <a:latin typeface="Arial Italic" charset="0"/>
              <a:sym typeface="Arial Italic" charset="0"/>
            </a:endParaRPr>
          </a:p>
        </p:txBody>
      </p:sp>
      <p:sp>
        <p:nvSpPr>
          <p:cNvPr id="86025"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86026"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86027" name="Rectangle 11"/>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86028"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86029" name="Rectangle 13"/>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86030" name="Rectangle 14"/>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86031" name="Rectangle 15"/>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86032"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8" name="Rectangle 17"/>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9"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0"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(or + </a:t>
            </a:r>
            <a:r>
              <a:rPr lang="en-US" sz="900" i="1" kern="100" dirty="0" err="1">
                <a:solidFill>
                  <a:schemeClr val="tx1">
                    <a:lumMod val="65000"/>
                    <a:lumOff val="35000"/>
                  </a:schemeClr>
                </a:solidFill>
                <a:latin typeface="Arial"/>
                <a:ea typeface="ＭＳ Ｐゴシック" charset="0"/>
                <a:cs typeface="Arial"/>
                <a:sym typeface="Arial Italic" charset="0"/>
              </a:rPr>
              <a:t>theoph</a:t>
            </a:r>
            <a:r>
              <a:rPr lang="en-US" sz="900" i="1" kern="100" dirty="0">
                <a:solidFill>
                  <a:schemeClr val="tx1">
                    <a:lumMod val="65000"/>
                    <a:lumOff val="35000"/>
                  </a:schemeClr>
                </a:solidFill>
                <a:latin typeface="Arial"/>
                <a:ea typeface="ＭＳ Ｐゴシック" charset="0"/>
                <a:cs typeface="Arial"/>
                <a:sym typeface="Arial Italic" charset="0"/>
              </a:rPr>
              <a:t>*)</a:t>
            </a:r>
          </a:p>
        </p:txBody>
      </p:sp>
      <p:sp>
        <p:nvSpPr>
          <p:cNvPr id="43"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86040" name="Rectangle 24"/>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smtClean="0"/>
              <a:t>ICS/LABA**</a:t>
            </a:r>
            <a:endParaRPr lang="en-US" altLang="en-US" sz="1300"/>
          </a:p>
        </p:txBody>
      </p:sp>
      <p:sp>
        <p:nvSpPr>
          <p:cNvPr id="86041" name="Rectangle 25"/>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86043"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34"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5" name="Rectangle 34"/>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a:t>
            </a:r>
            <a:endParaRPr lang="en-US" sz="900" kern="700">
              <a:latin typeface="Arial"/>
              <a:cs typeface="Arial"/>
            </a:endParaRPr>
          </a:p>
        </p:txBody>
      </p:sp>
      <p:sp>
        <p:nvSpPr>
          <p:cNvPr id="42"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8"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smtClean="0">
                <a:solidFill>
                  <a:schemeClr val="tx1">
                    <a:lumMod val="65000"/>
                    <a:lumOff val="35000"/>
                  </a:schemeClr>
                </a:solidFill>
                <a:latin typeface="Arial"/>
                <a:ea typeface="ＭＳ Ｐゴシック" charset="0"/>
                <a:cs typeface="Arial"/>
                <a:sym typeface="Arial Italic" charset="0"/>
              </a:rPr>
              <a:t>High dose ICS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 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49"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3506643967"/>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20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dirty="0" smtClean="0">
                <a:ea typeface="ＭＳ Ｐゴシック" pitchFamily="34" charset="-128"/>
              </a:rPr>
              <a:t>Before considering step-up</a:t>
            </a:r>
          </a:p>
          <a:p>
            <a:pPr lvl="1" eaLnBrk="1" hangingPunct="1"/>
            <a:r>
              <a:rPr lang="en-AU" altLang="en-US" dirty="0" smtClean="0">
                <a:ea typeface="ＭＳ Ｐゴシック" pitchFamily="34" charset="-128"/>
              </a:rPr>
              <a:t>Check inhaler technique and adherence</a:t>
            </a:r>
          </a:p>
          <a:p>
            <a:pPr eaLnBrk="1" hangingPunct="1"/>
            <a:r>
              <a:rPr lang="en-AU" altLang="en-US" dirty="0" smtClean="0">
                <a:ea typeface="ＭＳ Ｐゴシック" pitchFamily="34" charset="-128"/>
              </a:rPr>
              <a:t>Adults or adolescents: preferred option is combination low dose ICS/</a:t>
            </a:r>
            <a:r>
              <a:rPr lang="en-AU" altLang="en-US" dirty="0" err="1" smtClean="0">
                <a:ea typeface="ＭＳ Ｐゴシック" pitchFamily="34" charset="-128"/>
              </a:rPr>
              <a:t>formoterol</a:t>
            </a:r>
            <a:r>
              <a:rPr lang="en-AU" altLang="en-US" dirty="0" smtClean="0">
                <a:ea typeface="ＭＳ Ｐゴシック" pitchFamily="34" charset="-128"/>
              </a:rPr>
              <a:t> as maintenance and reliever regimen*, OR</a:t>
            </a:r>
            <a:br>
              <a:rPr lang="en-AU" altLang="en-US" dirty="0" smtClean="0">
                <a:ea typeface="ＭＳ Ｐゴシック" pitchFamily="34" charset="-128"/>
              </a:rPr>
            </a:br>
            <a:r>
              <a:rPr lang="en-AU" altLang="en-US" dirty="0" smtClean="0">
                <a:ea typeface="ＭＳ Ｐゴシック" pitchFamily="34" charset="-128"/>
              </a:rPr>
              <a:t>combination medium dose ICS/LABA with as-needed SABA</a:t>
            </a:r>
          </a:p>
          <a:p>
            <a:pPr eaLnBrk="1" hangingPunct="1"/>
            <a:r>
              <a:rPr lang="en-AU" altLang="en-US" dirty="0" smtClean="0">
                <a:ea typeface="ＭＳ Ｐゴシック" pitchFamily="34" charset="-128"/>
              </a:rPr>
              <a:t>Children 6–11 years: preferred option is to refer for expert advice</a:t>
            </a:r>
          </a:p>
          <a:p>
            <a:pPr eaLnBrk="1" hangingPunct="1"/>
            <a:r>
              <a:rPr lang="en-AU" altLang="en-US" dirty="0" smtClean="0">
                <a:ea typeface="ＭＳ Ｐゴシック" pitchFamily="34" charset="-128"/>
              </a:rPr>
              <a:t>Other options (adults or adolescents)</a:t>
            </a:r>
          </a:p>
          <a:p>
            <a:pPr lvl="1"/>
            <a:r>
              <a:rPr lang="en-AU" dirty="0" err="1"/>
              <a:t>Tiotropium</a:t>
            </a:r>
            <a:r>
              <a:rPr lang="en-AU" dirty="0"/>
              <a:t> </a:t>
            </a:r>
            <a:r>
              <a:rPr lang="en-AU"/>
              <a:t>by </a:t>
            </a:r>
            <a:r>
              <a:rPr lang="en-AU" smtClean="0"/>
              <a:t>mist </a:t>
            </a:r>
            <a:r>
              <a:rPr lang="en-AU" dirty="0"/>
              <a:t>inhaler may be used as add-on therapy </a:t>
            </a:r>
            <a:r>
              <a:rPr lang="en-AU"/>
              <a:t>for </a:t>
            </a:r>
            <a:r>
              <a:rPr lang="en-AU" smtClean="0"/>
              <a:t>patients aged ≥12 years </a:t>
            </a:r>
            <a:r>
              <a:rPr lang="en-AU" dirty="0" smtClean="0"/>
              <a:t>with </a:t>
            </a:r>
            <a:r>
              <a:rPr lang="en-AU" dirty="0"/>
              <a:t>a history of exacerbations </a:t>
            </a:r>
            <a:endParaRPr lang="en-AU" altLang="en-US" dirty="0" smtClean="0">
              <a:ea typeface="ＭＳ Ｐゴシック" pitchFamily="34" charset="-128"/>
            </a:endParaRPr>
          </a:p>
          <a:p>
            <a:pPr lvl="1" eaLnBrk="1" hangingPunct="1"/>
            <a:r>
              <a:rPr lang="en-AU" altLang="en-US" smtClean="0">
                <a:ea typeface="ＭＳ Ｐゴシック" pitchFamily="34" charset="-128"/>
              </a:rPr>
              <a:t>Adults: consider adding SLIT (see Non-pharmacological therapy)</a:t>
            </a:r>
          </a:p>
          <a:p>
            <a:pPr lvl="1" eaLnBrk="1" hangingPunct="1"/>
            <a:r>
              <a:rPr lang="en-AU" altLang="en-US" smtClean="0">
                <a:ea typeface="ＭＳ Ｐゴシック" pitchFamily="34" charset="-128"/>
              </a:rPr>
              <a:t>Trial </a:t>
            </a:r>
            <a:r>
              <a:rPr lang="en-AU" altLang="en-US" dirty="0" smtClean="0">
                <a:ea typeface="ＭＳ Ｐゴシック" pitchFamily="34" charset="-128"/>
              </a:rPr>
              <a:t>of high dose combination ICS/LABA, but little extra benefit and increased risk of side-effects</a:t>
            </a:r>
          </a:p>
          <a:p>
            <a:pPr lvl="1" eaLnBrk="1" hangingPunct="1"/>
            <a:r>
              <a:rPr lang="en-AU" altLang="en-US" dirty="0" smtClean="0">
                <a:ea typeface="ＭＳ Ｐゴシック" pitchFamily="34" charset="-128"/>
              </a:rPr>
              <a:t>Increase dosing frequency (for budesonide-containing inhalers)</a:t>
            </a:r>
          </a:p>
          <a:p>
            <a:pPr lvl="1" eaLnBrk="1" hangingPunct="1"/>
            <a:r>
              <a:rPr lang="en-AU" altLang="en-US" dirty="0" smtClean="0">
                <a:ea typeface="ＭＳ Ｐゴシック" pitchFamily="34" charset="-128"/>
              </a:rPr>
              <a:t>Add-on LTRA or low dose theophylline</a:t>
            </a:r>
          </a:p>
        </p:txBody>
      </p:sp>
      <p:sp>
        <p:nvSpPr>
          <p:cNvPr id="87042"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4 – two or more controllers + as-needed inhaled reliever</a:t>
            </a:r>
          </a:p>
        </p:txBody>
      </p:sp>
      <p:sp>
        <p:nvSpPr>
          <p:cNvPr id="87043"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sp>
        <p:nvSpPr>
          <p:cNvPr id="8" name="TextBox 7"/>
          <p:cNvSpPr txBox="1">
            <a:spLocks noChangeArrowheads="1"/>
          </p:cNvSpPr>
          <p:nvPr/>
        </p:nvSpPr>
        <p:spPr bwMode="auto">
          <a:xfrm>
            <a:off x="60325" y="6327775"/>
            <a:ext cx="779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400">
                <a:solidFill>
                  <a:srgbClr val="134679"/>
                </a:solidFill>
                <a:cs typeface="Arial" pitchFamily="34" charset="0"/>
              </a:rPr>
              <a:t>*Approved only for low dose beclometasone/formoterol and low dose budesonide/formoterol</a:t>
            </a:r>
          </a:p>
        </p:txBody>
      </p:sp>
      <p:grpSp>
        <p:nvGrpSpPr>
          <p:cNvPr id="6" name="Group 10"/>
          <p:cNvGrpSpPr>
            <a:grpSpLocks/>
          </p:cNvGrpSpPr>
          <p:nvPr/>
        </p:nvGrpSpPr>
        <p:grpSpPr bwMode="auto">
          <a:xfrm>
            <a:off x="8132980" y="3817255"/>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9"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15923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LIDE 69-7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12875"/>
            <a:ext cx="78486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8"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 5 – higher level care and/or add-on treatment</a:t>
            </a:r>
          </a:p>
        </p:txBody>
      </p:sp>
      <p:sp>
        <p:nvSpPr>
          <p:cNvPr id="88069" name="Rectangle 12"/>
          <p:cNvSpPr>
            <a:spLocks/>
          </p:cNvSpPr>
          <p:nvPr/>
        </p:nvSpPr>
        <p:spPr bwMode="auto">
          <a:xfrm>
            <a:off x="184150" y="6670675"/>
            <a:ext cx="2530021"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2017, </a:t>
            </a:r>
            <a:r>
              <a:rPr lang="en-US" altLang="en-US" sz="1200" i="1" dirty="0">
                <a:solidFill>
                  <a:srgbClr val="FFFFFF"/>
                </a:solidFill>
                <a:latin typeface="Arial Italic" charset="0"/>
                <a:sym typeface="Arial Italic" charset="0"/>
              </a:rPr>
              <a:t>Box 3-5, Step </a:t>
            </a:r>
            <a:r>
              <a:rPr lang="en-US" altLang="en-US" sz="1200" i="1" dirty="0" smtClean="0">
                <a:solidFill>
                  <a:srgbClr val="FFFFFF"/>
                </a:solidFill>
                <a:latin typeface="Arial Italic" charset="0"/>
                <a:sym typeface="Arial Italic" charset="0"/>
              </a:rPr>
              <a:t>5 (8/8)</a:t>
            </a:r>
            <a:endParaRPr lang="en-US" altLang="en-US" sz="1200" i="1" dirty="0">
              <a:solidFill>
                <a:srgbClr val="FFFFFF"/>
              </a:solidFill>
              <a:latin typeface="Arial Italic" charset="0"/>
              <a:sym typeface="Arial Italic" charset="0"/>
            </a:endParaRPr>
          </a:p>
        </p:txBody>
      </p:sp>
      <p:sp>
        <p:nvSpPr>
          <p:cNvPr id="88071" name="Rectangle 9"/>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kern="0">
                <a:latin typeface="Arial Italic" charset="0"/>
                <a:sym typeface="Arial Italic" charset="0"/>
              </a:rPr>
              <a:t>Other </a:t>
            </a:r>
            <a:br>
              <a:rPr lang="en-US" altLang="en-US" sz="900" kern="0">
                <a:latin typeface="Arial Italic" charset="0"/>
                <a:sym typeface="Arial Italic" charset="0"/>
              </a:rPr>
            </a:br>
            <a:r>
              <a:rPr lang="en-US" altLang="en-US" sz="900" kern="0">
                <a:latin typeface="Arial Italic" charset="0"/>
                <a:sym typeface="Arial Italic" charset="0"/>
              </a:rPr>
              <a:t>controller </a:t>
            </a:r>
            <a:br>
              <a:rPr lang="en-US" altLang="en-US" sz="900" kern="0">
                <a:latin typeface="Arial Italic" charset="0"/>
                <a:sym typeface="Arial Italic" charset="0"/>
              </a:rPr>
            </a:br>
            <a:r>
              <a:rPr lang="en-US" altLang="en-US" sz="900" kern="0">
                <a:latin typeface="Arial Italic" charset="0"/>
                <a:sym typeface="Arial Italic" charset="0"/>
              </a:rPr>
              <a:t>options</a:t>
            </a:r>
          </a:p>
        </p:txBody>
      </p:sp>
      <p:sp>
        <p:nvSpPr>
          <p:cNvPr id="88072" name="Rectangle 10"/>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kern="0">
                <a:solidFill>
                  <a:srgbClr val="134679"/>
                </a:solidFill>
                <a:latin typeface="Arial Bold" charset="0"/>
                <a:sym typeface="Arial Bold" charset="0"/>
              </a:rPr>
              <a:t>RELIEVER</a:t>
            </a:r>
          </a:p>
        </p:txBody>
      </p:sp>
      <p:sp>
        <p:nvSpPr>
          <p:cNvPr id="88073" name="Rectangle 11"/>
          <p:cNvSpPr>
            <a:spLocks/>
          </p:cNvSpPr>
          <p:nvPr/>
        </p:nvSpPr>
        <p:spPr bwMode="auto">
          <a:xfrm>
            <a:off x="1331913" y="2995613"/>
            <a:ext cx="86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1</a:t>
            </a:r>
          </a:p>
        </p:txBody>
      </p:sp>
      <p:sp>
        <p:nvSpPr>
          <p:cNvPr id="88074" name="Rectangle 12"/>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2</a:t>
            </a:r>
          </a:p>
        </p:txBody>
      </p:sp>
      <p:sp>
        <p:nvSpPr>
          <p:cNvPr id="88075" name="Rectangle 13"/>
          <p:cNvSpPr>
            <a:spLocks/>
          </p:cNvSpPr>
          <p:nvPr/>
        </p:nvSpPr>
        <p:spPr bwMode="auto">
          <a:xfrm>
            <a:off x="6011863" y="2900363"/>
            <a:ext cx="11525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3</a:t>
            </a:r>
          </a:p>
        </p:txBody>
      </p:sp>
      <p:sp>
        <p:nvSpPr>
          <p:cNvPr id="88076" name="Rectangle 14"/>
          <p:cNvSpPr>
            <a:spLocks/>
          </p:cNvSpPr>
          <p:nvPr/>
        </p:nvSpPr>
        <p:spPr bwMode="auto">
          <a:xfrm>
            <a:off x="7154863" y="2557463"/>
            <a:ext cx="946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4</a:t>
            </a:r>
          </a:p>
        </p:txBody>
      </p:sp>
      <p:sp>
        <p:nvSpPr>
          <p:cNvPr id="88077" name="Rectangle 15"/>
          <p:cNvSpPr>
            <a:spLocks/>
          </p:cNvSpPr>
          <p:nvPr/>
        </p:nvSpPr>
        <p:spPr bwMode="auto">
          <a:xfrm>
            <a:off x="8101013" y="2139950"/>
            <a:ext cx="758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5</a:t>
            </a:r>
          </a:p>
        </p:txBody>
      </p:sp>
      <p:sp>
        <p:nvSpPr>
          <p:cNvPr id="88078" name="Rectangle 16"/>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kern="0"/>
              <a:t>Low dose ICS</a:t>
            </a:r>
          </a:p>
        </p:txBody>
      </p:sp>
      <p:sp>
        <p:nvSpPr>
          <p:cNvPr id="44" name="Rectangle 17"/>
          <p:cNvSpPr>
            <a:spLocks/>
          </p:cNvSpPr>
          <p:nvPr/>
        </p:nvSpPr>
        <p:spPr bwMode="auto">
          <a:xfrm>
            <a:off x="1331913" y="4452938"/>
            <a:ext cx="863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45" name="Rectangle 18"/>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6" name="Rectangle 19"/>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9" name="Rectangle 22"/>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kern="0" dirty="0">
                <a:solidFill>
                  <a:schemeClr val="tx1">
                    <a:lumMod val="65000"/>
                    <a:lumOff val="35000"/>
                  </a:schemeClr>
                </a:solidFill>
                <a:latin typeface="Arial" charset="0"/>
                <a:ea typeface="ＭＳ Ｐゴシック" charset="0"/>
                <a:cs typeface="ＭＳ Ｐゴシック" charset="0"/>
              </a:rPr>
              <a:t>As-needed short-acting beta</a:t>
            </a:r>
            <a:r>
              <a:rPr lang="en-US" sz="1300" kern="0" baseline="-25000" dirty="0">
                <a:solidFill>
                  <a:schemeClr val="tx1">
                    <a:lumMod val="65000"/>
                    <a:lumOff val="35000"/>
                  </a:schemeClr>
                </a:solidFill>
                <a:latin typeface="Arial" charset="0"/>
                <a:ea typeface="ＭＳ Ｐゴシック" charset="0"/>
                <a:cs typeface="ＭＳ Ｐゴシック" charset="0"/>
              </a:rPr>
              <a:t>2</a:t>
            </a:r>
            <a:r>
              <a:rPr lang="en-US" sz="1300" kern="0" dirty="0">
                <a:solidFill>
                  <a:schemeClr val="tx1">
                    <a:lumMod val="65000"/>
                    <a:lumOff val="35000"/>
                  </a:schemeClr>
                </a:solidFill>
                <a:latin typeface="Arial" charset="0"/>
                <a:ea typeface="ＭＳ Ｐゴシック" charset="0"/>
                <a:cs typeface="ＭＳ Ｐゴシック" charset="0"/>
              </a:rPr>
              <a:t>-agonist (SABA)</a:t>
            </a:r>
          </a:p>
        </p:txBody>
      </p:sp>
      <p:sp>
        <p:nvSpPr>
          <p:cNvPr id="88086" name="Rectangle 24"/>
          <p:cNvSpPr>
            <a:spLocks/>
          </p:cNvSpPr>
          <p:nvPr/>
        </p:nvSpPr>
        <p:spPr bwMode="auto">
          <a:xfrm>
            <a:off x="6011863" y="3732213"/>
            <a:ext cx="1152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Low dose </a:t>
            </a:r>
            <a:br>
              <a:rPr lang="en-US" altLang="en-US" sz="1300" kern="0"/>
            </a:br>
            <a:r>
              <a:rPr lang="en-US" altLang="en-US" sz="1300" kern="0" smtClean="0"/>
              <a:t>ICS/LABA**</a:t>
            </a:r>
            <a:endParaRPr lang="en-US" altLang="en-US" sz="1300" kern="0"/>
          </a:p>
        </p:txBody>
      </p:sp>
      <p:sp>
        <p:nvSpPr>
          <p:cNvPr id="88087" name="Rectangle 25"/>
          <p:cNvSpPr>
            <a:spLocks/>
          </p:cNvSpPr>
          <p:nvPr/>
        </p:nvSpPr>
        <p:spPr bwMode="auto">
          <a:xfrm>
            <a:off x="7092950" y="3419475"/>
            <a:ext cx="10080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Med/high </a:t>
            </a:r>
            <a:br>
              <a:rPr lang="en-US" altLang="en-US" sz="1300" kern="0"/>
            </a:br>
            <a:r>
              <a:rPr lang="en-US" altLang="en-US" sz="1300" kern="0"/>
              <a:t>ICS/LABA</a:t>
            </a:r>
          </a:p>
        </p:txBody>
      </p:sp>
      <p:sp>
        <p:nvSpPr>
          <p:cNvPr id="88089" name="Rectangle 8"/>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kern="0">
                <a:solidFill>
                  <a:srgbClr val="134679"/>
                </a:solidFill>
                <a:latin typeface="Arial Bold" charset="0"/>
                <a:sym typeface="Arial Bold" charset="0"/>
              </a:rPr>
              <a:t>PREFERRED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CONTROLLER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CHOICE</a:t>
            </a:r>
          </a:p>
          <a:p>
            <a:pPr eaLnBrk="1" hangingPunct="1">
              <a:lnSpc>
                <a:spcPct val="120000"/>
              </a:lnSpc>
            </a:pPr>
            <a:endParaRPr lang="en-US" altLang="en-US" sz="900" b="1" kern="0"/>
          </a:p>
        </p:txBody>
      </p:sp>
      <p:grpSp>
        <p:nvGrpSpPr>
          <p:cNvPr id="38" name="Group 10"/>
          <p:cNvGrpSpPr>
            <a:grpSpLocks/>
          </p:cNvGrpSpPr>
          <p:nvPr/>
        </p:nvGrpSpPr>
        <p:grpSpPr bwMode="auto">
          <a:xfrm>
            <a:off x="7011529" y="464453"/>
            <a:ext cx="993775" cy="841375"/>
            <a:chOff x="0" y="0"/>
            <a:chExt cx="626" cy="530"/>
          </a:xfrm>
        </p:grpSpPr>
        <p:sp>
          <p:nvSpPr>
            <p:cNvPr id="3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4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
        <p:nvSpPr>
          <p:cNvPr id="32" name="Rectangle 6"/>
          <p:cNvSpPr>
            <a:spLocks/>
          </p:cNvSpPr>
          <p:nvPr/>
        </p:nvSpPr>
        <p:spPr bwMode="auto">
          <a:xfrm>
            <a:off x="1290638" y="5892800"/>
            <a:ext cx="660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a:solidFill>
                  <a:srgbClr val="134679"/>
                </a:solidFill>
              </a:rPr>
              <a:t>*Not for children &lt;12 years</a:t>
            </a:r>
          </a:p>
          <a:p>
            <a:pPr eaLnBrk="1" hangingPunct="1"/>
            <a:r>
              <a:rPr lang="en-US" altLang="en-US" sz="1100">
                <a:solidFill>
                  <a:srgbClr val="134679"/>
                </a:solidFill>
              </a:rPr>
              <a:t>**For children 6-11 years, the preferred Step 3 treatment is medium dose ICS</a:t>
            </a:r>
          </a:p>
          <a:p>
            <a:pPr eaLnBrk="1" hangingPunct="1"/>
            <a:r>
              <a:rPr lang="en-US" altLang="en-US" sz="1100">
                <a:solidFill>
                  <a:srgbClr val="134679"/>
                </a:solidFill>
              </a:rPr>
              <a:t>#For patients prescribed BDP/formoterol or BUD/ formoterol maintenance and reliever therapy</a:t>
            </a:r>
          </a:p>
          <a:p>
            <a:pPr eaLnBrk="1" hangingPunct="1"/>
            <a:r>
              <a:rPr lang="en-AU" altLang="en-US" sz="1100">
                <a:solidFill>
                  <a:srgbClr val="134679"/>
                </a:solidFill>
                <a:sym typeface="Wingdings 2"/>
              </a:rPr>
              <a:t></a:t>
            </a:r>
            <a:r>
              <a:rPr lang="en-AU" altLang="en-US" sz="1100">
                <a:solidFill>
                  <a:srgbClr val="134679"/>
                </a:solidFill>
              </a:rPr>
              <a:t> Tiotropium by mist inhaler is an add-on treatment for patients ≥12 years with a history of exacerbations</a:t>
            </a:r>
            <a:endParaRPr lang="en-US" altLang="en-US" sz="1100" dirty="0">
              <a:solidFill>
                <a:srgbClr val="134679"/>
              </a:solidFill>
            </a:endParaRPr>
          </a:p>
          <a:p>
            <a:pPr eaLnBrk="1" hangingPunct="1"/>
            <a:endParaRPr lang="en-US" altLang="en-US" sz="1100" dirty="0">
              <a:solidFill>
                <a:srgbClr val="134679"/>
              </a:solidFill>
            </a:endParaRPr>
          </a:p>
        </p:txBody>
      </p:sp>
      <p:sp>
        <p:nvSpPr>
          <p:cNvPr id="33" name="Rectangle 34"/>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r>
              <a:rPr lang="en-US" sz="1050" kern="700" smtClean="0">
                <a:latin typeface="Arial"/>
                <a:cs typeface="Arial"/>
              </a:rPr>
              <a:t/>
            </a:r>
            <a:br>
              <a:rPr lang="en-US" sz="1050" kern="700" smtClean="0">
                <a:latin typeface="Arial"/>
                <a:cs typeface="Arial"/>
              </a:rPr>
            </a:br>
            <a:r>
              <a:rPr lang="en-US" sz="1050" kern="700" smtClean="0">
                <a:latin typeface="Arial"/>
                <a:cs typeface="Arial"/>
              </a:rPr>
              <a:t>add-on </a:t>
            </a:r>
            <a:r>
              <a:rPr lang="en-US" sz="1050" kern="700">
                <a:latin typeface="Arial"/>
                <a:cs typeface="Arial"/>
              </a:rPr>
              <a:t>treatment </a:t>
            </a:r>
          </a:p>
          <a:p>
            <a:pPr algn="ctr">
              <a:lnSpc>
                <a:spcPct val="90000"/>
              </a:lnSpc>
              <a:defRPr/>
            </a:pPr>
            <a:r>
              <a:rPr lang="en-US" sz="900" kern="700">
                <a:latin typeface="Arial"/>
                <a:cs typeface="Arial"/>
              </a:rPr>
              <a:t>e.g</a:t>
            </a:r>
            <a:r>
              <a:rPr lang="en-US" sz="900" kern="700" smtClean="0">
                <a:latin typeface="Arial"/>
                <a:cs typeface="Arial"/>
              </a:rPr>
              <a:t>. </a:t>
            </a:r>
            <a:endParaRPr lang="en-US" sz="900" kern="700">
              <a:latin typeface="Arial"/>
              <a:cs typeface="Arial"/>
            </a:endParaRPr>
          </a:p>
          <a:p>
            <a:pPr algn="ctr">
              <a:lnSpc>
                <a:spcPct val="90000"/>
              </a:lnSpc>
              <a:defRPr/>
            </a:pPr>
            <a:r>
              <a:rPr lang="en-US" sz="900" kern="700" smtClean="0">
                <a:latin typeface="Arial"/>
                <a:cs typeface="Arial"/>
              </a:rPr>
              <a:t>tiotropium,*</a:t>
            </a:r>
            <a:r>
              <a:rPr lang="en-US" sz="900" kern="700" baseline="30000" smtClean="0">
                <a:latin typeface="Arial"/>
                <a:cs typeface="Arial"/>
                <a:sym typeface="Wingdings 2"/>
              </a:rPr>
              <a:t></a:t>
            </a:r>
            <a:r>
              <a:rPr lang="en-US" sz="900" kern="700" smtClean="0">
                <a:latin typeface="Arial"/>
                <a:cs typeface="Arial"/>
              </a:rPr>
              <a:t> anti-IgE, </a:t>
            </a:r>
            <a:br>
              <a:rPr lang="en-US" sz="900" kern="700" smtClean="0">
                <a:latin typeface="Arial"/>
                <a:cs typeface="Arial"/>
              </a:rPr>
            </a:br>
            <a:r>
              <a:rPr lang="en-US" sz="900" kern="700" smtClean="0">
                <a:latin typeface="Arial"/>
                <a:cs typeface="Arial"/>
              </a:rPr>
              <a:t>anti-IL5*</a:t>
            </a:r>
            <a:endParaRPr lang="en-US" sz="900" kern="700">
              <a:latin typeface="Arial"/>
              <a:cs typeface="Arial"/>
            </a:endParaRPr>
          </a:p>
        </p:txBody>
      </p:sp>
      <p:sp>
        <p:nvSpPr>
          <p:cNvPr id="36" name="Rectangle 23"/>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a:t>
            </a:r>
            <a:r>
              <a:rPr lang="en-US" sz="1300" smtClean="0">
                <a:solidFill>
                  <a:schemeClr val="tx1">
                    <a:lumMod val="65000"/>
                    <a:lumOff val="35000"/>
                  </a:schemeClr>
                </a:solidFill>
                <a:latin typeface="Arial" charset="0"/>
                <a:ea typeface="ＭＳ Ｐゴシック" charset="0"/>
                <a:cs typeface="ＭＳ Ｐゴシック" charset="0"/>
              </a:rPr>
              <a:t>ICS/formoterol</a:t>
            </a:r>
            <a:r>
              <a:rPr lang="en-US" sz="1300" baseline="30000" smtClean="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37" name="Rectangle 20"/>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smtClean="0">
                <a:solidFill>
                  <a:schemeClr val="tx1">
                    <a:lumMod val="65000"/>
                    <a:lumOff val="35000"/>
                  </a:schemeClr>
                </a:solidFill>
                <a:latin typeface="Arial"/>
                <a:ea typeface="ＭＳ Ｐゴシック" charset="0"/>
                <a:cs typeface="Arial"/>
                <a:sym typeface="Arial Italic" charset="0"/>
              </a:rPr>
              <a:t>tiotropium*</a:t>
            </a:r>
            <a:r>
              <a:rPr lang="en-US" sz="900" kern="0" smtClea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smtClean="0">
                <a:solidFill>
                  <a:schemeClr val="tx1">
                    <a:lumMod val="65000"/>
                    <a:lumOff val="35000"/>
                  </a:schemeClr>
                </a:solidFill>
                <a:latin typeface="Arial"/>
                <a:ea typeface="ＭＳ Ｐゴシック" charset="0"/>
                <a:cs typeface="Arial"/>
                <a:sym typeface="Arial Italic" charset="0"/>
              </a:rPr>
              <a:t>High dose ICS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 LTRA </a:t>
            </a:r>
            <a:br>
              <a:rPr lang="en-US" sz="900" i="1" kern="0" dirty="0" smtClean="0">
                <a:solidFill>
                  <a:schemeClr val="tx1">
                    <a:lumMod val="65000"/>
                    <a:lumOff val="35000"/>
                  </a:schemeClr>
                </a:solidFill>
                <a:latin typeface="Arial"/>
                <a:ea typeface="ＭＳ Ｐゴシック" charset="0"/>
                <a:cs typeface="Arial"/>
                <a:sym typeface="Arial Italic" charset="0"/>
              </a:rPr>
            </a:br>
            <a:r>
              <a:rPr lang="en-US" sz="900" i="1" kern="0" dirty="0" smtClean="0">
                <a:solidFill>
                  <a:schemeClr val="tx1">
                    <a:lumMod val="65000"/>
                    <a:lumOff val="35000"/>
                  </a:schemeClr>
                </a:solidFill>
                <a:latin typeface="Arial"/>
                <a:ea typeface="ＭＳ Ｐゴシック" charset="0"/>
                <a:cs typeface="Arial"/>
                <a:sym typeface="Arial Italic" charset="0"/>
              </a:rPr>
              <a:t>(or + </a:t>
            </a:r>
            <a:r>
              <a:rPr lang="en-US" sz="900" i="1" kern="0" dirty="0" err="1" smtClean="0">
                <a:solidFill>
                  <a:schemeClr val="tx1">
                    <a:lumMod val="65000"/>
                    <a:lumOff val="35000"/>
                  </a:schemeClr>
                </a:solidFill>
                <a:latin typeface="Arial"/>
                <a:ea typeface="ＭＳ Ｐゴシック" charset="0"/>
                <a:cs typeface="Arial"/>
                <a:sym typeface="Arial Italic" charset="0"/>
              </a:rPr>
              <a:t>theoph</a:t>
            </a:r>
            <a:r>
              <a:rPr lang="en-US" sz="900" i="1" kern="0" dirty="0" smtClean="0">
                <a:solidFill>
                  <a:schemeClr val="tx1">
                    <a:lumMod val="65000"/>
                    <a:lumOff val="35000"/>
                  </a:schemeClr>
                </a:solidFill>
                <a:latin typeface="Arial"/>
                <a:ea typeface="ＭＳ Ｐゴシック" charset="0"/>
                <a:cs typeface="Arial"/>
                <a:sym typeface="Arial Italic" charset="0"/>
              </a:rPr>
              <a:t>*)</a:t>
            </a:r>
            <a:endParaRPr lang="en-US" sz="900" i="1" kern="0" dirty="0">
              <a:solidFill>
                <a:schemeClr val="tx1">
                  <a:lumMod val="65000"/>
                  <a:lumOff val="35000"/>
                </a:schemeClr>
              </a:solidFill>
              <a:latin typeface="Arial"/>
              <a:ea typeface="ＭＳ Ｐゴシック" charset="0"/>
              <a:cs typeface="Arial"/>
              <a:sym typeface="Arial Italic" charset="0"/>
            </a:endParaRPr>
          </a:p>
        </p:txBody>
      </p:sp>
      <p:sp>
        <p:nvSpPr>
          <p:cNvPr id="41" name="Rectangle 21"/>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smtClea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Tree>
    <p:extLst>
      <p:ext uri="{BB962C8B-B14F-4D97-AF65-F5344CB8AC3E}">
        <p14:creationId xmlns:p14="http://schemas.microsoft.com/office/powerpoint/2010/main" val="1980507423"/>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bwMode="auto">
          <a:xfrm>
            <a:off x="457200" y="1192213"/>
            <a:ext cx="8686800" cy="543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eaLnBrk="1" hangingPunct="1"/>
            <a:r>
              <a:rPr lang="en-AU" altLang="en-US" dirty="0" smtClean="0">
                <a:ea typeface="ＭＳ Ｐゴシック" pitchFamily="34" charset="-128"/>
              </a:rPr>
              <a:t>Preferred option is referral for specialist investigation and consideration of add-on treatment</a:t>
            </a:r>
          </a:p>
          <a:p>
            <a:pPr lvl="1" eaLnBrk="1" hangingPunct="1"/>
            <a:r>
              <a:rPr lang="en-AU" altLang="en-US" dirty="0" smtClean="0">
                <a:ea typeface="ＭＳ Ｐゴシック" pitchFamily="34" charset="-128"/>
              </a:rPr>
              <a:t>If symptoms uncontrolled or exacerbations persist despite Step 4 treatment, check inhaler technique and adherence before referring</a:t>
            </a:r>
          </a:p>
          <a:p>
            <a:pPr lvl="1" eaLnBrk="1" hangingPunct="1"/>
            <a:r>
              <a:rPr lang="en-AU" altLang="en-US" smtClean="0">
                <a:ea typeface="ＭＳ Ｐゴシック" pitchFamily="34" charset="-128"/>
              </a:rPr>
              <a:t>Add-on tiotropium for patients ≥12 years with history of exacerbations</a:t>
            </a:r>
          </a:p>
          <a:p>
            <a:pPr lvl="1" eaLnBrk="1" hangingPunct="1"/>
            <a:r>
              <a:rPr lang="en-AU" altLang="en-US" smtClean="0">
                <a:ea typeface="ＭＳ Ｐゴシック" pitchFamily="34" charset="-128"/>
              </a:rPr>
              <a:t>Add-on anti-IgE (omalizumab) for patients with severe </a:t>
            </a:r>
            <a:r>
              <a:rPr lang="en-AU" altLang="en-US" dirty="0" smtClean="0">
                <a:ea typeface="ＭＳ Ｐゴシック" pitchFamily="34" charset="-128"/>
              </a:rPr>
              <a:t>allergic </a:t>
            </a:r>
            <a:r>
              <a:rPr lang="en-AU" altLang="en-US" smtClean="0">
                <a:ea typeface="ＭＳ Ｐゴシック" pitchFamily="34" charset="-128"/>
              </a:rPr>
              <a:t>asthma </a:t>
            </a:r>
          </a:p>
          <a:p>
            <a:pPr lvl="1"/>
            <a:r>
              <a:rPr lang="en-AU"/>
              <a:t>Add-on </a:t>
            </a:r>
            <a:r>
              <a:rPr lang="en-AU" smtClean="0"/>
              <a:t>anti-IL5 (mepolizumab (SC) or reslizumab (IV)) </a:t>
            </a:r>
            <a:r>
              <a:rPr lang="en-AU"/>
              <a:t>for severe eosinophilic asthma (≥12 </a:t>
            </a:r>
            <a:r>
              <a:rPr lang="en-AU" smtClean="0"/>
              <a:t>yrs)</a:t>
            </a:r>
            <a:endParaRPr lang="en-AU" altLang="en-US" dirty="0" smtClean="0">
              <a:ea typeface="ＭＳ Ｐゴシック" pitchFamily="34" charset="-128"/>
            </a:endParaRPr>
          </a:p>
          <a:p>
            <a:pPr eaLnBrk="1" hangingPunct="1"/>
            <a:r>
              <a:rPr lang="en-AU" altLang="en-US" dirty="0" smtClean="0">
                <a:ea typeface="ＭＳ Ｐゴシック" pitchFamily="34" charset="-128"/>
              </a:rPr>
              <a:t>Other add-on treatment options at Step 5 include:</a:t>
            </a:r>
          </a:p>
          <a:p>
            <a:pPr lvl="1" eaLnBrk="1" hangingPunct="1"/>
            <a:r>
              <a:rPr lang="en-AU" altLang="en-US" smtClean="0">
                <a:ea typeface="ＭＳ Ｐゴシック" pitchFamily="34" charset="-128"/>
              </a:rPr>
              <a:t>Sputum-guided </a:t>
            </a:r>
            <a:r>
              <a:rPr lang="en-AU" altLang="en-US" dirty="0" smtClean="0">
                <a:ea typeface="ＭＳ Ｐゴシック" pitchFamily="34" charset="-128"/>
              </a:rPr>
              <a:t>treatment: this is available in specialized </a:t>
            </a:r>
            <a:r>
              <a:rPr lang="en-AU" altLang="en-US" dirty="0" err="1" smtClean="0">
                <a:ea typeface="ＭＳ Ｐゴシック" pitchFamily="34" charset="-128"/>
              </a:rPr>
              <a:t>centers</a:t>
            </a:r>
            <a:r>
              <a:rPr lang="en-AU" altLang="en-US" dirty="0" smtClean="0">
                <a:ea typeface="ＭＳ Ｐゴシック" pitchFamily="34" charset="-128"/>
              </a:rPr>
              <a:t>; reduces exacerbations and/or corticosteroid dose</a:t>
            </a:r>
          </a:p>
          <a:p>
            <a:pPr lvl="1" eaLnBrk="1" hangingPunct="1"/>
            <a:r>
              <a:rPr lang="en-AU" altLang="en-US" dirty="0" smtClean="0">
                <a:ea typeface="ＭＳ Ｐゴシック" pitchFamily="34" charset="-128"/>
              </a:rPr>
              <a:t>Add-on low dose oral corticosteroids (≤7.5mg/day prednisone equivalent): this may benefit some patients, but has significant systemic side-effects. Assess and monitor for osteoporosis</a:t>
            </a:r>
          </a:p>
          <a:p>
            <a:pPr lvl="1" eaLnBrk="1" hangingPunct="1"/>
            <a:r>
              <a:rPr lang="en-AU" altLang="en-US" smtClean="0">
                <a:ea typeface="ＭＳ Ｐゴシック" pitchFamily="34" charset="-128"/>
              </a:rPr>
              <a:t>See ERS/ATS Severe </a:t>
            </a:r>
            <a:r>
              <a:rPr lang="en-AU" altLang="en-US" dirty="0" smtClean="0">
                <a:ea typeface="ＭＳ Ｐゴシック" pitchFamily="34" charset="-128"/>
              </a:rPr>
              <a:t>Asthma Guidelines (Chung et al, ERJ 2014) for more detail</a:t>
            </a:r>
          </a:p>
        </p:txBody>
      </p:sp>
      <p:sp>
        <p:nvSpPr>
          <p:cNvPr id="89090" name="Title 1"/>
          <p:cNvSpPr>
            <a:spLocks noGrp="1"/>
          </p:cNvSpPr>
          <p:nvPr>
            <p:ph type="title"/>
          </p:nvPr>
        </p:nvSpPr>
        <p:spPr bwMode="auto">
          <a:xfrm>
            <a:off x="173038" y="250825"/>
            <a:ext cx="7578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AU" altLang="en-US" smtClean="0">
                <a:ea typeface="ＭＳ Ｐゴシック" pitchFamily="34" charset="-128"/>
              </a:rPr>
              <a:t>Step 5 – higher level care and/or add-on treatment</a:t>
            </a:r>
          </a:p>
        </p:txBody>
      </p:sp>
      <p:sp>
        <p:nvSpPr>
          <p:cNvPr id="89091" name="TextBox 5"/>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chemeClr val="bg1"/>
                </a:solidFill>
              </a:rPr>
              <a:t>GINA </a:t>
            </a:r>
            <a:r>
              <a:rPr lang="en-AU" altLang="en-US" sz="1200" i="1" smtClean="0">
                <a:solidFill>
                  <a:schemeClr val="bg1"/>
                </a:solidFill>
              </a:rPr>
              <a:t>2017</a:t>
            </a:r>
            <a:endParaRPr lang="en-AU" altLang="en-US" sz="1200" i="1" dirty="0">
              <a:solidFill>
                <a:schemeClr val="bg1"/>
              </a:solidFill>
            </a:endParaRPr>
          </a:p>
        </p:txBody>
      </p:sp>
      <p:grpSp>
        <p:nvGrpSpPr>
          <p:cNvPr id="8" name="Group 10"/>
          <p:cNvGrpSpPr>
            <a:grpSpLocks/>
          </p:cNvGrpSpPr>
          <p:nvPr/>
        </p:nvGrpSpPr>
        <p:grpSpPr bwMode="auto">
          <a:xfrm>
            <a:off x="8005304" y="3425368"/>
            <a:ext cx="993775" cy="841375"/>
            <a:chOff x="0" y="0"/>
            <a:chExt cx="626" cy="530"/>
          </a:xfrm>
        </p:grpSpPr>
        <p:sp>
          <p:nvSpPr>
            <p:cNvPr id="9"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0"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21929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Low, medium and high dose inhaled corticosteroids </a:t>
            </a:r>
            <a:br>
              <a:rPr lang="en-AU" dirty="0" smtClean="0"/>
            </a:br>
            <a:r>
              <a:rPr lang="en-AU" dirty="0" smtClean="0"/>
              <a:t>Adults and adolescents (≥12 years)</a:t>
            </a:r>
            <a:endParaRPr lang="en-AU" sz="2000" dirty="0"/>
          </a:p>
        </p:txBody>
      </p:sp>
      <p:sp>
        <p:nvSpPr>
          <p:cNvPr id="3" name="Content Placeholder 2"/>
          <p:cNvSpPr>
            <a:spLocks noGrp="1"/>
          </p:cNvSpPr>
          <p:nvPr>
            <p:ph idx="1"/>
          </p:nvPr>
        </p:nvSpPr>
        <p:spPr>
          <a:xfrm>
            <a:off x="195942" y="4888600"/>
            <a:ext cx="8527143" cy="1426482"/>
          </a:xfrm>
        </p:spPr>
        <p:txBody>
          <a:bodyPr>
            <a:normAutofit/>
          </a:bodyPr>
          <a:lstStyle/>
          <a:p>
            <a:pPr marL="261938" lvl="1" indent="-180975"/>
            <a:r>
              <a:rPr lang="en-AU" sz="1800" dirty="0" smtClean="0"/>
              <a:t>This is not a table of equivalence, but of estimated clinical comparability</a:t>
            </a:r>
          </a:p>
          <a:p>
            <a:pPr marL="261938" lvl="1" indent="-180975"/>
            <a:r>
              <a:rPr lang="en-AU" sz="1800" dirty="0" smtClean="0"/>
              <a:t>Most </a:t>
            </a:r>
            <a:r>
              <a:rPr lang="en-AU" sz="1800" dirty="0"/>
              <a:t>of the clinical benefit from ICS is seen at low </a:t>
            </a:r>
            <a:r>
              <a:rPr lang="en-AU" sz="1800" dirty="0" smtClean="0"/>
              <a:t>doses</a:t>
            </a:r>
          </a:p>
          <a:p>
            <a:pPr marL="261938" lvl="1" indent="-180975"/>
            <a:r>
              <a:rPr lang="en-AU" sz="1800" dirty="0" smtClean="0"/>
              <a:t>High doses are arbitrary, but for most ICS are those that, with prolonged use, are associated with increased risk of systemic side-effects</a:t>
            </a:r>
            <a:endParaRPr lang="en-AU" sz="1800" dirty="0"/>
          </a:p>
        </p:txBody>
      </p:sp>
      <p:graphicFrame>
        <p:nvGraphicFramePr>
          <p:cNvPr id="5" name="Content Placeholder 3"/>
          <p:cNvGraphicFramePr>
            <a:graphicFrameLocks/>
          </p:cNvGraphicFramePr>
          <p:nvPr>
            <p:extLst>
              <p:ext uri="{D42A27DB-BD31-4B8C-83A1-F6EECF244321}">
                <p14:modId xmlns:p14="http://schemas.microsoft.com/office/powerpoint/2010/main" val="365516062"/>
              </p:ext>
            </p:extLst>
          </p:nvPr>
        </p:nvGraphicFramePr>
        <p:xfrm>
          <a:off x="435430" y="1174589"/>
          <a:ext cx="8178102" cy="3672000"/>
        </p:xfrm>
        <a:graphic>
          <a:graphicData uri="http://schemas.openxmlformats.org/drawingml/2006/table">
            <a:tbl>
              <a:tblPr firstRow="1" bandRow="1">
                <a:tableStyleId>{7E9639D4-E3E2-4D34-9284-5A2195B3D0D7}</a:tableStyleId>
              </a:tblPr>
              <a:tblGrid>
                <a:gridCol w="3850820"/>
                <a:gridCol w="1528763"/>
                <a:gridCol w="1414463"/>
                <a:gridCol w="1384056"/>
              </a:tblGrid>
              <a:tr h="396000">
                <a:tc>
                  <a:txBody>
                    <a:bodyPr/>
                    <a:lstStyle/>
                    <a:p>
                      <a:pPr algn="l"/>
                      <a:r>
                        <a:rPr lang="en-AU" sz="1800" baseline="0" dirty="0" smtClean="0">
                          <a:solidFill>
                            <a:srgbClr val="134679"/>
                          </a:solidFill>
                          <a:latin typeface="Arial" panose="020B0604020202020204" pitchFamily="34" charset="0"/>
                          <a:cs typeface="Arial" panose="020B0604020202020204" pitchFamily="34" charset="0"/>
                        </a:rPr>
                        <a:t>Inhaled corticosteroid</a:t>
                      </a:r>
                      <a:endParaRPr lang="en-AU" sz="1800" baseline="0" dirty="0">
                        <a:solidFill>
                          <a:srgbClr val="134679"/>
                        </a:solidFill>
                        <a:latin typeface="Arial" panose="020B0604020202020204" pitchFamily="34" charset="0"/>
                        <a:cs typeface="Arial" panose="020B0604020202020204" pitchFamily="34" charset="0"/>
                      </a:endParaRPr>
                    </a:p>
                  </a:txBody>
                  <a:tcPr marL="90000" marR="90000" marT="72000" marB="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3">
                  <a:txBody>
                    <a:bodyPr/>
                    <a:lstStyle/>
                    <a:p>
                      <a:pPr algn="ctr"/>
                      <a:r>
                        <a:rPr lang="en-AU" sz="1800" dirty="0" smtClean="0">
                          <a:solidFill>
                            <a:srgbClr val="134679"/>
                          </a:solidFill>
                        </a:rPr>
                        <a:t>Total daily dose (mcg)</a:t>
                      </a:r>
                      <a:endParaRPr lang="en-AU" sz="1800" dirty="0">
                        <a:solidFill>
                          <a:srgbClr val="134679"/>
                        </a:solidFill>
                      </a:endParaRPr>
                    </a:p>
                  </a:txBody>
                  <a:tcPr marL="90000" marR="90000" marT="72000" marB="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96000">
                <a:tc>
                  <a:txBody>
                    <a:bodyPr/>
                    <a:lstStyle/>
                    <a:p>
                      <a:pPr algn="l"/>
                      <a:endParaRPr lang="en-AU" sz="1800" baseline="0" dirty="0">
                        <a:solidFill>
                          <a:srgbClr val="134679"/>
                        </a:solidFill>
                        <a:latin typeface="Arial" panose="020B0604020202020204" pitchFamily="34" charset="0"/>
                        <a:cs typeface="Arial" panose="020B0604020202020204" pitchFamily="34" charset="0"/>
                      </a:endParaRPr>
                    </a:p>
                  </a:txBody>
                  <a:tcPr marL="90000" marR="90000" marT="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Low</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Medium</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Arial" panose="020B0604020202020204" pitchFamily="34" charset="0"/>
                          <a:cs typeface="Arial" panose="020B0604020202020204" pitchFamily="34" charset="0"/>
                        </a:rPr>
                        <a:t>High</a:t>
                      </a:r>
                      <a:endParaRPr lang="en-AU" sz="1600" b="1" baseline="0" dirty="0">
                        <a:solidFill>
                          <a:srgbClr val="134679"/>
                        </a:solidFill>
                        <a:latin typeface="Arial" panose="020B0604020202020204" pitchFamily="34" charset="0"/>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 (CFC)</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200–500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&gt;500–1000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a:t>
                      </a:r>
                      <a:r>
                        <a:rPr lang="en-AU" sz="1700" baseline="0" dirty="0" smtClean="0">
                          <a:solidFill>
                            <a:srgbClr val="134679"/>
                          </a:solidFill>
                          <a:latin typeface="Arial" panose="020B0604020202020204" pitchFamily="34" charset="0"/>
                          <a:cs typeface="Arial" panose="020B0604020202020204" pitchFamily="34" charset="0"/>
                        </a:rPr>
                        <a:t> (HFA)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kumimoji="0" lang="en-AU" sz="17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200–400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&gt;400–800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Ciclesonide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80–160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&gt;160–320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&gt;320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Fluticasone</a:t>
                      </a:r>
                      <a:r>
                        <a:rPr lang="en-AU" sz="1700" baseline="0" smtClean="0">
                          <a:solidFill>
                            <a:srgbClr val="134679"/>
                          </a:solidFill>
                          <a:latin typeface="Arial" panose="020B0604020202020204" pitchFamily="34" charset="0"/>
                          <a:cs typeface="Arial" panose="020B0604020202020204" pitchFamily="34" charset="0"/>
                        </a:rPr>
                        <a:t> furoate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100</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n.a.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200</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(DPI or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100–250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&gt;250–500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Mometasone furoate </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110–220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&gt;220–440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&gt;440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Triamcinolone acetonide</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400–1000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&gt;1000–2000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3-6 (1/2)</a:t>
            </a:r>
            <a:endParaRPr lang="en-AU" sz="1200" i="1" dirty="0">
              <a:solidFill>
                <a:prstClr val="white"/>
              </a:solidFill>
            </a:endParaRPr>
          </a:p>
        </p:txBody>
      </p:sp>
    </p:spTree>
    <p:extLst>
      <p:ext uri="{BB962C8B-B14F-4D97-AF65-F5344CB8AC3E}">
        <p14:creationId xmlns:p14="http://schemas.microsoft.com/office/powerpoint/2010/main" val="31149836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Low, medium and high dose inhaled corticosteroids</a:t>
            </a:r>
            <a:br>
              <a:rPr lang="en-AU" dirty="0" smtClean="0"/>
            </a:br>
            <a:r>
              <a:rPr lang="en-AU" dirty="0" smtClean="0"/>
              <a:t>Children 6–11 years</a:t>
            </a:r>
            <a:endParaRPr lang="en-AU" sz="2000" dirty="0"/>
          </a:p>
        </p:txBody>
      </p:sp>
      <p:sp>
        <p:nvSpPr>
          <p:cNvPr id="3" name="Content Placeholder 2"/>
          <p:cNvSpPr>
            <a:spLocks noGrp="1"/>
          </p:cNvSpPr>
          <p:nvPr>
            <p:ph idx="1"/>
          </p:nvPr>
        </p:nvSpPr>
        <p:spPr>
          <a:xfrm>
            <a:off x="195942" y="5532660"/>
            <a:ext cx="8527143" cy="1428772"/>
          </a:xfrm>
        </p:spPr>
        <p:txBody>
          <a:bodyPr>
            <a:normAutofit/>
          </a:bodyPr>
          <a:lstStyle/>
          <a:p>
            <a:pPr marL="261938" lvl="1" indent="-180975"/>
            <a:r>
              <a:rPr lang="en-AU" sz="1600" dirty="0" smtClean="0"/>
              <a:t>This is not a table of equivalence, but of estimated clinical comparability</a:t>
            </a:r>
          </a:p>
          <a:p>
            <a:pPr marL="261938" lvl="1" indent="-180975"/>
            <a:r>
              <a:rPr lang="en-AU" sz="1600" dirty="0" smtClean="0"/>
              <a:t>Most </a:t>
            </a:r>
            <a:r>
              <a:rPr lang="en-AU" sz="1600" dirty="0"/>
              <a:t>of the clinical benefit from ICS is seen at low </a:t>
            </a:r>
            <a:r>
              <a:rPr lang="en-AU" sz="1600" dirty="0" smtClean="0"/>
              <a:t>doses</a:t>
            </a:r>
          </a:p>
          <a:p>
            <a:pPr marL="261938" lvl="1" indent="-180975"/>
            <a:r>
              <a:rPr lang="en-AU" sz="1600" dirty="0" smtClean="0"/>
              <a:t>High doses are arbitrary, but for most ICS are those that, with prolonged use, are associated with increased risk of systemic side-effects</a:t>
            </a:r>
            <a:endParaRPr lang="en-AU" sz="1600" dirty="0"/>
          </a:p>
        </p:txBody>
      </p:sp>
      <p:graphicFrame>
        <p:nvGraphicFramePr>
          <p:cNvPr id="5" name="Content Placeholder 3"/>
          <p:cNvGraphicFramePr>
            <a:graphicFrameLocks/>
          </p:cNvGraphicFramePr>
          <p:nvPr>
            <p:extLst>
              <p:ext uri="{D42A27DB-BD31-4B8C-83A1-F6EECF244321}">
                <p14:modId xmlns:p14="http://schemas.microsoft.com/office/powerpoint/2010/main" val="1645579756"/>
              </p:ext>
            </p:extLst>
          </p:nvPr>
        </p:nvGraphicFramePr>
        <p:xfrm>
          <a:off x="435430" y="1174589"/>
          <a:ext cx="8178102" cy="4356000"/>
        </p:xfrm>
        <a:graphic>
          <a:graphicData uri="http://schemas.openxmlformats.org/drawingml/2006/table">
            <a:tbl>
              <a:tblPr firstRow="1" bandRow="1">
                <a:tableStyleId>{7E9639D4-E3E2-4D34-9284-5A2195B3D0D7}</a:tableStyleId>
              </a:tblPr>
              <a:tblGrid>
                <a:gridCol w="3850820"/>
                <a:gridCol w="1528763"/>
                <a:gridCol w="1414463"/>
                <a:gridCol w="1384056"/>
              </a:tblGrid>
              <a:tr h="396000">
                <a:tc>
                  <a:txBody>
                    <a:bodyPr/>
                    <a:lstStyle/>
                    <a:p>
                      <a:pPr algn="l"/>
                      <a:r>
                        <a:rPr lang="en-AU" sz="1800" baseline="0" dirty="0" smtClean="0">
                          <a:solidFill>
                            <a:srgbClr val="134679"/>
                          </a:solidFill>
                          <a:latin typeface="+mj-lt"/>
                          <a:cs typeface="Arial" panose="020B0604020202020204" pitchFamily="34" charset="0"/>
                        </a:rPr>
                        <a:t>Inhaled corticosteroid</a:t>
                      </a:r>
                      <a:endParaRPr lang="en-AU" sz="1800" baseline="0" dirty="0">
                        <a:solidFill>
                          <a:srgbClr val="134679"/>
                        </a:solidFill>
                        <a:latin typeface="+mj-lt"/>
                        <a:cs typeface="Arial" panose="020B0604020202020204" pitchFamily="34" charset="0"/>
                      </a:endParaRPr>
                    </a:p>
                  </a:txBody>
                  <a:tcPr marL="90000" marR="90000" marT="72000" marB="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gridSpan="3">
                  <a:txBody>
                    <a:bodyPr/>
                    <a:lstStyle/>
                    <a:p>
                      <a:pPr algn="ctr"/>
                      <a:r>
                        <a:rPr lang="en-AU" sz="1800" dirty="0" smtClean="0">
                          <a:solidFill>
                            <a:srgbClr val="134679"/>
                          </a:solidFill>
                          <a:latin typeface="+mj-lt"/>
                        </a:rPr>
                        <a:t>Total daily dose (mcg)</a:t>
                      </a:r>
                      <a:endParaRPr lang="en-AU" sz="1800" dirty="0">
                        <a:solidFill>
                          <a:srgbClr val="134679"/>
                        </a:solidFill>
                        <a:latin typeface="+mj-lt"/>
                      </a:endParaRPr>
                    </a:p>
                  </a:txBody>
                  <a:tcPr marL="90000" marR="90000" marT="72000" marB="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dirty="0"/>
                    </a:p>
                  </a:txBody>
                  <a:tcPr marL="90000" marR="90000" marT="7200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algn="l"/>
                      <a:endParaRPr lang="en-AU" sz="1800" baseline="0" dirty="0">
                        <a:solidFill>
                          <a:srgbClr val="134679"/>
                        </a:solidFill>
                        <a:latin typeface="+mj-lt"/>
                        <a:cs typeface="Arial" panose="020B0604020202020204" pitchFamily="34" charset="0"/>
                      </a:endParaRPr>
                    </a:p>
                  </a:txBody>
                  <a:tcPr marL="90000" marR="90000" marT="0" marB="72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Low</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Medium</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a:txBody>
                    <a:bodyPr/>
                    <a:lstStyle/>
                    <a:p>
                      <a:pPr algn="ctr"/>
                      <a:r>
                        <a:rPr lang="en-AU" sz="1600" b="1" baseline="0" dirty="0" smtClean="0">
                          <a:solidFill>
                            <a:srgbClr val="134679"/>
                          </a:solidFill>
                          <a:latin typeface="+mj-lt"/>
                          <a:cs typeface="Arial" panose="020B0604020202020204" pitchFamily="34" charset="0"/>
                        </a:rPr>
                        <a:t>High</a:t>
                      </a:r>
                      <a:endParaRPr lang="en-AU" sz="1600" b="1" baseline="0" dirty="0">
                        <a:solidFill>
                          <a:srgbClr val="134679"/>
                        </a:solidFill>
                        <a:latin typeface="+mj-lt"/>
                        <a:cs typeface="Arial" panose="020B0604020202020204" pitchFamily="34" charset="0"/>
                      </a:endParaRPr>
                    </a:p>
                  </a:txBody>
                  <a:tcPr marL="90000" marR="90000" marT="0" marB="72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 (CFC)</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Beclometasone dipropionate</a:t>
                      </a:r>
                      <a:r>
                        <a:rPr lang="en-AU" sz="1700" baseline="0" dirty="0" smtClean="0">
                          <a:solidFill>
                            <a:srgbClr val="134679"/>
                          </a:solidFill>
                          <a:latin typeface="Arial" panose="020B0604020202020204" pitchFamily="34" charset="0"/>
                          <a:cs typeface="Arial" panose="020B0604020202020204" pitchFamily="34" charset="0"/>
                        </a:rPr>
                        <a:t> (HFA)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50–100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&gt;100–200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kumimoji="0" lang="en-AU" sz="1700" b="0" i="0" u="none" strike="noStrike" kern="1200" cap="none" spc="0" normalizeH="0" baseline="0" noProof="0" dirty="0" smtClean="0">
                          <a:ln>
                            <a:noFill/>
                          </a:ln>
                          <a:solidFill>
                            <a:srgbClr val="134679"/>
                          </a:solidFill>
                          <a:effectLst/>
                          <a:uLnTx/>
                          <a:uFillTx/>
                          <a:latin typeface="Arial" panose="020B0604020202020204" pitchFamily="34" charset="0"/>
                          <a:cs typeface="Arial" panose="020B0604020202020204" pitchFamily="34" charset="0"/>
                        </a:rPr>
                        <a:t>Budesonide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Budesonide (</a:t>
                      </a:r>
                      <a:r>
                        <a:rPr lang="en-AU" sz="1700" dirty="0" err="1" smtClean="0">
                          <a:solidFill>
                            <a:srgbClr val="134679"/>
                          </a:solidFill>
                          <a:latin typeface="Arial" panose="020B0604020202020204" pitchFamily="34" charset="0"/>
                          <a:cs typeface="Arial" panose="020B0604020202020204" pitchFamily="34" charset="0"/>
                        </a:rPr>
                        <a:t>nebules</a:t>
                      </a:r>
                      <a:r>
                        <a:rPr lang="en-AU" sz="1700" dirty="0" smtClean="0">
                          <a:solidFill>
                            <a:srgbClr val="134679"/>
                          </a:solidFill>
                          <a:latin typeface="Arial" panose="020B0604020202020204" pitchFamily="34" charset="0"/>
                          <a:cs typeface="Arial" panose="020B0604020202020204" pitchFamily="34" charset="0"/>
                        </a:rPr>
                        <a:t>)</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250–500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&gt;500–1000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&gt;1000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Ciclesonide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80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&gt;80–160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&gt;160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Fluticasone furoate (DPI)</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smtClean="0">
                          <a:solidFill>
                            <a:srgbClr val="134679"/>
                          </a:solidFill>
                          <a:latin typeface="Arial" panose="020B0604020202020204" pitchFamily="34" charset="0"/>
                          <a:cs typeface="Arial" panose="020B0604020202020204" pitchFamily="34" charset="0"/>
                        </a:rPr>
                        <a:t>n.a.</a:t>
                      </a:r>
                      <a:endParaRPr lang="en-AU" sz="1700" dirty="0" smtClean="0">
                        <a:solidFill>
                          <a:srgbClr val="134679"/>
                        </a:solidFill>
                        <a:latin typeface="Arial" panose="020B0604020202020204" pitchFamily="34"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700" smtClean="0">
                          <a:solidFill>
                            <a:srgbClr val="134679"/>
                          </a:solidFill>
                          <a:latin typeface="Arial" panose="020B0604020202020204" pitchFamily="34" charset="0"/>
                          <a:cs typeface="Arial" panose="020B0604020202020204" pitchFamily="34" charset="0"/>
                        </a:rPr>
                        <a:t>n.a.</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AU" sz="1700" smtClean="0">
                          <a:solidFill>
                            <a:srgbClr val="134679"/>
                          </a:solidFill>
                          <a:latin typeface="Arial" panose="020B0604020202020204" pitchFamily="34" charset="0"/>
                          <a:cs typeface="Arial" panose="020B0604020202020204" pitchFamily="34" charset="0"/>
                        </a:rPr>
                        <a:t>n.a.</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(DPI)</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&gt;200–400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&gt;400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Fluticasone propionate (HFA)</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100–200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&gt;200–500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&gt;500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Mometasone furoate </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110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≥220–&lt;440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≥440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00">
                <a:tc>
                  <a:txBody>
                    <a:bodyPr/>
                    <a:lstStyle/>
                    <a:p>
                      <a:pPr marL="0" indent="0">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Triamcinolone acetonide</a:t>
                      </a:r>
                    </a:p>
                  </a:txBody>
                  <a:tcPr marL="90000" marR="90000" marT="36000" marB="36000" anchor="ctr">
                    <a:lnL w="6350" cap="flat" cmpd="sng" algn="ctr">
                      <a:solidFill>
                        <a:srgbClr val="F796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400–800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&gt;800–1200</a:t>
                      </a:r>
                    </a:p>
                  </a:txBody>
                  <a:tcPr marL="90000" marR="90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300"/>
                        </a:spcBef>
                        <a:buFont typeface="Arial" panose="020B0604020202020204" pitchFamily="34" charset="0"/>
                        <a:buNone/>
                      </a:pPr>
                      <a:r>
                        <a:rPr lang="en-AU" sz="1700" dirty="0" smtClean="0">
                          <a:solidFill>
                            <a:srgbClr val="134679"/>
                          </a:solidFill>
                          <a:latin typeface="Arial" panose="020B0604020202020204" pitchFamily="34" charset="0"/>
                          <a:cs typeface="Arial" panose="020B0604020202020204" pitchFamily="34" charset="0"/>
                        </a:rPr>
                        <a:t>&gt;1200</a:t>
                      </a:r>
                    </a:p>
                  </a:txBody>
                  <a:tcPr marL="90000" marR="90000" marT="36000" marB="36000" anchor="ctr">
                    <a:lnL w="12700" cap="flat" cmpd="sng" algn="ctr">
                      <a:noFill/>
                      <a:prstDash val="solid"/>
                      <a:round/>
                      <a:headEnd type="none" w="med" len="med"/>
                      <a:tailEnd type="none" w="med" len="med"/>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3-6 (2/2)</a:t>
            </a:r>
            <a:endParaRPr lang="en-AU" sz="1200" i="1" dirty="0">
              <a:solidFill>
                <a:prstClr val="white"/>
              </a:solidFill>
            </a:endParaRPr>
          </a:p>
        </p:txBody>
      </p:sp>
    </p:spTree>
    <p:extLst>
      <p:ext uri="{BB962C8B-B14F-4D97-AF65-F5344CB8AC3E}">
        <p14:creationId xmlns:p14="http://schemas.microsoft.com/office/powerpoint/2010/main" val="14758378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AU" dirty="0" smtClean="0"/>
              <a:t>How often should asthma be reviewed?</a:t>
            </a:r>
          </a:p>
          <a:p>
            <a:pPr lvl="1"/>
            <a:r>
              <a:rPr lang="en-AU" dirty="0" smtClean="0"/>
              <a:t>1-3 months after treatment started, then every 3-12 months</a:t>
            </a:r>
          </a:p>
          <a:p>
            <a:pPr lvl="1"/>
            <a:r>
              <a:rPr lang="en-AU" dirty="0" smtClean="0"/>
              <a:t>During pregnancy, every 4-6 weeks</a:t>
            </a:r>
          </a:p>
          <a:p>
            <a:pPr lvl="1"/>
            <a:r>
              <a:rPr lang="en-AU" dirty="0" smtClean="0"/>
              <a:t>After an exacerbation, within 1 week</a:t>
            </a:r>
          </a:p>
          <a:p>
            <a:r>
              <a:rPr lang="en-AU" dirty="0" smtClean="0"/>
              <a:t>Stepping up asthma treatment</a:t>
            </a:r>
          </a:p>
          <a:p>
            <a:pPr lvl="1"/>
            <a:r>
              <a:rPr lang="en-AU" i="1" dirty="0" smtClean="0"/>
              <a:t>Sustained step-up</a:t>
            </a:r>
            <a:r>
              <a:rPr lang="en-AU" dirty="0" smtClean="0"/>
              <a:t>, for at least 2-3 months if asthma poorly controlled</a:t>
            </a:r>
          </a:p>
          <a:p>
            <a:pPr lvl="2"/>
            <a:r>
              <a:rPr lang="en-AU" dirty="0" smtClean="0"/>
              <a:t>Important: first check for common causes (symptoms not due to asthma, incorrect inhaler technique, poor adherence)</a:t>
            </a:r>
          </a:p>
          <a:p>
            <a:pPr lvl="1"/>
            <a:r>
              <a:rPr lang="en-AU" i="1" dirty="0" smtClean="0"/>
              <a:t>Short-term step-up</a:t>
            </a:r>
            <a:r>
              <a:rPr lang="en-AU" dirty="0" smtClean="0"/>
              <a:t>, for 1-2 weeks, e.g. with viral infection or allergen</a:t>
            </a:r>
          </a:p>
          <a:p>
            <a:pPr lvl="2"/>
            <a:r>
              <a:rPr lang="en-AU" dirty="0" smtClean="0"/>
              <a:t>May be initiated by patient with written asthma action plan</a:t>
            </a:r>
          </a:p>
          <a:p>
            <a:pPr lvl="1"/>
            <a:r>
              <a:rPr lang="en-AU" i="1" dirty="0" smtClean="0"/>
              <a:t>Day-to-day adjustment</a:t>
            </a:r>
          </a:p>
          <a:p>
            <a:pPr lvl="2"/>
            <a:r>
              <a:rPr lang="en-AU" dirty="0" smtClean="0"/>
              <a:t>For patients prescribed low-dose ICS/formoterol maintenance and reliever regimen*</a:t>
            </a:r>
          </a:p>
          <a:p>
            <a:r>
              <a:rPr lang="en-AU" dirty="0" smtClean="0"/>
              <a:t>Stepping down asthma treatment</a:t>
            </a:r>
          </a:p>
          <a:p>
            <a:pPr lvl="1"/>
            <a:r>
              <a:rPr lang="en-AU" dirty="0" smtClean="0"/>
              <a:t>Consider step-down after good control maintained for 3 months</a:t>
            </a:r>
          </a:p>
          <a:p>
            <a:pPr lvl="1"/>
            <a:r>
              <a:rPr lang="en-AU" dirty="0" smtClean="0"/>
              <a:t>Find each patient’s minimum effective dose, that controls both symptoms and exacerbations</a:t>
            </a:r>
          </a:p>
          <a:p>
            <a:pPr lvl="1"/>
            <a:endParaRPr lang="en-AU" dirty="0"/>
          </a:p>
        </p:txBody>
      </p:sp>
      <p:sp>
        <p:nvSpPr>
          <p:cNvPr id="2" name="Title 1"/>
          <p:cNvSpPr>
            <a:spLocks noGrp="1"/>
          </p:cNvSpPr>
          <p:nvPr>
            <p:ph type="title"/>
          </p:nvPr>
        </p:nvSpPr>
        <p:spPr/>
        <p:txBody>
          <a:bodyPr/>
          <a:lstStyle/>
          <a:p>
            <a:r>
              <a:rPr lang="en-AU" smtClean="0"/>
              <a:t>Reviewing response and adjusting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
        <p:nvSpPr>
          <p:cNvPr id="7" name="TextBox 6"/>
          <p:cNvSpPr txBox="1"/>
          <p:nvPr/>
        </p:nvSpPr>
        <p:spPr>
          <a:xfrm>
            <a:off x="59963" y="6328225"/>
            <a:ext cx="7792266" cy="307777"/>
          </a:xfrm>
          <a:prstGeom prst="rect">
            <a:avLst/>
          </a:prstGeom>
          <a:noFill/>
        </p:spPr>
        <p:txBody>
          <a:bodyPr wrap="square" rtlCol="0">
            <a:spAutoFit/>
          </a:bodyPr>
          <a:lstStyle/>
          <a:p>
            <a:r>
              <a:rPr lang="en-AU" sz="1400" dirty="0" smtClean="0">
                <a:solidFill>
                  <a:srgbClr val="134679"/>
                </a:solidFill>
                <a:latin typeface="Arial" panose="020B0604020202020204" pitchFamily="34" charset="0"/>
                <a:cs typeface="Arial" panose="020B0604020202020204" pitchFamily="34" charset="0"/>
              </a:rPr>
              <a:t>*Approved only for low dose beclometasone/formoterol and low dose budesonide/formoterol</a:t>
            </a:r>
            <a:endParaRPr lang="en-AU" sz="1400" dirty="0">
              <a:solidFill>
                <a:srgbClr val="134679"/>
              </a:solidFill>
              <a:latin typeface="Arial" panose="020B0604020202020204" pitchFamily="34" charset="0"/>
              <a:cs typeface="Arial" panose="020B0604020202020204" pitchFamily="34" charset="0"/>
            </a:endParaRPr>
          </a:p>
        </p:txBody>
      </p:sp>
      <p:grpSp>
        <p:nvGrpSpPr>
          <p:cNvPr id="8" name="Group 7"/>
          <p:cNvGrpSpPr>
            <a:grpSpLocks noChangeAspect="1"/>
          </p:cNvGrpSpPr>
          <p:nvPr/>
        </p:nvGrpSpPr>
        <p:grpSpPr>
          <a:xfrm>
            <a:off x="7597556" y="1281096"/>
            <a:ext cx="1445356" cy="1452698"/>
            <a:chOff x="6189663" y="1714500"/>
            <a:chExt cx="2500312" cy="2513013"/>
          </a:xfrm>
        </p:grpSpPr>
        <p:pic>
          <p:nvPicPr>
            <p:cNvPr id="9" name="Picture 8" descr="SLIDE 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9663" y="1714500"/>
              <a:ext cx="250031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rot="18616622">
              <a:off x="6464226" y="2243600"/>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700" b="1" kern="1100" dirty="0">
                  <a:ln w="12700">
                    <a:noFill/>
                    <a:prstDash val="solid"/>
                  </a:ln>
                  <a:solidFill>
                    <a:schemeClr val="bg1"/>
                  </a:solidFill>
                  <a:cs typeface="Arial"/>
                </a:rPr>
                <a:t>REVIEW RESPONSE</a:t>
              </a:r>
            </a:p>
          </p:txBody>
        </p:sp>
        <p:sp>
          <p:nvSpPr>
            <p:cNvPr id="11" name="Rectangle 10"/>
            <p:cNvSpPr/>
            <p:nvPr/>
          </p:nvSpPr>
          <p:spPr>
            <a:xfrm rot="3533141">
              <a:off x="6640168" y="222150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700" b="1" dirty="0" smtClean="0">
                  <a:ln w="12700">
                    <a:noFill/>
                    <a:prstDash val="solid"/>
                  </a:ln>
                  <a:solidFill>
                    <a:schemeClr val="bg1"/>
                  </a:solidFill>
                  <a:cs typeface="Arial"/>
                </a:rPr>
                <a:t>ASSESS</a:t>
              </a:r>
              <a:endParaRPr lang="en-AU" sz="700" b="1" dirty="0">
                <a:ln w="12700">
                  <a:noFill/>
                  <a:prstDash val="solid"/>
                </a:ln>
                <a:solidFill>
                  <a:schemeClr val="bg1"/>
                </a:solidFill>
                <a:cs typeface="Arial"/>
              </a:endParaRPr>
            </a:p>
          </p:txBody>
        </p:sp>
        <p:sp>
          <p:nvSpPr>
            <p:cNvPr id="12" name="Rectangle 11"/>
            <p:cNvSpPr/>
            <p:nvPr/>
          </p:nvSpPr>
          <p:spPr>
            <a:xfrm rot="21356104">
              <a:off x="6639982" y="2702652"/>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700" b="1" kern="1100" dirty="0">
                  <a:ln w="12700">
                    <a:noFill/>
                    <a:prstDash val="solid"/>
                  </a:ln>
                  <a:solidFill>
                    <a:schemeClr val="bg1"/>
                  </a:solidFill>
                  <a:latin typeface="Arial"/>
                  <a:ea typeface="ＭＳ Ｐゴシック" charset="0"/>
                  <a:cs typeface="Arial"/>
                </a:rPr>
                <a:t>ADJUST TREATMENT</a:t>
              </a:r>
              <a:endParaRPr lang="en-US" sz="700" b="1" kern="1100" dirty="0">
                <a:ln w="12700">
                  <a:noFill/>
                  <a:prstDash val="solid"/>
                </a:ln>
                <a:solidFill>
                  <a:schemeClr val="bg1"/>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5104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GINA program</a:t>
            </a:r>
            <a:endParaRPr lang="en-AU" dirty="0"/>
          </a:p>
        </p:txBody>
      </p:sp>
    </p:spTree>
    <p:extLst>
      <p:ext uri="{BB962C8B-B14F-4D97-AF65-F5344CB8AC3E}">
        <p14:creationId xmlns:p14="http://schemas.microsoft.com/office/powerpoint/2010/main" val="1552638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5"/>
            <a:ext cx="8527348" cy="5569801"/>
          </a:xfrm>
        </p:spPr>
        <p:txBody>
          <a:bodyPr>
            <a:normAutofit fontScale="85000" lnSpcReduction="20000"/>
          </a:bodyPr>
          <a:lstStyle/>
          <a:p>
            <a:pPr lvl="0">
              <a:lnSpc>
                <a:spcPct val="120000"/>
              </a:lnSpc>
            </a:pPr>
            <a:r>
              <a:rPr lang="en-AU" dirty="0" smtClean="0"/>
              <a:t>Aim</a:t>
            </a:r>
          </a:p>
          <a:p>
            <a:pPr lvl="1">
              <a:lnSpc>
                <a:spcPct val="120000"/>
              </a:lnSpc>
            </a:pPr>
            <a:r>
              <a:rPr lang="en-AU" dirty="0" smtClean="0"/>
              <a:t>To find the lowest dose that controls symptoms and exacerbations, and minimizes the risk of side-effects</a:t>
            </a:r>
          </a:p>
          <a:p>
            <a:pPr lvl="0">
              <a:lnSpc>
                <a:spcPct val="120000"/>
              </a:lnSpc>
            </a:pPr>
            <a:r>
              <a:rPr lang="en-AU" dirty="0" smtClean="0"/>
              <a:t>When to consider stepping down</a:t>
            </a:r>
          </a:p>
          <a:p>
            <a:pPr lvl="1">
              <a:lnSpc>
                <a:spcPct val="120000"/>
              </a:lnSpc>
            </a:pPr>
            <a:r>
              <a:rPr lang="en-AU" dirty="0" smtClean="0"/>
              <a:t>When symptoms have been well controlled and lung function stable for </a:t>
            </a:r>
            <a:br>
              <a:rPr lang="en-AU" dirty="0" smtClean="0"/>
            </a:br>
            <a:r>
              <a:rPr lang="en-AU" dirty="0" smtClean="0"/>
              <a:t>≥3 months </a:t>
            </a:r>
          </a:p>
          <a:p>
            <a:pPr lvl="1">
              <a:lnSpc>
                <a:spcPct val="120000"/>
              </a:lnSpc>
            </a:pPr>
            <a:r>
              <a:rPr lang="en-AU" dirty="0" smtClean="0"/>
              <a:t>No respiratory infection, patient not travelling, not pregnant</a:t>
            </a:r>
          </a:p>
          <a:p>
            <a:pPr lvl="0">
              <a:lnSpc>
                <a:spcPct val="120000"/>
              </a:lnSpc>
            </a:pPr>
            <a:r>
              <a:rPr lang="en-AU" dirty="0" smtClean="0"/>
              <a:t>Prepare for step-down</a:t>
            </a:r>
          </a:p>
          <a:p>
            <a:pPr lvl="1">
              <a:lnSpc>
                <a:spcPct val="120000"/>
              </a:lnSpc>
            </a:pPr>
            <a:r>
              <a:rPr lang="en-AU" dirty="0" smtClean="0"/>
              <a:t>Record the level of symptom control and consider risk factors</a:t>
            </a:r>
          </a:p>
          <a:p>
            <a:pPr lvl="1">
              <a:lnSpc>
                <a:spcPct val="120000"/>
              </a:lnSpc>
            </a:pPr>
            <a:r>
              <a:rPr lang="en-AU" dirty="0" smtClean="0"/>
              <a:t>Make sure the patient has a written asthma action plan</a:t>
            </a:r>
          </a:p>
          <a:p>
            <a:pPr lvl="1">
              <a:lnSpc>
                <a:spcPct val="120000"/>
              </a:lnSpc>
            </a:pPr>
            <a:r>
              <a:rPr lang="en-AU" dirty="0" smtClean="0"/>
              <a:t>Book a follow-up visit in 1-3 months</a:t>
            </a:r>
          </a:p>
          <a:p>
            <a:pPr lvl="0">
              <a:lnSpc>
                <a:spcPct val="120000"/>
              </a:lnSpc>
            </a:pPr>
            <a:r>
              <a:rPr lang="en-AU" dirty="0" smtClean="0"/>
              <a:t>Step down through available formulations</a:t>
            </a:r>
          </a:p>
          <a:p>
            <a:pPr lvl="1">
              <a:lnSpc>
                <a:spcPct val="120000"/>
              </a:lnSpc>
            </a:pPr>
            <a:r>
              <a:rPr lang="en-AU" dirty="0" smtClean="0"/>
              <a:t>Stepping down ICS doses by 25–50% at 3 month intervals is feasible and safe for </a:t>
            </a:r>
            <a:r>
              <a:rPr lang="en-AU" smtClean="0"/>
              <a:t>most patients </a:t>
            </a:r>
            <a:r>
              <a:rPr lang="en-AU" sz="1900" i="1"/>
              <a:t>(Hagan et al, Allergy 2014)</a:t>
            </a:r>
            <a:endParaRPr lang="en-AU" dirty="0" smtClean="0"/>
          </a:p>
          <a:p>
            <a:pPr lvl="1">
              <a:lnSpc>
                <a:spcPct val="120000"/>
              </a:lnSpc>
            </a:pPr>
            <a:r>
              <a:rPr lang="en-AU" dirty="0" smtClean="0"/>
              <a:t>See </a:t>
            </a:r>
            <a:r>
              <a:rPr lang="en-AU" smtClean="0"/>
              <a:t>GINA 2017 </a:t>
            </a:r>
            <a:r>
              <a:rPr lang="en-AU" dirty="0" smtClean="0"/>
              <a:t>report Box 3-7 for specific step-down options</a:t>
            </a:r>
          </a:p>
          <a:p>
            <a:pPr>
              <a:lnSpc>
                <a:spcPct val="120000"/>
              </a:lnSpc>
            </a:pPr>
            <a:r>
              <a:rPr lang="en-AU" dirty="0" smtClean="0"/>
              <a:t>Stopping ICS is not recommended in adults </a:t>
            </a:r>
            <a:r>
              <a:rPr lang="en-AU" smtClean="0"/>
              <a:t>with asthma because of risk of exacerbations </a:t>
            </a:r>
            <a:r>
              <a:rPr lang="en-AU" sz="1900" i="1" smtClean="0"/>
              <a:t>(Rank et al, JACI 2013)</a:t>
            </a:r>
            <a:endParaRPr lang="en-AU" i="1" dirty="0"/>
          </a:p>
        </p:txBody>
      </p:sp>
      <p:sp>
        <p:nvSpPr>
          <p:cNvPr id="2" name="Title 1"/>
          <p:cNvSpPr>
            <a:spLocks noGrp="1"/>
          </p:cNvSpPr>
          <p:nvPr>
            <p:ph type="title"/>
          </p:nvPr>
        </p:nvSpPr>
        <p:spPr/>
        <p:txBody>
          <a:bodyPr/>
          <a:lstStyle/>
          <a:p>
            <a:r>
              <a:rPr lang="en-AU" smtClean="0"/>
              <a:t>General principles for stepping down controller treatment</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3-7</a:t>
            </a:r>
            <a:endParaRPr lang="en-AU" sz="1200" i="1" dirty="0">
              <a:solidFill>
                <a:schemeClr val="bg1"/>
              </a:solidFill>
            </a:endParaRPr>
          </a:p>
        </p:txBody>
      </p:sp>
    </p:spTree>
    <p:extLst>
      <p:ext uri="{BB962C8B-B14F-4D97-AF65-F5344CB8AC3E}">
        <p14:creationId xmlns:p14="http://schemas.microsoft.com/office/powerpoint/2010/main" val="183233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dirty="0" smtClean="0"/>
              <a:t>Provide skills and support for guided asthma self-management</a:t>
            </a:r>
          </a:p>
          <a:p>
            <a:pPr lvl="1">
              <a:lnSpc>
                <a:spcPct val="110000"/>
              </a:lnSpc>
            </a:pPr>
            <a:r>
              <a:rPr lang="en-AU" dirty="0" smtClean="0"/>
              <a:t>This comprises self-monitoring of symptoms and/or PEF,  a written asthma action plan and regular medical review</a:t>
            </a:r>
          </a:p>
          <a:p>
            <a:pPr>
              <a:lnSpc>
                <a:spcPct val="110000"/>
              </a:lnSpc>
            </a:pPr>
            <a:r>
              <a:rPr lang="en-AU" dirty="0" smtClean="0"/>
              <a:t>Prescribe medications or regimen that minimize exacerbations</a:t>
            </a:r>
          </a:p>
          <a:p>
            <a:pPr lvl="1">
              <a:lnSpc>
                <a:spcPct val="110000"/>
              </a:lnSpc>
            </a:pPr>
            <a:r>
              <a:rPr lang="en-AU" dirty="0" smtClean="0"/>
              <a:t>ICS-containing controller medications reduce risk of exacerbations</a:t>
            </a:r>
          </a:p>
          <a:p>
            <a:pPr lvl="1">
              <a:lnSpc>
                <a:spcPct val="110000"/>
              </a:lnSpc>
            </a:pPr>
            <a:r>
              <a:rPr lang="en-AU" dirty="0" smtClean="0"/>
              <a:t>For patients with ≥1 exacerbations in previous year, consider low-dose ICS/formoterol maintenance and reliever regimen*</a:t>
            </a:r>
          </a:p>
          <a:p>
            <a:pPr>
              <a:lnSpc>
                <a:spcPct val="110000"/>
              </a:lnSpc>
            </a:pPr>
            <a:r>
              <a:rPr lang="en-AU" dirty="0" smtClean="0"/>
              <a:t>Encourage avoidance of tobacco smoke </a:t>
            </a:r>
            <a:r>
              <a:rPr lang="en-AU" dirty="0" smtClean="0">
                <a:solidFill>
                  <a:srgbClr val="134679"/>
                </a:solidFill>
              </a:rPr>
              <a:t>(active or ETS)</a:t>
            </a:r>
          </a:p>
          <a:p>
            <a:pPr lvl="1">
              <a:lnSpc>
                <a:spcPct val="110000"/>
              </a:lnSpc>
            </a:pPr>
            <a:r>
              <a:rPr lang="en-AU" dirty="0" smtClean="0"/>
              <a:t>Provide smoking cessation advice and resources at every visit</a:t>
            </a:r>
          </a:p>
          <a:p>
            <a:pPr>
              <a:lnSpc>
                <a:spcPct val="110000"/>
              </a:lnSpc>
            </a:pPr>
            <a:r>
              <a:rPr lang="en-AU" dirty="0" smtClean="0"/>
              <a:t>For patients with severe asthma</a:t>
            </a:r>
          </a:p>
          <a:p>
            <a:pPr lvl="1">
              <a:lnSpc>
                <a:spcPct val="110000"/>
              </a:lnSpc>
            </a:pPr>
            <a:r>
              <a:rPr lang="en-AU" dirty="0" smtClean="0"/>
              <a:t>Refer to a specialist </a:t>
            </a:r>
            <a:r>
              <a:rPr lang="en-AU" dirty="0" err="1" smtClean="0"/>
              <a:t>center</a:t>
            </a:r>
            <a:r>
              <a:rPr lang="en-AU" dirty="0" smtClean="0"/>
              <a:t>, if available, for consideration of add-on medications and/or sputum-guided treatment</a:t>
            </a:r>
          </a:p>
          <a:p>
            <a:pPr>
              <a:lnSpc>
                <a:spcPct val="110000"/>
              </a:lnSpc>
            </a:pPr>
            <a:r>
              <a:rPr lang="en-AU" dirty="0" smtClean="0"/>
              <a:t>For patients with confirmed food allergy:</a:t>
            </a:r>
          </a:p>
          <a:p>
            <a:pPr lvl="1">
              <a:lnSpc>
                <a:spcPct val="110000"/>
              </a:lnSpc>
            </a:pPr>
            <a:r>
              <a:rPr lang="en-AU" dirty="0" smtClean="0"/>
              <a:t>Appropriate food avoidance</a:t>
            </a:r>
          </a:p>
          <a:p>
            <a:pPr lvl="1">
              <a:lnSpc>
                <a:spcPct val="110000"/>
              </a:lnSpc>
            </a:pPr>
            <a:r>
              <a:rPr lang="en-AU" dirty="0" smtClean="0"/>
              <a:t>Ensure availability of injectable epinephrine for anaphylaxis</a:t>
            </a:r>
          </a:p>
          <a:p>
            <a:pPr>
              <a:lnSpc>
                <a:spcPct val="110000"/>
              </a:lnSpc>
            </a:pPr>
            <a:endParaRPr lang="en-AU" dirty="0"/>
          </a:p>
        </p:txBody>
      </p:sp>
      <p:sp>
        <p:nvSpPr>
          <p:cNvPr id="2" name="Title 1"/>
          <p:cNvSpPr>
            <a:spLocks noGrp="1"/>
          </p:cNvSpPr>
          <p:nvPr>
            <p:ph type="title"/>
          </p:nvPr>
        </p:nvSpPr>
        <p:spPr/>
        <p:txBody>
          <a:bodyPr/>
          <a:lstStyle/>
          <a:p>
            <a:r>
              <a:rPr lang="en-AU" smtClean="0"/>
              <a:t>Treating modifiable risk factors</a:t>
            </a:r>
            <a:endParaRPr lang="en-AU" dirty="0"/>
          </a:p>
        </p:txBody>
      </p:sp>
      <p:sp>
        <p:nvSpPr>
          <p:cNvPr id="7" name="TextBox 6"/>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3-8</a:t>
            </a:r>
            <a:endParaRPr lang="en-AU" sz="1200" i="1" dirty="0">
              <a:solidFill>
                <a:prstClr val="white"/>
              </a:solidFill>
            </a:endParaRPr>
          </a:p>
        </p:txBody>
      </p:sp>
      <p:sp>
        <p:nvSpPr>
          <p:cNvPr id="10" name="TextBox 9"/>
          <p:cNvSpPr txBox="1"/>
          <p:nvPr/>
        </p:nvSpPr>
        <p:spPr>
          <a:xfrm>
            <a:off x="342964" y="6369493"/>
            <a:ext cx="7385896" cy="215444"/>
          </a:xfrm>
          <a:prstGeom prst="rect">
            <a:avLst/>
          </a:prstGeom>
          <a:noFill/>
        </p:spPr>
        <p:txBody>
          <a:bodyPr wrap="square" lIns="0" tIns="0" rIns="0" bIns="0" rtlCol="0">
            <a:spAutoFit/>
          </a:bodyPr>
          <a:lstStyle/>
          <a:p>
            <a:r>
              <a:rPr lang="en-AU" sz="1400" dirty="0" smtClean="0">
                <a:solidFill>
                  <a:srgbClr val="134679"/>
                </a:solidFill>
                <a:latin typeface="Arial" panose="020B0604020202020204" pitchFamily="34" charset="0"/>
                <a:cs typeface="Arial" panose="020B0604020202020204" pitchFamily="34" charset="0"/>
              </a:rPr>
              <a:t>*Approved only for low dose beclometasone/formoterol and low dose budesonide/formoterol</a:t>
            </a:r>
            <a:endParaRPr lang="en-AU" sz="1400" dirty="0">
              <a:solidFill>
                <a:srgbClr val="1346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01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2695"/>
            <a:ext cx="8527348" cy="5392241"/>
          </a:xfrm>
        </p:spPr>
        <p:txBody>
          <a:bodyPr>
            <a:normAutofit fontScale="77500" lnSpcReduction="20000"/>
          </a:bodyPr>
          <a:lstStyle/>
          <a:p>
            <a:pPr>
              <a:lnSpc>
                <a:spcPct val="120000"/>
              </a:lnSpc>
            </a:pPr>
            <a:r>
              <a:rPr lang="en-AU" dirty="0" smtClean="0"/>
              <a:t>Avoidance of tobacco smoke exposure</a:t>
            </a:r>
          </a:p>
          <a:p>
            <a:pPr lvl="1">
              <a:lnSpc>
                <a:spcPct val="120000"/>
              </a:lnSpc>
            </a:pPr>
            <a:r>
              <a:rPr lang="en-AU" dirty="0" smtClean="0"/>
              <a:t>Provide advice and resources at every visit; advise against exposure of children to environmental tobacco smoke (house, car)</a:t>
            </a:r>
          </a:p>
          <a:p>
            <a:pPr>
              <a:lnSpc>
                <a:spcPct val="120000"/>
              </a:lnSpc>
            </a:pPr>
            <a:r>
              <a:rPr lang="en-AU" dirty="0" smtClean="0"/>
              <a:t>Physical activity</a:t>
            </a:r>
          </a:p>
          <a:p>
            <a:pPr lvl="1">
              <a:lnSpc>
                <a:spcPct val="120000"/>
              </a:lnSpc>
            </a:pPr>
            <a:r>
              <a:rPr lang="en-AU" dirty="0" smtClean="0"/>
              <a:t>Encouraged because of its general health benefits. Provide advice about exercise-induced bronchoconstriction</a:t>
            </a:r>
          </a:p>
          <a:p>
            <a:pPr>
              <a:lnSpc>
                <a:spcPct val="120000"/>
              </a:lnSpc>
            </a:pPr>
            <a:r>
              <a:rPr lang="en-AU" dirty="0" smtClean="0"/>
              <a:t>Occupational asthma</a:t>
            </a:r>
          </a:p>
          <a:p>
            <a:pPr lvl="1">
              <a:lnSpc>
                <a:spcPct val="120000"/>
              </a:lnSpc>
            </a:pPr>
            <a:r>
              <a:rPr lang="en-AU" dirty="0" smtClean="0"/>
              <a:t>Ask patients with adult-onset asthma about work history. Remove sensitizers as soon as possible. Refer for expert advice, if available</a:t>
            </a:r>
          </a:p>
          <a:p>
            <a:pPr>
              <a:lnSpc>
                <a:spcPct val="120000"/>
              </a:lnSpc>
            </a:pPr>
            <a:r>
              <a:rPr lang="en-AU" dirty="0" smtClean="0"/>
              <a:t>Avoid medications that may worsen asthma</a:t>
            </a:r>
          </a:p>
          <a:p>
            <a:pPr lvl="1">
              <a:lnSpc>
                <a:spcPct val="120000"/>
              </a:lnSpc>
            </a:pPr>
            <a:r>
              <a:rPr lang="en-AU" dirty="0" smtClean="0"/>
              <a:t>Always ask about asthma before prescribing NSAIDs or beta-blockers</a:t>
            </a:r>
          </a:p>
          <a:p>
            <a:pPr>
              <a:lnSpc>
                <a:spcPct val="120000"/>
              </a:lnSpc>
            </a:pPr>
            <a:r>
              <a:rPr lang="en-AU" smtClean="0"/>
              <a:t>Remediation of dampness or mold in homes</a:t>
            </a:r>
          </a:p>
          <a:p>
            <a:pPr lvl="1">
              <a:lnSpc>
                <a:spcPct val="120000"/>
              </a:lnSpc>
            </a:pPr>
            <a:r>
              <a:rPr lang="en-AU" smtClean="0"/>
              <a:t>Reduces asthma symptoms and medication use in adults</a:t>
            </a:r>
          </a:p>
          <a:p>
            <a:pPr>
              <a:lnSpc>
                <a:spcPct val="120000"/>
              </a:lnSpc>
            </a:pPr>
            <a:r>
              <a:rPr lang="en-AU" smtClean="0"/>
              <a:t>Sublingual immunotherapy (SLIT)</a:t>
            </a:r>
            <a:endParaRPr lang="en-AU" dirty="0" smtClean="0"/>
          </a:p>
          <a:p>
            <a:pPr lvl="1">
              <a:lnSpc>
                <a:spcPct val="120000"/>
              </a:lnSpc>
            </a:pPr>
            <a:r>
              <a:rPr lang="en-AU" smtClean="0"/>
              <a:t>Consider as add-on therapy in </a:t>
            </a:r>
            <a:r>
              <a:rPr lang="en-AU"/>
              <a:t>adult HDM-sensitive patients with allergic rhinitis who have exacerbations despite ICS treatment, provided FEV1 is 70% </a:t>
            </a:r>
            <a:r>
              <a:rPr lang="en-AU" smtClean="0"/>
              <a:t>predicted</a:t>
            </a:r>
          </a:p>
          <a:p>
            <a:pPr>
              <a:lnSpc>
                <a:spcPct val="120000"/>
              </a:lnSpc>
            </a:pPr>
            <a:r>
              <a:rPr lang="en-AU" smtClean="0"/>
              <a:t>See </a:t>
            </a:r>
            <a:r>
              <a:rPr lang="en-AU"/>
              <a:t>GINA Box 3-9 and online Appendix for details</a:t>
            </a:r>
            <a:endParaRPr lang="en-AU" dirty="0" smtClean="0"/>
          </a:p>
        </p:txBody>
      </p:sp>
      <p:sp>
        <p:nvSpPr>
          <p:cNvPr id="2" name="Title 1"/>
          <p:cNvSpPr>
            <a:spLocks noGrp="1"/>
          </p:cNvSpPr>
          <p:nvPr>
            <p:ph type="title"/>
          </p:nvPr>
        </p:nvSpPr>
        <p:spPr/>
        <p:txBody>
          <a:bodyPr>
            <a:normAutofit/>
          </a:bodyPr>
          <a:lstStyle/>
          <a:p>
            <a:r>
              <a:rPr lang="en-AU" dirty="0" smtClean="0"/>
              <a:t>Non-pharmacological interventions</a:t>
            </a:r>
            <a:endParaRPr lang="en-AU" dirty="0"/>
          </a:p>
        </p:txBody>
      </p:sp>
      <p:sp>
        <p:nvSpPr>
          <p:cNvPr id="6" name="TextBox 5"/>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3-9</a:t>
            </a:r>
            <a:endParaRPr lang="en-AU" sz="1200" i="1" dirty="0">
              <a:solidFill>
                <a:prstClr val="white"/>
              </a:solidFill>
            </a:endParaRPr>
          </a:p>
        </p:txBody>
      </p:sp>
      <p:sp>
        <p:nvSpPr>
          <p:cNvPr id="7" name="TextBox 6"/>
          <p:cNvSpPr txBox="1"/>
          <p:nvPr/>
        </p:nvSpPr>
        <p:spPr>
          <a:xfrm>
            <a:off x="342964" y="6369493"/>
            <a:ext cx="7385896" cy="215444"/>
          </a:xfrm>
          <a:prstGeom prst="rect">
            <a:avLst/>
          </a:prstGeom>
          <a:noFill/>
        </p:spPr>
        <p:txBody>
          <a:bodyPr wrap="square" lIns="0" tIns="0" rIns="0" bIns="0" rtlCol="0">
            <a:spAutoFit/>
          </a:bodyPr>
          <a:lstStyle/>
          <a:p>
            <a:r>
              <a:rPr lang="en-AU" sz="1400" dirty="0" smtClean="0">
                <a:solidFill>
                  <a:srgbClr val="134679"/>
                </a:solidFill>
                <a:latin typeface="Arial" panose="020B0604020202020204" pitchFamily="34" charset="0"/>
                <a:cs typeface="Arial" panose="020B0604020202020204" pitchFamily="34" charset="0"/>
              </a:rPr>
              <a:t>This slide shows examples of interventions with high quality evidence</a:t>
            </a:r>
            <a:endParaRPr lang="en-AU" sz="1400" dirty="0">
              <a:solidFill>
                <a:srgbClr val="134679"/>
              </a:solidFill>
              <a:latin typeface="Arial" panose="020B0604020202020204" pitchFamily="34" charset="0"/>
              <a:cs typeface="Arial" panose="020B0604020202020204" pitchFamily="34" charset="0"/>
            </a:endParaRPr>
          </a:p>
        </p:txBody>
      </p:sp>
      <p:grpSp>
        <p:nvGrpSpPr>
          <p:cNvPr id="11" name="Group 10"/>
          <p:cNvGrpSpPr>
            <a:grpSpLocks/>
          </p:cNvGrpSpPr>
          <p:nvPr/>
        </p:nvGrpSpPr>
        <p:grpSpPr bwMode="auto">
          <a:xfrm>
            <a:off x="7609564" y="4369253"/>
            <a:ext cx="993775" cy="841375"/>
            <a:chOff x="0" y="0"/>
            <a:chExt cx="626" cy="530"/>
          </a:xfrm>
        </p:grpSpPr>
        <p:sp>
          <p:nvSpPr>
            <p:cNvPr id="12"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13" name="Rectangle 12"/>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9196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Difficulty confirming the diagnosis of asthma</a:t>
            </a:r>
          </a:p>
          <a:p>
            <a:pPr lvl="1"/>
            <a:r>
              <a:rPr lang="en-AU" dirty="0" smtClean="0"/>
              <a:t>Symptoms suggesting chronic infection, cardiac disease </a:t>
            </a:r>
            <a:r>
              <a:rPr lang="en-AU" dirty="0" err="1" smtClean="0"/>
              <a:t>etc</a:t>
            </a:r>
            <a:endParaRPr lang="en-AU" dirty="0" smtClean="0"/>
          </a:p>
          <a:p>
            <a:pPr lvl="1"/>
            <a:r>
              <a:rPr lang="en-AU" dirty="0" smtClean="0"/>
              <a:t>Diagnosis unclear even after a trial of treatment</a:t>
            </a:r>
          </a:p>
          <a:p>
            <a:pPr lvl="1"/>
            <a:r>
              <a:rPr lang="en-AU" dirty="0" smtClean="0"/>
              <a:t>Features of both asthma and COPD, if in doubt about treatment</a:t>
            </a:r>
          </a:p>
          <a:p>
            <a:r>
              <a:rPr lang="en-AU" dirty="0" smtClean="0"/>
              <a:t>Suspected occupational asthma</a:t>
            </a:r>
          </a:p>
          <a:p>
            <a:pPr lvl="1"/>
            <a:r>
              <a:rPr lang="en-AU" dirty="0" smtClean="0"/>
              <a:t>Refer for confirmatory testing, identification of sensitizing agent, advice about eliminating exposure, pharmacological treatment</a:t>
            </a:r>
          </a:p>
          <a:p>
            <a:r>
              <a:rPr lang="en-AU" dirty="0" smtClean="0"/>
              <a:t>Persistent uncontrolled asthma or frequent exacerbations</a:t>
            </a:r>
          </a:p>
          <a:p>
            <a:pPr lvl="1"/>
            <a:r>
              <a:rPr lang="en-AU" dirty="0" smtClean="0"/>
              <a:t>Uncontrolled symptoms or ongoing exacerbations or low FEV</a:t>
            </a:r>
            <a:r>
              <a:rPr lang="en-AU" baseline="-25000" dirty="0" smtClean="0"/>
              <a:t>1</a:t>
            </a:r>
            <a:r>
              <a:rPr lang="en-AU" dirty="0" smtClean="0"/>
              <a:t> despite correct inhaler technique and good adherence with Step 4</a:t>
            </a:r>
          </a:p>
          <a:p>
            <a:pPr lvl="1"/>
            <a:r>
              <a:rPr lang="en-AU" dirty="0" smtClean="0"/>
              <a:t>Frequent asthma-related health care visits</a:t>
            </a:r>
          </a:p>
          <a:p>
            <a:r>
              <a:rPr lang="en-AU" dirty="0" smtClean="0"/>
              <a:t>Risk factors for asthma-related death</a:t>
            </a:r>
          </a:p>
          <a:p>
            <a:pPr lvl="1"/>
            <a:r>
              <a:rPr lang="en-AU" dirty="0" smtClean="0"/>
              <a:t>Near-fatal exacerbation in past</a:t>
            </a:r>
          </a:p>
          <a:p>
            <a:pPr lvl="1"/>
            <a:r>
              <a:rPr lang="en-AU" dirty="0" smtClean="0"/>
              <a:t>Anaphylaxis or confirmed food allergy with asthma</a:t>
            </a:r>
            <a:endParaRPr lang="en-AU" dirty="0"/>
          </a:p>
        </p:txBody>
      </p:sp>
      <p:sp>
        <p:nvSpPr>
          <p:cNvPr id="3" name="Title 2"/>
          <p:cNvSpPr>
            <a:spLocks noGrp="1"/>
          </p:cNvSpPr>
          <p:nvPr>
            <p:ph type="title"/>
          </p:nvPr>
        </p:nvSpPr>
        <p:spPr/>
        <p:txBody>
          <a:bodyPr/>
          <a:lstStyle/>
          <a:p>
            <a:r>
              <a:rPr lang="en-AU" dirty="0" smtClean="0"/>
              <a:t>Indications for considering referral, where available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3-10  (1/2)</a:t>
            </a:r>
            <a:endParaRPr lang="en-AU" sz="1200" i="1" dirty="0">
              <a:solidFill>
                <a:prstClr val="white"/>
              </a:solidFill>
            </a:endParaRPr>
          </a:p>
        </p:txBody>
      </p:sp>
    </p:spTree>
    <p:extLst>
      <p:ext uri="{BB962C8B-B14F-4D97-AF65-F5344CB8AC3E}">
        <p14:creationId xmlns:p14="http://schemas.microsoft.com/office/powerpoint/2010/main" val="13340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Significant side-effects (or risk of side-effects)</a:t>
            </a:r>
          </a:p>
          <a:p>
            <a:pPr lvl="1"/>
            <a:r>
              <a:rPr lang="en-AU" dirty="0" smtClean="0"/>
              <a:t>Significant systemic side-effects</a:t>
            </a:r>
          </a:p>
          <a:p>
            <a:pPr lvl="1"/>
            <a:r>
              <a:rPr lang="en-AU" dirty="0" smtClean="0"/>
              <a:t>Need for oral corticosteroids long-term or as frequent courses</a:t>
            </a:r>
          </a:p>
          <a:p>
            <a:r>
              <a:rPr lang="en-AU" dirty="0" smtClean="0"/>
              <a:t>Symptoms suggesting complications or sub-types of asthma</a:t>
            </a:r>
          </a:p>
          <a:p>
            <a:pPr lvl="1"/>
            <a:r>
              <a:rPr lang="en-AU" dirty="0" smtClean="0"/>
              <a:t>Nasal polyposis and reactions to NSAIDS (may be aspirin exacerbated respiratory disease)</a:t>
            </a:r>
          </a:p>
          <a:p>
            <a:pPr lvl="1"/>
            <a:r>
              <a:rPr lang="en-AU" dirty="0" smtClean="0"/>
              <a:t>Chronic sputum production, fleeting shadows on CXR (may be allergic bronchopulmonary aspergillosis)</a:t>
            </a:r>
          </a:p>
          <a:p>
            <a:r>
              <a:rPr lang="en-AU" dirty="0" smtClean="0"/>
              <a:t>Additional reasons for referral in children 6-11 years</a:t>
            </a:r>
          </a:p>
          <a:p>
            <a:pPr lvl="1"/>
            <a:r>
              <a:rPr lang="en-AU" dirty="0" smtClean="0"/>
              <a:t>Doubts about diagnosis, e.g. symptoms since birth</a:t>
            </a:r>
          </a:p>
          <a:p>
            <a:pPr lvl="1"/>
            <a:r>
              <a:rPr lang="en-AU" dirty="0" smtClean="0"/>
              <a:t>Symptoms or exacerbations remain uncontrolled</a:t>
            </a:r>
          </a:p>
          <a:p>
            <a:pPr lvl="1"/>
            <a:r>
              <a:rPr lang="en-AU" dirty="0" smtClean="0"/>
              <a:t>Suspected side-effects of treatment, e.g. growth delay</a:t>
            </a:r>
          </a:p>
          <a:p>
            <a:pPr lvl="1"/>
            <a:r>
              <a:rPr lang="en-AU" dirty="0" smtClean="0"/>
              <a:t>Asthma with confirmed food allergy</a:t>
            </a:r>
          </a:p>
          <a:p>
            <a:pPr lvl="1"/>
            <a:endParaRPr lang="en-AU" dirty="0" smtClean="0"/>
          </a:p>
          <a:p>
            <a:endParaRPr lang="en-AU" dirty="0"/>
          </a:p>
        </p:txBody>
      </p:sp>
      <p:sp>
        <p:nvSpPr>
          <p:cNvPr id="3" name="Title 2"/>
          <p:cNvSpPr>
            <a:spLocks noGrp="1"/>
          </p:cNvSpPr>
          <p:nvPr>
            <p:ph type="title"/>
          </p:nvPr>
        </p:nvSpPr>
        <p:spPr/>
        <p:txBody>
          <a:bodyPr/>
          <a:lstStyle/>
          <a:p>
            <a:r>
              <a:rPr lang="en-AU" dirty="0" smtClean="0"/>
              <a:t>Indications for considering referral, where available</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prstClr val="white"/>
                </a:solidFill>
              </a:rPr>
              <a:t>GINA 2017, </a:t>
            </a:r>
            <a:r>
              <a:rPr lang="en-AU" sz="1200" i="1" dirty="0" smtClean="0">
                <a:solidFill>
                  <a:prstClr val="white"/>
                </a:solidFill>
              </a:rPr>
              <a:t>Box 3-10  (2/2)</a:t>
            </a:r>
            <a:endParaRPr lang="en-AU" sz="1200" i="1" dirty="0">
              <a:solidFill>
                <a:prstClr val="white"/>
              </a:solidFill>
            </a:endParaRPr>
          </a:p>
        </p:txBody>
      </p:sp>
    </p:spTree>
    <p:extLst>
      <p:ext uri="{BB962C8B-B14F-4D97-AF65-F5344CB8AC3E}">
        <p14:creationId xmlns:p14="http://schemas.microsoft.com/office/powerpoint/2010/main" val="10875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AU" dirty="0" smtClean="0"/>
              <a:t>Essential components are:</a:t>
            </a:r>
          </a:p>
          <a:p>
            <a:r>
              <a:rPr lang="en-AU" dirty="0" smtClean="0"/>
              <a:t>Skills training to use inhaler devices correctly</a:t>
            </a:r>
          </a:p>
          <a:p>
            <a:r>
              <a:rPr lang="en-AU" dirty="0" smtClean="0"/>
              <a:t>Encouraging adherence with medications, appointments </a:t>
            </a:r>
          </a:p>
          <a:p>
            <a:r>
              <a:rPr lang="en-AU" dirty="0" smtClean="0"/>
              <a:t>Asthma information</a:t>
            </a:r>
          </a:p>
          <a:p>
            <a:r>
              <a:rPr lang="en-AU" dirty="0" smtClean="0"/>
              <a:t>Guided self-management support</a:t>
            </a:r>
          </a:p>
          <a:p>
            <a:pPr lvl="1"/>
            <a:r>
              <a:rPr lang="en-AU" dirty="0" smtClean="0"/>
              <a:t>Self-monitoring of symptoms and/or PEF</a:t>
            </a:r>
          </a:p>
          <a:p>
            <a:pPr lvl="1"/>
            <a:r>
              <a:rPr lang="en-AU" dirty="0" smtClean="0"/>
              <a:t>Written asthma action plan</a:t>
            </a:r>
          </a:p>
          <a:p>
            <a:pPr lvl="1"/>
            <a:r>
              <a:rPr lang="en-AU" dirty="0" smtClean="0"/>
              <a:t>Regular review by a health care provider</a:t>
            </a:r>
            <a:endParaRPr lang="en-AU" dirty="0"/>
          </a:p>
        </p:txBody>
      </p:sp>
      <p:sp>
        <p:nvSpPr>
          <p:cNvPr id="2" name="Title 1"/>
          <p:cNvSpPr>
            <a:spLocks noGrp="1"/>
          </p:cNvSpPr>
          <p:nvPr>
            <p:ph type="title"/>
          </p:nvPr>
        </p:nvSpPr>
        <p:spPr/>
        <p:txBody>
          <a:bodyPr/>
          <a:lstStyle/>
          <a:p>
            <a:r>
              <a:rPr lang="en-AU" smtClean="0"/>
              <a:t>Guided asthma self-management and skills training</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33316008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3-11 (1/4)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3101639272"/>
              </p:ext>
            </p:extLst>
          </p:nvPr>
        </p:nvGraphicFramePr>
        <p:xfrm>
          <a:off x="806450" y="1320800"/>
          <a:ext cx="7542213" cy="1310335"/>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0639530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3-11 (2/4)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2142295721"/>
              </p:ext>
            </p:extLst>
          </p:nvPr>
        </p:nvGraphicFramePr>
        <p:xfrm>
          <a:off x="806450" y="1320800"/>
          <a:ext cx="7542213" cy="2620670"/>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94843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3-11 (3/4)</a:t>
            </a:r>
            <a:endParaRPr lang="en-AU" altLang="en-US" sz="1200" i="1" dirty="0">
              <a:solidFill>
                <a:srgbClr val="FFFFFF"/>
              </a:solidFill>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2753832830"/>
              </p:ext>
            </p:extLst>
          </p:nvPr>
        </p:nvGraphicFramePr>
        <p:xfrm>
          <a:off x="806450" y="1320800"/>
          <a:ext cx="7542213" cy="3940530"/>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Correct</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985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Give a physical demonstration to show how to use the inhaler correctly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again (up to 2-3 times)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Re-check inhaler technique frequently, as errors often recur within 4-6 weeks</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12700" cap="flat" cmpd="sng" algn="ctr">
                      <a:solidFill>
                        <a:srgbClr val="F9B47B"/>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675534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47" name="Title 1"/>
          <p:cNvSpPr>
            <a:spLocks noGrp="1"/>
          </p:cNvSpPr>
          <p:nvPr>
            <p:ph type="title"/>
          </p:nvPr>
        </p:nvSpPr>
        <p:spPr>
          <a:xfrm>
            <a:off x="173038" y="250825"/>
            <a:ext cx="7597775" cy="936625"/>
          </a:xfrm>
        </p:spPr>
        <p:txBody>
          <a:bodyPr/>
          <a:lstStyle/>
          <a:p>
            <a:pPr eaLnBrk="1" hangingPunct="1"/>
            <a:r>
              <a:rPr lang="en-AU" altLang="en-US" smtClean="0">
                <a:ea typeface="ＭＳ Ｐゴシック" pitchFamily="34" charset="-128"/>
              </a:rPr>
              <a:t>Provide hands-on inhaler skills training</a:t>
            </a:r>
          </a:p>
        </p:txBody>
      </p:sp>
      <p:sp>
        <p:nvSpPr>
          <p:cNvPr id="99348" name="TextBox 9"/>
          <p:cNvSpPr txBox="1">
            <a:spLocks noChangeArrowheads="1"/>
          </p:cNvSpPr>
          <p:nvPr/>
        </p:nvSpPr>
        <p:spPr bwMode="auto">
          <a:xfrm>
            <a:off x="160338" y="6624638"/>
            <a:ext cx="204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AU" altLang="en-US" sz="1200" i="1">
                <a:solidFill>
                  <a:srgbClr val="FFFFFF"/>
                </a:solidFill>
              </a:rPr>
              <a:t>GINA </a:t>
            </a:r>
            <a:r>
              <a:rPr lang="en-AU" altLang="en-US" sz="1200" i="1" smtClean="0">
                <a:solidFill>
                  <a:srgbClr val="FFFFFF"/>
                </a:solidFill>
              </a:rPr>
              <a:t>2017, </a:t>
            </a:r>
            <a:r>
              <a:rPr lang="en-AU" altLang="en-US" sz="1200" i="1" dirty="0">
                <a:solidFill>
                  <a:srgbClr val="FFFFFF"/>
                </a:solidFill>
              </a:rPr>
              <a:t>Box </a:t>
            </a:r>
            <a:r>
              <a:rPr lang="en-AU" altLang="en-US" sz="1200" i="1" dirty="0" smtClean="0">
                <a:solidFill>
                  <a:srgbClr val="FFFFFF"/>
                </a:solidFill>
              </a:rPr>
              <a:t>3-11 (4/4)</a:t>
            </a:r>
            <a:endParaRPr lang="en-AU" altLang="en-US" sz="1200" i="1" dirty="0">
              <a:solidFill>
                <a:srgbClr val="FFFFFF"/>
              </a:solidFill>
            </a:endParaRPr>
          </a:p>
        </p:txBody>
      </p:sp>
      <p:graphicFrame>
        <p:nvGraphicFramePr>
          <p:cNvPr id="9" name="Content Placeholder 3"/>
          <p:cNvGraphicFramePr>
            <a:graphicFrameLocks noGrp="1"/>
          </p:cNvGraphicFramePr>
          <p:nvPr/>
        </p:nvGraphicFramePr>
        <p:xfrm>
          <a:off x="806450" y="1320800"/>
          <a:ext cx="7542213" cy="5020031"/>
        </p:xfrm>
        <a:graphic>
          <a:graphicData uri="http://schemas.openxmlformats.org/drawingml/2006/table">
            <a:tbl>
              <a:tblPr/>
              <a:tblGrid>
                <a:gridCol w="7542213"/>
              </a:tblGrid>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a:t>
                      </a:r>
                      <a:endParaRPr kumimoji="0" lang="en-AU" altLang="en-US" sz="1800" b="1"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Choose an appropriate device before prescribing. Consider medication options, arthritis, patient skills and cost. For ICS by </a:t>
                      </a:r>
                      <a:r>
                        <a:rPr kumimoji="0" lang="en-US" altLang="en-US" sz="1600" b="0" i="0" u="none" strike="noStrike" cap="none" normalizeH="0" baseline="0" dirty="0" err="1" smtClean="0">
                          <a:ln>
                            <a:noFill/>
                          </a:ln>
                          <a:solidFill>
                            <a:srgbClr val="134679"/>
                          </a:solidFill>
                          <a:effectLst/>
                          <a:latin typeface="Arial" pitchFamily="34" charset="0"/>
                          <a:ea typeface="ＭＳ Ｐゴシック" pitchFamily="34" charset="-128"/>
                          <a:cs typeface="Arial" pitchFamily="34" charset="0"/>
                        </a:rPr>
                        <a:t>pMDI</a:t>
                      </a: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 prescribe a spacer</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Avoid multiple different inhaler types if possible</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49263">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Check</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L="90000" marR="90000" marT="72009" marB="72009"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604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technique at every opportunity – </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r>
                        <a:rPr kumimoji="0" lang="en-US" altLang="ja-JP" sz="1600" b="0" i="1"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show me how you use your inhaler at present?</a:t>
                      </a:r>
                      <a:r>
                        <a:rPr kumimoji="0" lang="ja-JP"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a:t>
                      </a:r>
                      <a:endParaRPr kumimoji="0" lang="en-US" altLang="ja-JP"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US"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Identify errors with a device-specific checklist</a:t>
                      </a:r>
                      <a:endPar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Correct</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898525">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Give a physical demonstration to show how to use the inhaler correctly</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Check again (up to 2-3 times)</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Re-check inhaler technique frequently, as errors often recur within 4-6 weeks</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chemeClr val="bg1"/>
                    </a:solidFill>
                  </a:tcPr>
                </a:tc>
              </a:tr>
              <a:tr h="420688">
                <a:tc>
                  <a:txBody>
                    <a:bodyPr/>
                    <a:lstStyle>
                      <a:lvl1pPr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600"/>
                        </a:spcBef>
                        <a:spcAft>
                          <a:spcPct val="0"/>
                        </a:spcAft>
                        <a:buClrTx/>
                        <a:buSzTx/>
                        <a:buFont typeface="Arial" pitchFamily="34" charset="0"/>
                        <a:buNone/>
                        <a:tabLst/>
                      </a:pPr>
                      <a:r>
                        <a:rPr kumimoji="0" lang="en-AU" altLang="en-US" sz="20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rPr>
                        <a:t>Confirm</a:t>
                      </a:r>
                      <a:endParaRPr kumimoji="0" lang="en-AU" altLang="en-US" sz="1800" b="1" i="0" u="none" strike="noStrike" cap="none" normalizeH="0" baseline="0" smtClean="0">
                        <a:ln>
                          <a:noFill/>
                        </a:ln>
                        <a:solidFill>
                          <a:srgbClr val="134679"/>
                        </a:solidFill>
                        <a:effectLst/>
                        <a:latin typeface="Arial" pitchFamily="34" charset="0"/>
                        <a:ea typeface="ＭＳ Ｐゴシック" pitchFamily="34" charset="-128"/>
                        <a:cs typeface="Arial" pitchFamily="34" charset="0"/>
                      </a:endParaRP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a:noFill/>
                    </a:lnB>
                    <a:lnTlToBr>
                      <a:noFill/>
                    </a:lnTlToBr>
                    <a:lnBlToTr>
                      <a:noFill/>
                    </a:lnBlToTr>
                    <a:solidFill>
                      <a:srgbClr val="F9B47B"/>
                    </a:solidFill>
                  </a:tcPr>
                </a:tc>
              </a:tr>
              <a:tr h="658813">
                <a:tc>
                  <a:txBody>
                    <a:bodyPr/>
                    <a:lstStyle>
                      <a:lvl1pPr marL="174625" indent="-174625" eaLnBrk="0" hangingPunct="0">
                        <a:spcBef>
                          <a:spcPct val="20000"/>
                        </a:spcBef>
                        <a:buFont typeface="Arial" pitchFamily="34" charset="0"/>
                        <a:defRPr sz="2800">
                          <a:solidFill>
                            <a:schemeClr val="tx1"/>
                          </a:solidFill>
                          <a:latin typeface="Arial"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Arial" pitchFamily="34" charset="0"/>
                          <a:ea typeface="ＭＳ Ｐゴシック" pitchFamily="34" charset="-128"/>
                        </a:defRPr>
                      </a:lvl9pPr>
                    </a:lstStyle>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Can you demonstrate correct technique for the inhalers you prescribe?</a:t>
                      </a:r>
                    </a:p>
                    <a:p>
                      <a:pPr marL="174625" marR="0" lvl="0" indent="-174625" algn="l" defTabSz="914400" rtl="0" eaLnBrk="1" fontAlgn="base" latinLnBrk="0" hangingPunct="1">
                        <a:lnSpc>
                          <a:spcPct val="100000"/>
                        </a:lnSpc>
                        <a:spcBef>
                          <a:spcPts val="300"/>
                        </a:spcBef>
                        <a:spcAft>
                          <a:spcPct val="0"/>
                        </a:spcAft>
                        <a:buClrTx/>
                        <a:buSzTx/>
                        <a:buFont typeface="Arial" pitchFamily="34" charset="0"/>
                        <a:buChar char="•"/>
                        <a:tabLst/>
                      </a:pPr>
                      <a:r>
                        <a:rPr kumimoji="0" lang="en-AU" altLang="en-US" sz="1600" b="0" i="0" u="none" strike="noStrike" cap="none" normalizeH="0" baseline="0" dirty="0" smtClean="0">
                          <a:ln>
                            <a:noFill/>
                          </a:ln>
                          <a:solidFill>
                            <a:srgbClr val="134679"/>
                          </a:solidFill>
                          <a:effectLst/>
                          <a:latin typeface="Arial" pitchFamily="34" charset="0"/>
                          <a:ea typeface="ＭＳ Ｐゴシック" pitchFamily="34" charset="-128"/>
                          <a:cs typeface="Arial" pitchFamily="34" charset="0"/>
                        </a:rPr>
                        <a:t>Brief inhaler technique training improves asthma control</a:t>
                      </a:r>
                    </a:p>
                  </a:txBody>
                  <a:tcPr marT="45726" marB="45726"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a:noFill/>
                    </a:lnT>
                    <a:lnB w="6350" cap="flat" cmpd="sng" algn="ctr">
                      <a:solidFill>
                        <a:srgbClr val="F79646"/>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212347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increase appreciation of asthma as a global public health problem</a:t>
            </a:r>
          </a:p>
          <a:p>
            <a:r>
              <a:rPr lang="en-US" dirty="0" smtClean="0"/>
              <a:t>To present key recommendations for diagnosis and management of asthma</a:t>
            </a:r>
          </a:p>
          <a:p>
            <a:r>
              <a:rPr lang="en-US" dirty="0" smtClean="0"/>
              <a:t>To provide strategies to adapt recommendations to varying health needs, services, and resources</a:t>
            </a:r>
          </a:p>
          <a:p>
            <a:r>
              <a:rPr lang="en-US" dirty="0" smtClean="0"/>
              <a:t>To identify areas for future investigation of particular significance to the global community</a:t>
            </a:r>
            <a:endParaRPr lang="en-AU" dirty="0"/>
          </a:p>
        </p:txBody>
      </p:sp>
      <p:sp>
        <p:nvSpPr>
          <p:cNvPr id="2" name="Title 1"/>
          <p:cNvSpPr>
            <a:spLocks noGrp="1"/>
          </p:cNvSpPr>
          <p:nvPr>
            <p:ph type="title"/>
          </p:nvPr>
        </p:nvSpPr>
        <p:spPr/>
        <p:txBody>
          <a:bodyPr/>
          <a:lstStyle/>
          <a:p>
            <a:r>
              <a:rPr lang="en-AU" smtClean="0"/>
              <a:t>GINA Program Objectives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6304428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10000"/>
              </a:lnSpc>
            </a:pPr>
            <a:r>
              <a:rPr lang="en-AU" dirty="0" smtClean="0"/>
              <a:t>Poor adherence:</a:t>
            </a:r>
          </a:p>
          <a:p>
            <a:pPr lvl="1">
              <a:lnSpc>
                <a:spcPct val="110000"/>
              </a:lnSpc>
            </a:pPr>
            <a:r>
              <a:rPr lang="en-AU" dirty="0" smtClean="0"/>
              <a:t>Is very common: it is estimated that 50% of adults and children do not take controller medications as prescribed</a:t>
            </a:r>
          </a:p>
          <a:p>
            <a:pPr lvl="1">
              <a:lnSpc>
                <a:spcPct val="110000"/>
              </a:lnSpc>
            </a:pPr>
            <a:r>
              <a:rPr lang="en-AU" dirty="0" smtClean="0"/>
              <a:t>Contributes to uncontrolled asthma symptoms and risk of exacerbations and asthma-related death</a:t>
            </a:r>
          </a:p>
          <a:p>
            <a:pPr>
              <a:lnSpc>
                <a:spcPct val="110000"/>
              </a:lnSpc>
            </a:pPr>
            <a:r>
              <a:rPr lang="en-AU" dirty="0" smtClean="0"/>
              <a:t>Contributory factors</a:t>
            </a:r>
          </a:p>
          <a:p>
            <a:pPr lvl="1">
              <a:lnSpc>
                <a:spcPct val="110000"/>
              </a:lnSpc>
            </a:pPr>
            <a:r>
              <a:rPr lang="en-AU" dirty="0" smtClean="0"/>
              <a:t>Unintentional (e.g. forgetfulness, cost, confusion) and/or </a:t>
            </a:r>
          </a:p>
          <a:p>
            <a:pPr lvl="1">
              <a:lnSpc>
                <a:spcPct val="110000"/>
              </a:lnSpc>
            </a:pPr>
            <a:r>
              <a:rPr lang="en-AU" dirty="0" smtClean="0"/>
              <a:t>Intentional (e.g. no perceived need, fear of side-effects, cultural issues, cost)</a:t>
            </a:r>
          </a:p>
          <a:p>
            <a:pPr>
              <a:lnSpc>
                <a:spcPct val="110000"/>
              </a:lnSpc>
            </a:pPr>
            <a:r>
              <a:rPr lang="en-AU" dirty="0" smtClean="0"/>
              <a:t>How to identify patients with low adherence:</a:t>
            </a:r>
          </a:p>
          <a:p>
            <a:pPr lvl="1">
              <a:lnSpc>
                <a:spcPct val="110000"/>
              </a:lnSpc>
            </a:pPr>
            <a:r>
              <a:rPr lang="en-AU" dirty="0" smtClean="0"/>
              <a:t>Ask an empathic question, e.g. “</a:t>
            </a:r>
            <a:r>
              <a:rPr lang="en-AU" i="1" dirty="0" smtClean="0"/>
              <a:t>Do you find it easier to remember your medication in the morning or the evening?</a:t>
            </a:r>
            <a:r>
              <a:rPr lang="en-AU" dirty="0" smtClean="0"/>
              <a:t>”, or </a:t>
            </a:r>
            <a:br>
              <a:rPr lang="en-AU" dirty="0" smtClean="0"/>
            </a:br>
            <a:r>
              <a:rPr lang="en-AU" dirty="0" smtClean="0"/>
              <a:t>“</a:t>
            </a:r>
            <a:r>
              <a:rPr lang="en-AU" i="1" dirty="0" smtClean="0"/>
              <a:t>Would you say you are taking it 3 days a week, or less, or more?</a:t>
            </a:r>
            <a:r>
              <a:rPr lang="en-AU" dirty="0" smtClean="0"/>
              <a:t>”</a:t>
            </a:r>
          </a:p>
          <a:p>
            <a:pPr lvl="1">
              <a:lnSpc>
                <a:spcPct val="110000"/>
              </a:lnSpc>
            </a:pPr>
            <a:r>
              <a:rPr lang="en-AU" dirty="0" smtClean="0"/>
              <a:t>Check prescription date, label date and dose counter</a:t>
            </a:r>
          </a:p>
          <a:p>
            <a:pPr lvl="1">
              <a:lnSpc>
                <a:spcPct val="110000"/>
              </a:lnSpc>
            </a:pPr>
            <a:r>
              <a:rPr lang="en-AU" dirty="0" smtClean="0"/>
              <a:t>Ask patient about their beliefs and concerns about the medication</a:t>
            </a:r>
            <a:endParaRPr lang="en-AU" dirty="0"/>
          </a:p>
        </p:txBody>
      </p:sp>
      <p:sp>
        <p:nvSpPr>
          <p:cNvPr id="2" name="Title 1"/>
          <p:cNvSpPr>
            <a:spLocks noGrp="1"/>
          </p:cNvSpPr>
          <p:nvPr>
            <p:ph type="title"/>
          </p:nvPr>
        </p:nvSpPr>
        <p:spPr/>
        <p:txBody>
          <a:bodyPr/>
          <a:lstStyle/>
          <a:p>
            <a:r>
              <a:rPr lang="en-AU" smtClean="0"/>
              <a:t>Check adherence with asthma medications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3-12</a:t>
            </a:r>
            <a:endParaRPr lang="en-AU" sz="1200" i="1" dirty="0">
              <a:solidFill>
                <a:schemeClr val="bg1"/>
              </a:solidFill>
            </a:endParaRPr>
          </a:p>
        </p:txBody>
      </p:sp>
    </p:spTree>
    <p:extLst>
      <p:ext uri="{BB962C8B-B14F-4D97-AF65-F5344CB8AC3E}">
        <p14:creationId xmlns:p14="http://schemas.microsoft.com/office/powerpoint/2010/main" val="3126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Only a few interventions have been studied closely in asthma and found to be effective for improving adherence</a:t>
            </a:r>
          </a:p>
          <a:p>
            <a:pPr lvl="1"/>
            <a:r>
              <a:rPr lang="en-AU" dirty="0" smtClean="0"/>
              <a:t>Shared decision-making</a:t>
            </a:r>
          </a:p>
          <a:p>
            <a:pPr lvl="1"/>
            <a:r>
              <a:rPr lang="en-AU" smtClean="0"/>
              <a:t>Comprehensive </a:t>
            </a:r>
            <a:r>
              <a:rPr lang="en-AU" dirty="0" smtClean="0"/>
              <a:t>asthma education with nurse home visits</a:t>
            </a:r>
          </a:p>
          <a:p>
            <a:pPr lvl="1"/>
            <a:r>
              <a:rPr lang="en-AU" dirty="0" smtClean="0"/>
              <a:t>Inhaler reminders for missed doses</a:t>
            </a:r>
          </a:p>
          <a:p>
            <a:pPr lvl="1"/>
            <a:r>
              <a:rPr lang="en-AU" dirty="0" smtClean="0"/>
              <a:t>Reviewing patients’ detailed dispensing records</a:t>
            </a:r>
            <a:endParaRPr lang="en-AU" dirty="0"/>
          </a:p>
        </p:txBody>
      </p:sp>
      <p:sp>
        <p:nvSpPr>
          <p:cNvPr id="2" name="Title 1"/>
          <p:cNvSpPr>
            <a:spLocks noGrp="1"/>
          </p:cNvSpPr>
          <p:nvPr>
            <p:ph type="title"/>
          </p:nvPr>
        </p:nvSpPr>
        <p:spPr/>
        <p:txBody>
          <a:bodyPr/>
          <a:lstStyle/>
          <a:p>
            <a:r>
              <a:rPr lang="en-AU" smtClean="0"/>
              <a:t>Strategies to improve adherence in asthma</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grpSp>
        <p:nvGrpSpPr>
          <p:cNvPr id="5" name="Group 4"/>
          <p:cNvGrpSpPr>
            <a:grpSpLocks/>
          </p:cNvGrpSpPr>
          <p:nvPr/>
        </p:nvGrpSpPr>
        <p:grpSpPr bwMode="auto">
          <a:xfrm>
            <a:off x="7856306" y="1713139"/>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019922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Highly effective in improving asthma outcomes</a:t>
            </a:r>
          </a:p>
          <a:p>
            <a:pPr lvl="1"/>
            <a:r>
              <a:rPr lang="en-AU" dirty="0" smtClean="0"/>
              <a:t>Reduced hospitalizations, ED visits, symptoms, night waking, time off work, improved lung function and quality of life</a:t>
            </a:r>
          </a:p>
          <a:p>
            <a:r>
              <a:rPr lang="en-AU" dirty="0" smtClean="0"/>
              <a:t>Three essential components </a:t>
            </a:r>
          </a:p>
          <a:p>
            <a:pPr lvl="1"/>
            <a:r>
              <a:rPr lang="en-AU" dirty="0" smtClean="0"/>
              <a:t>Self-monitoring of symptoms and/or PEF</a:t>
            </a:r>
          </a:p>
          <a:p>
            <a:pPr lvl="1"/>
            <a:r>
              <a:rPr lang="en-AU" dirty="0" smtClean="0"/>
              <a:t>Written asthma action plan</a:t>
            </a:r>
          </a:p>
          <a:p>
            <a:pPr lvl="2"/>
            <a:r>
              <a:rPr lang="en-AU" dirty="0" smtClean="0"/>
              <a:t>Describe how to recognize and respond to worsening asthma</a:t>
            </a:r>
          </a:p>
          <a:p>
            <a:pPr lvl="2"/>
            <a:r>
              <a:rPr lang="en-AU" dirty="0" smtClean="0"/>
              <a:t>Individualize the plan for the patient’s health literacy and autonomy</a:t>
            </a:r>
          </a:p>
          <a:p>
            <a:pPr lvl="2"/>
            <a:r>
              <a:rPr lang="en-AU" dirty="0" smtClean="0"/>
              <a:t>Provide advice about a change in ICS and how/when to add OCS</a:t>
            </a:r>
          </a:p>
          <a:p>
            <a:pPr lvl="2"/>
            <a:r>
              <a:rPr lang="en-AU" dirty="0" smtClean="0"/>
              <a:t>If using PEF, base action plan on personal best rather than predicted</a:t>
            </a:r>
          </a:p>
          <a:p>
            <a:pPr lvl="1"/>
            <a:r>
              <a:rPr lang="en-AU" dirty="0" smtClean="0"/>
              <a:t>Regular medical review</a:t>
            </a:r>
          </a:p>
          <a:p>
            <a:pPr lvl="2"/>
            <a:endParaRPr lang="en-AU" dirty="0" smtClean="0"/>
          </a:p>
          <a:p>
            <a:pPr lvl="2"/>
            <a:endParaRPr lang="en-AU" dirty="0" smtClean="0"/>
          </a:p>
          <a:p>
            <a:pPr lvl="1"/>
            <a:endParaRPr lang="en-AU" dirty="0"/>
          </a:p>
        </p:txBody>
      </p:sp>
      <p:sp>
        <p:nvSpPr>
          <p:cNvPr id="2" name="Title 1"/>
          <p:cNvSpPr>
            <a:spLocks noGrp="1"/>
          </p:cNvSpPr>
          <p:nvPr>
            <p:ph type="title"/>
          </p:nvPr>
        </p:nvSpPr>
        <p:spPr/>
        <p:txBody>
          <a:bodyPr/>
          <a:lstStyle/>
          <a:p>
            <a:r>
              <a:rPr lang="en-AU" smtClean="0"/>
              <a:t>‘Guided self-management education’</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42085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Confirm the diagnosis of asthma</a:t>
            </a:r>
          </a:p>
          <a:p>
            <a:pPr lvl="1"/>
            <a:r>
              <a:rPr lang="en-AU" dirty="0" smtClean="0"/>
              <a:t>Consider </a:t>
            </a:r>
            <a:r>
              <a:rPr lang="en-AU" dirty="0"/>
              <a:t>alternative diagnoses or contributors to </a:t>
            </a:r>
            <a:r>
              <a:rPr lang="en-AU" dirty="0" smtClean="0"/>
              <a:t>symptoms, e.g. upper airway dysfunction, COPD, recurrent respiratory infections</a:t>
            </a:r>
          </a:p>
          <a:p>
            <a:r>
              <a:rPr lang="en-AU" dirty="0" smtClean="0"/>
              <a:t>Investigate for comorbidities</a:t>
            </a:r>
          </a:p>
          <a:p>
            <a:pPr lvl="1"/>
            <a:r>
              <a:rPr lang="en-AU" dirty="0" smtClean="0"/>
              <a:t>Chronic sinusitis, obesity, GERD, obstructive sleep </a:t>
            </a:r>
            <a:r>
              <a:rPr lang="en-AU" dirty="0" err="1" smtClean="0"/>
              <a:t>apnea</a:t>
            </a:r>
            <a:r>
              <a:rPr lang="en-AU" dirty="0" smtClean="0"/>
              <a:t>, psychological or psychiatric disorders</a:t>
            </a:r>
          </a:p>
          <a:p>
            <a:r>
              <a:rPr lang="en-AU" dirty="0" smtClean="0"/>
              <a:t>Check inhaler technique and medication adherence</a:t>
            </a:r>
          </a:p>
          <a:p>
            <a:r>
              <a:rPr lang="en-AU" dirty="0" smtClean="0"/>
              <a:t>Investigate for persistent environmental exposure</a:t>
            </a:r>
          </a:p>
          <a:p>
            <a:pPr lvl="1"/>
            <a:r>
              <a:rPr lang="en-AU" dirty="0" smtClean="0"/>
              <a:t>Allergens or toxic substances (domestic or occupational)</a:t>
            </a:r>
            <a:endParaRPr lang="en-AU" dirty="0"/>
          </a:p>
        </p:txBody>
      </p:sp>
      <p:sp>
        <p:nvSpPr>
          <p:cNvPr id="2" name="Title 1"/>
          <p:cNvSpPr>
            <a:spLocks noGrp="1"/>
          </p:cNvSpPr>
          <p:nvPr>
            <p:ph type="title"/>
          </p:nvPr>
        </p:nvSpPr>
        <p:spPr/>
        <p:txBody>
          <a:bodyPr>
            <a:normAutofit/>
          </a:bodyPr>
          <a:lstStyle/>
          <a:p>
            <a:r>
              <a:rPr lang="en-AU" dirty="0" smtClean="0"/>
              <a:t>Investigations in patients with severe asthma</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3-14 (1/2)</a:t>
            </a:r>
            <a:endParaRPr lang="en-AU" sz="1200" i="1" dirty="0">
              <a:solidFill>
                <a:schemeClr val="bg1"/>
              </a:solidFill>
            </a:endParaRPr>
          </a:p>
        </p:txBody>
      </p:sp>
    </p:spTree>
    <p:extLst>
      <p:ext uri="{BB962C8B-B14F-4D97-AF65-F5344CB8AC3E}">
        <p14:creationId xmlns:p14="http://schemas.microsoft.com/office/powerpoint/2010/main" val="5574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153"/>
            <a:ext cx="8686800" cy="5569801"/>
          </a:xfrm>
        </p:spPr>
        <p:txBody>
          <a:bodyPr>
            <a:normAutofit fontScale="85000" lnSpcReduction="20000"/>
          </a:bodyPr>
          <a:lstStyle/>
          <a:p>
            <a:pPr>
              <a:lnSpc>
                <a:spcPct val="120000"/>
              </a:lnSpc>
            </a:pPr>
            <a:r>
              <a:rPr lang="en-AU" dirty="0" smtClean="0"/>
              <a:t>Optimize dose of ICS/LABA</a:t>
            </a:r>
          </a:p>
          <a:p>
            <a:pPr lvl="1">
              <a:lnSpc>
                <a:spcPct val="120000"/>
              </a:lnSpc>
            </a:pPr>
            <a:r>
              <a:rPr lang="en-AU" dirty="0" smtClean="0"/>
              <a:t>Complete resistance to ICS is rare</a:t>
            </a:r>
          </a:p>
          <a:p>
            <a:pPr lvl="1">
              <a:lnSpc>
                <a:spcPct val="120000"/>
              </a:lnSpc>
            </a:pPr>
            <a:r>
              <a:rPr lang="en-AU" dirty="0" smtClean="0"/>
              <a:t>Consider therapeutic trial of higher dose</a:t>
            </a:r>
          </a:p>
          <a:p>
            <a:pPr>
              <a:lnSpc>
                <a:spcPct val="120000"/>
              </a:lnSpc>
            </a:pPr>
            <a:r>
              <a:rPr lang="en-AU" dirty="0" smtClean="0"/>
              <a:t>Consider low dose maintenance oral corticosteroids</a:t>
            </a:r>
          </a:p>
          <a:p>
            <a:pPr lvl="1">
              <a:lnSpc>
                <a:spcPct val="120000"/>
              </a:lnSpc>
            </a:pPr>
            <a:r>
              <a:rPr lang="en-AU" dirty="0" smtClean="0"/>
              <a:t>Monitor for and manage side-effects, including osteoporosis</a:t>
            </a:r>
          </a:p>
          <a:p>
            <a:pPr>
              <a:lnSpc>
                <a:spcPct val="120000"/>
              </a:lnSpc>
            </a:pPr>
            <a:r>
              <a:rPr lang="en-AU" dirty="0" smtClean="0"/>
              <a:t>Add-on treatments without phenotyping</a:t>
            </a:r>
          </a:p>
          <a:p>
            <a:pPr lvl="1">
              <a:lnSpc>
                <a:spcPct val="120000"/>
              </a:lnSpc>
            </a:pPr>
            <a:r>
              <a:rPr lang="en-AU" dirty="0" err="1" smtClean="0"/>
              <a:t>Tiotropium</a:t>
            </a:r>
            <a:r>
              <a:rPr lang="en-AU" dirty="0" smtClean="0"/>
              <a:t> - reduces </a:t>
            </a:r>
            <a:r>
              <a:rPr lang="en-AU" smtClean="0"/>
              <a:t>exacerbations (history </a:t>
            </a:r>
            <a:r>
              <a:rPr lang="en-AU"/>
              <a:t>of </a:t>
            </a:r>
            <a:r>
              <a:rPr lang="en-AU" smtClean="0"/>
              <a:t>exacerbations, age ≥12 years)</a:t>
            </a:r>
            <a:endParaRPr lang="en-AU" dirty="0" smtClean="0"/>
          </a:p>
          <a:p>
            <a:pPr lvl="1">
              <a:lnSpc>
                <a:spcPct val="120000"/>
              </a:lnSpc>
            </a:pPr>
            <a:r>
              <a:rPr lang="en-AU" dirty="0" smtClean="0"/>
              <a:t>Theophylline, LTRA – limited benefit</a:t>
            </a:r>
          </a:p>
          <a:p>
            <a:pPr>
              <a:lnSpc>
                <a:spcPct val="120000"/>
              </a:lnSpc>
            </a:pPr>
            <a:r>
              <a:rPr lang="en-AU" dirty="0" smtClean="0"/>
              <a:t>Phenotype-guided treatment</a:t>
            </a:r>
          </a:p>
          <a:p>
            <a:pPr lvl="1">
              <a:lnSpc>
                <a:spcPct val="120000"/>
              </a:lnSpc>
            </a:pPr>
            <a:r>
              <a:rPr lang="en-AU"/>
              <a:t>Severe allergic asthma: </a:t>
            </a:r>
            <a:r>
              <a:rPr lang="en-AU" smtClean="0"/>
              <a:t>add-on omalizumab (anti-IgE)</a:t>
            </a:r>
            <a:endParaRPr lang="en-AU"/>
          </a:p>
          <a:p>
            <a:pPr lvl="1">
              <a:lnSpc>
                <a:spcPct val="120000"/>
              </a:lnSpc>
            </a:pPr>
            <a:r>
              <a:rPr lang="en-AU" smtClean="0"/>
              <a:t>Severe eosinophilic asthma: add-on mepolizumab or reslizumab (anti-IL5) </a:t>
            </a:r>
          </a:p>
          <a:p>
            <a:pPr lvl="1">
              <a:lnSpc>
                <a:spcPct val="120000"/>
              </a:lnSpc>
            </a:pPr>
            <a:r>
              <a:rPr lang="en-AU" smtClean="0"/>
              <a:t>Sputum-guided </a:t>
            </a:r>
            <a:r>
              <a:rPr lang="en-AU" dirty="0" smtClean="0"/>
              <a:t>treatment to reduce exacerbations and/or steroid dose</a:t>
            </a:r>
          </a:p>
          <a:p>
            <a:pPr lvl="1">
              <a:lnSpc>
                <a:spcPct val="120000"/>
              </a:lnSpc>
            </a:pPr>
            <a:r>
              <a:rPr lang="en-AU" smtClean="0"/>
              <a:t>Aspirin-exacerbated </a:t>
            </a:r>
            <a:r>
              <a:rPr lang="en-AU" dirty="0" smtClean="0"/>
              <a:t>respiratory disease: consider add-on LTRA</a:t>
            </a:r>
          </a:p>
          <a:p>
            <a:pPr>
              <a:lnSpc>
                <a:spcPct val="120000"/>
              </a:lnSpc>
            </a:pPr>
            <a:r>
              <a:rPr lang="en-AU" dirty="0" smtClean="0"/>
              <a:t>Non-pharmacological interventions</a:t>
            </a:r>
          </a:p>
          <a:p>
            <a:pPr lvl="1">
              <a:lnSpc>
                <a:spcPct val="120000"/>
              </a:lnSpc>
            </a:pPr>
            <a:r>
              <a:rPr lang="en-AU" dirty="0" smtClean="0"/>
              <a:t>Consider bronchial thermoplasty for selected patients</a:t>
            </a:r>
          </a:p>
          <a:p>
            <a:pPr lvl="1">
              <a:lnSpc>
                <a:spcPct val="120000"/>
              </a:lnSpc>
            </a:pPr>
            <a:r>
              <a:rPr lang="en-AU" dirty="0" smtClean="0"/>
              <a:t>Comprehensive adherence-promoting program</a:t>
            </a:r>
          </a:p>
          <a:p>
            <a:pPr>
              <a:lnSpc>
                <a:spcPct val="120000"/>
              </a:lnSpc>
            </a:pPr>
            <a:r>
              <a:rPr lang="en-AU" dirty="0" smtClean="0"/>
              <a:t>For detailed guidelines, see Chung </a:t>
            </a:r>
            <a:r>
              <a:rPr lang="en-AU" i="1" dirty="0" smtClean="0"/>
              <a:t>et al</a:t>
            </a:r>
            <a:r>
              <a:rPr lang="en-AU" dirty="0" smtClean="0"/>
              <a:t>, ERJ 2014</a:t>
            </a:r>
            <a:endParaRPr lang="en-AU" dirty="0"/>
          </a:p>
        </p:txBody>
      </p:sp>
      <p:sp>
        <p:nvSpPr>
          <p:cNvPr id="2" name="Title 1"/>
          <p:cNvSpPr>
            <a:spLocks noGrp="1"/>
          </p:cNvSpPr>
          <p:nvPr>
            <p:ph type="title"/>
          </p:nvPr>
        </p:nvSpPr>
        <p:spPr/>
        <p:txBody>
          <a:bodyPr/>
          <a:lstStyle/>
          <a:p>
            <a:r>
              <a:rPr lang="en-AU" smtClean="0"/>
              <a:t>Management of severe asthma</a:t>
            </a:r>
            <a:endParaRPr lang="en-AU" dirty="0"/>
          </a:p>
        </p:txBody>
      </p:sp>
      <p:sp>
        <p:nvSpPr>
          <p:cNvPr id="5" name="TextBox 4"/>
          <p:cNvSpPr txBox="1"/>
          <p:nvPr/>
        </p:nvSpPr>
        <p:spPr>
          <a:xfrm>
            <a:off x="159653" y="6623998"/>
            <a:ext cx="4049490"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3-14 (2/2)</a:t>
            </a:r>
            <a:endParaRPr lang="en-AU" sz="1200" i="1" dirty="0">
              <a:solidFill>
                <a:schemeClr val="bg1"/>
              </a:solidFill>
            </a:endParaRPr>
          </a:p>
        </p:txBody>
      </p:sp>
      <p:grpSp>
        <p:nvGrpSpPr>
          <p:cNvPr id="6" name="Group 10"/>
          <p:cNvGrpSpPr>
            <a:grpSpLocks/>
          </p:cNvGrpSpPr>
          <p:nvPr/>
        </p:nvGrpSpPr>
        <p:grpSpPr bwMode="auto">
          <a:xfrm>
            <a:off x="7883066" y="3671884"/>
            <a:ext cx="993775" cy="841375"/>
            <a:chOff x="0" y="0"/>
            <a:chExt cx="626" cy="530"/>
          </a:xfrm>
        </p:grpSpPr>
        <p:sp>
          <p:nvSpPr>
            <p:cNvPr id="7"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8" name="Rectangle 7"/>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2111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smtClean="0"/>
              <a:t>Where? </a:t>
            </a:r>
          </a:p>
          <a:p>
            <a:pPr lvl="1"/>
            <a:r>
              <a:rPr lang="en-AU" smtClean="0"/>
              <a:t>Low-resource settings may be found not only in low and middle income countries (LMIC), but also in affluent nations</a:t>
            </a:r>
          </a:p>
          <a:p>
            <a:r>
              <a:rPr lang="en-AU" smtClean="0"/>
              <a:t>Diagnosis in low-resource settings</a:t>
            </a:r>
          </a:p>
          <a:p>
            <a:pPr lvl="1"/>
            <a:r>
              <a:rPr lang="en-AU" smtClean="0"/>
              <a:t>Up to 50% asthma undiagnosed, up to 34% over-diagnosed </a:t>
            </a:r>
            <a:r>
              <a:rPr lang="en-AU" sz="1600" i="1" smtClean="0"/>
              <a:t>(José 2014)</a:t>
            </a:r>
            <a:endParaRPr lang="en-AU" i="1" smtClean="0"/>
          </a:p>
          <a:p>
            <a:pPr lvl="1"/>
            <a:r>
              <a:rPr lang="en-AU" smtClean="0"/>
              <a:t>Ask about symptoms suggestive of chronic respiratory infections e.g. TB</a:t>
            </a:r>
          </a:p>
          <a:p>
            <a:pPr lvl="1"/>
            <a:r>
              <a:rPr lang="en-AU" smtClean="0"/>
              <a:t>Check FVC as well as FEV</a:t>
            </a:r>
            <a:r>
              <a:rPr lang="en-AU" baseline="-25000" smtClean="0"/>
              <a:t>1</a:t>
            </a:r>
            <a:r>
              <a:rPr lang="en-AU" smtClean="0"/>
              <a:t>, as spirometric restriction is common </a:t>
            </a:r>
          </a:p>
          <a:p>
            <a:pPr lvl="1"/>
            <a:r>
              <a:rPr lang="en-AU" smtClean="0"/>
              <a:t>Peak flow meters recommended by WHO as essential tools for Package of Essential Non-communicable Diseases Interventions (WHO-PEN)</a:t>
            </a:r>
          </a:p>
          <a:p>
            <a:r>
              <a:rPr lang="en-AU" smtClean="0"/>
              <a:t>Management of asthma in low-resource settings</a:t>
            </a:r>
          </a:p>
          <a:p>
            <a:pPr lvl="1"/>
            <a:r>
              <a:rPr lang="en-AU" smtClean="0"/>
              <a:t>GINA strategy for stepwise treatment includes options for low-resource settings</a:t>
            </a:r>
          </a:p>
          <a:p>
            <a:pPr lvl="1"/>
            <a:r>
              <a:rPr lang="en-AU" smtClean="0"/>
              <a:t>Prioritize the most cost-effective approach; include ICS and SABA</a:t>
            </a:r>
          </a:p>
          <a:p>
            <a:pPr lvl="1"/>
            <a:r>
              <a:rPr lang="en-AU" smtClean="0"/>
              <a:t>Build capacity of primary health care teams, including nurses and pharmacist</a:t>
            </a:r>
          </a:p>
          <a:p>
            <a:pPr lvl="1"/>
            <a:r>
              <a:rPr lang="en-AU" smtClean="0"/>
              <a:t>WHO-PEN recommends inclusion of peak flow meters as essential tools, and oximeters if resources permit</a:t>
            </a:r>
          </a:p>
        </p:txBody>
      </p:sp>
      <p:sp>
        <p:nvSpPr>
          <p:cNvPr id="3" name="Title 2"/>
          <p:cNvSpPr>
            <a:spLocks noGrp="1"/>
          </p:cNvSpPr>
          <p:nvPr>
            <p:ph type="title"/>
          </p:nvPr>
        </p:nvSpPr>
        <p:spPr>
          <a:xfrm>
            <a:off x="172279" y="251382"/>
            <a:ext cx="7679950" cy="936000"/>
          </a:xfrm>
        </p:spPr>
        <p:txBody>
          <a:bodyPr/>
          <a:lstStyle/>
          <a:p>
            <a:r>
              <a:rPr lang="en-AU" smtClean="0"/>
              <a:t>Management of asthma in low-resource settings</a:t>
            </a:r>
            <a:endParaRPr lang="en-AU" dirty="0"/>
          </a:p>
        </p:txBody>
      </p:sp>
      <p:sp>
        <p:nvSpPr>
          <p:cNvPr id="4" name="Rectangle 7"/>
          <p:cNvSpPr>
            <a:spLocks/>
          </p:cNvSpPr>
          <p:nvPr/>
        </p:nvSpPr>
        <p:spPr bwMode="auto">
          <a:xfrm>
            <a:off x="160337" y="6640513"/>
            <a:ext cx="261189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smtClean="0">
                <a:solidFill>
                  <a:srgbClr val="FFFFFF"/>
                </a:solidFill>
                <a:latin typeface="Arial Italic" charset="0"/>
                <a:sym typeface="Arial Italic" charset="0"/>
              </a:rPr>
              <a:t>GINA 2017</a:t>
            </a:r>
            <a:endParaRPr lang="en-US" altLang="en-US" sz="1200" i="1" dirty="0">
              <a:solidFill>
                <a:srgbClr val="FFFFFF"/>
              </a:solidFill>
              <a:latin typeface="Arial Italic" charset="0"/>
              <a:sym typeface="Arial Italic" charset="0"/>
            </a:endParaRPr>
          </a:p>
        </p:txBody>
      </p:sp>
      <p:grpSp>
        <p:nvGrpSpPr>
          <p:cNvPr id="5" name="Group 10"/>
          <p:cNvGrpSpPr>
            <a:grpSpLocks/>
          </p:cNvGrpSpPr>
          <p:nvPr/>
        </p:nvGrpSpPr>
        <p:grpSpPr bwMode="auto">
          <a:xfrm>
            <a:off x="7234914" y="755195"/>
            <a:ext cx="993775" cy="841375"/>
            <a:chOff x="0" y="0"/>
            <a:chExt cx="626" cy="530"/>
          </a:xfrm>
        </p:grpSpPr>
        <p:sp>
          <p:nvSpPr>
            <p:cNvPr id="6"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p>
          </p:txBody>
        </p:sp>
        <p:sp>
          <p:nvSpPr>
            <p:cNvPr id="7" name="Rectangle 6"/>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smtClean="0">
                  <a:solidFill>
                    <a:srgbClr val="134679"/>
                  </a:solidFill>
                  <a:latin typeface="Arial Bold" charset="0"/>
                  <a:sym typeface="Arial Bold" charset="0"/>
                </a:rPr>
                <a:t>UPDATED 2017</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23524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Asthma flare-ups </a:t>
            </a:r>
            <a:br>
              <a:rPr lang="en-AU" dirty="0" smtClean="0"/>
            </a:br>
            <a:r>
              <a:rPr lang="en-AU" dirty="0" smtClean="0"/>
              <a:t>(exacerbations)</a:t>
            </a:r>
            <a:endParaRPr lang="en-AU" dirty="0"/>
          </a:p>
        </p:txBody>
      </p:sp>
    </p:spTree>
    <p:extLst>
      <p:ext uri="{BB962C8B-B14F-4D97-AF65-F5344CB8AC3E}">
        <p14:creationId xmlns:p14="http://schemas.microsoft.com/office/powerpoint/2010/main" val="35590119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smtClean="0"/>
              <a:t>A flare-up or exacerbation is an acute or sub-acute worsening </a:t>
            </a:r>
            <a:br>
              <a:rPr lang="en-AU" dirty="0" smtClean="0"/>
            </a:br>
            <a:r>
              <a:rPr lang="en-AU" dirty="0" smtClean="0"/>
              <a:t>of symptoms and lung function compared with the patient’s usual status</a:t>
            </a:r>
          </a:p>
          <a:p>
            <a:r>
              <a:rPr lang="en-AU" dirty="0" smtClean="0"/>
              <a:t>Terminology</a:t>
            </a:r>
          </a:p>
          <a:p>
            <a:pPr lvl="1"/>
            <a:r>
              <a:rPr lang="en-AU" dirty="0" smtClean="0"/>
              <a:t>‘Flare-up’ is the preferred term for discussion with patients</a:t>
            </a:r>
          </a:p>
          <a:p>
            <a:pPr lvl="1"/>
            <a:r>
              <a:rPr lang="en-AU" dirty="0" smtClean="0"/>
              <a:t>‘Exacerbation’ is a difficult term for patients</a:t>
            </a:r>
          </a:p>
          <a:p>
            <a:pPr lvl="1"/>
            <a:r>
              <a:rPr lang="en-AU" dirty="0" smtClean="0"/>
              <a:t>‘Attack’ has highly variable meanings for patients and clinicians</a:t>
            </a:r>
          </a:p>
          <a:p>
            <a:pPr lvl="1"/>
            <a:r>
              <a:rPr lang="en-AU" dirty="0" smtClean="0"/>
              <a:t>‘Episode’ does not convey clinical urgency</a:t>
            </a:r>
          </a:p>
          <a:p>
            <a:r>
              <a:rPr lang="en-AU" dirty="0" smtClean="0"/>
              <a:t>Consider management of worsening asthma as a continuum</a:t>
            </a:r>
          </a:p>
          <a:p>
            <a:pPr lvl="1"/>
            <a:r>
              <a:rPr lang="en-AU" dirty="0" smtClean="0"/>
              <a:t>Self-management with a written asthma action plan</a:t>
            </a:r>
          </a:p>
          <a:p>
            <a:pPr lvl="1"/>
            <a:r>
              <a:rPr lang="en-AU" dirty="0" smtClean="0"/>
              <a:t>Management in primary care</a:t>
            </a:r>
          </a:p>
          <a:p>
            <a:pPr lvl="1"/>
            <a:r>
              <a:rPr lang="en-AU" dirty="0" smtClean="0"/>
              <a:t>Management in the emergency department and hospital</a:t>
            </a:r>
          </a:p>
          <a:p>
            <a:pPr lvl="1"/>
            <a:r>
              <a:rPr lang="en-AU" dirty="0" smtClean="0"/>
              <a:t>Follow-up after any exacerbation</a:t>
            </a:r>
          </a:p>
          <a:p>
            <a:pPr lvl="1"/>
            <a:endParaRPr lang="en-AU" dirty="0"/>
          </a:p>
        </p:txBody>
      </p:sp>
      <p:sp>
        <p:nvSpPr>
          <p:cNvPr id="2" name="Title 1"/>
          <p:cNvSpPr>
            <a:spLocks noGrp="1"/>
          </p:cNvSpPr>
          <p:nvPr>
            <p:ph type="title"/>
          </p:nvPr>
        </p:nvSpPr>
        <p:spPr/>
        <p:txBody>
          <a:bodyPr/>
          <a:lstStyle/>
          <a:p>
            <a:r>
              <a:rPr lang="en-AU" dirty="0" smtClean="0"/>
              <a:t>Definition and terminology</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4878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Patients at increased risk of asthma-related death should be identified</a:t>
            </a:r>
          </a:p>
          <a:p>
            <a:pPr lvl="1"/>
            <a:r>
              <a:rPr lang="en-AU" dirty="0" smtClean="0"/>
              <a:t>Any history of near-fatal asthma requiring intubation and ventilation</a:t>
            </a:r>
          </a:p>
          <a:p>
            <a:pPr lvl="1"/>
            <a:r>
              <a:rPr lang="en-AU" dirty="0" smtClean="0"/>
              <a:t>Hospitalization or emergency care for asthma in last 12 months</a:t>
            </a:r>
          </a:p>
          <a:p>
            <a:pPr lvl="1"/>
            <a:r>
              <a:rPr lang="en-AU" dirty="0" smtClean="0"/>
              <a:t>Not currently using ICS, or poor adherence with ICS</a:t>
            </a:r>
          </a:p>
          <a:p>
            <a:pPr lvl="1"/>
            <a:r>
              <a:rPr lang="en-AU" dirty="0" smtClean="0"/>
              <a:t>Currently using or recently stopped using OCS </a:t>
            </a:r>
          </a:p>
          <a:p>
            <a:pPr lvl="2"/>
            <a:r>
              <a:rPr lang="en-AU" dirty="0" smtClean="0"/>
              <a:t>(indicating the severity of recent events)</a:t>
            </a:r>
          </a:p>
          <a:p>
            <a:pPr lvl="1"/>
            <a:r>
              <a:rPr lang="en-AU" dirty="0" smtClean="0"/>
              <a:t>Over-use of SABAs, especially if more than 1 canister/month</a:t>
            </a:r>
          </a:p>
          <a:p>
            <a:pPr lvl="1"/>
            <a:r>
              <a:rPr lang="en-AU" dirty="0" smtClean="0"/>
              <a:t>Lack of a written asthma action plan</a:t>
            </a:r>
          </a:p>
          <a:p>
            <a:pPr lvl="1"/>
            <a:r>
              <a:rPr lang="en-AU" dirty="0" smtClean="0"/>
              <a:t>History of psychiatric disease or psychosocial problems</a:t>
            </a:r>
          </a:p>
          <a:p>
            <a:pPr lvl="1"/>
            <a:r>
              <a:rPr lang="en-AU" dirty="0" smtClean="0"/>
              <a:t>Confirmed food allergy in a patient with asthma</a:t>
            </a:r>
          </a:p>
          <a:p>
            <a:r>
              <a:rPr lang="en-AU" dirty="0" smtClean="0"/>
              <a:t>Flag these patients for more frequent review</a:t>
            </a:r>
          </a:p>
          <a:p>
            <a:pPr lvl="1"/>
            <a:endParaRPr lang="en-AU" dirty="0"/>
          </a:p>
        </p:txBody>
      </p:sp>
      <p:sp>
        <p:nvSpPr>
          <p:cNvPr id="2" name="Title 1"/>
          <p:cNvSpPr>
            <a:spLocks noGrp="1"/>
          </p:cNvSpPr>
          <p:nvPr>
            <p:ph type="title"/>
          </p:nvPr>
        </p:nvSpPr>
        <p:spPr/>
        <p:txBody>
          <a:bodyPr/>
          <a:lstStyle/>
          <a:p>
            <a:r>
              <a:rPr lang="en-AU" smtClean="0"/>
              <a:t>Identify patients at risk of asthma-related death</a:t>
            </a:r>
            <a:endParaRPr lang="en-AU" dirty="0"/>
          </a:p>
        </p:txBody>
      </p:sp>
      <p:sp>
        <p:nvSpPr>
          <p:cNvPr id="5" name="TextBox 4"/>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 </a:t>
            </a:r>
            <a:r>
              <a:rPr lang="en-AU" sz="1200" i="1" dirty="0" smtClean="0">
                <a:solidFill>
                  <a:schemeClr val="bg1"/>
                </a:solidFill>
              </a:rPr>
              <a:t>Box 4-1</a:t>
            </a:r>
            <a:endParaRPr lang="en-AU" sz="1200" i="1" dirty="0">
              <a:solidFill>
                <a:schemeClr val="bg1"/>
              </a:solidFill>
            </a:endParaRPr>
          </a:p>
        </p:txBody>
      </p:sp>
    </p:spTree>
    <p:extLst>
      <p:ext uri="{BB962C8B-B14F-4D97-AF65-F5344CB8AC3E}">
        <p14:creationId xmlns:p14="http://schemas.microsoft.com/office/powerpoint/2010/main" val="12232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All patients should have a written asthma action plan</a:t>
            </a:r>
          </a:p>
          <a:p>
            <a:pPr lvl="1"/>
            <a:r>
              <a:rPr lang="en-AU" dirty="0" smtClean="0"/>
              <a:t>The aim is to show the patient how to recognize and respond to worsening asthma</a:t>
            </a:r>
          </a:p>
          <a:p>
            <a:pPr lvl="1"/>
            <a:r>
              <a:rPr lang="en-AU" dirty="0" smtClean="0"/>
              <a:t>It should be individualized for the patient’s medications, level of asthma control and health literacy</a:t>
            </a:r>
          </a:p>
          <a:p>
            <a:pPr lvl="1"/>
            <a:r>
              <a:rPr lang="en-AU" dirty="0" smtClean="0"/>
              <a:t>Based on symptoms and/or PEF (children: only symptoms)</a:t>
            </a:r>
          </a:p>
          <a:p>
            <a:r>
              <a:rPr lang="en-AU" dirty="0" smtClean="0"/>
              <a:t>The action plan should include: </a:t>
            </a:r>
          </a:p>
          <a:p>
            <a:pPr lvl="1"/>
            <a:r>
              <a:rPr lang="en-AU" dirty="0" smtClean="0"/>
              <a:t>The patient’s usual asthma medications</a:t>
            </a:r>
          </a:p>
          <a:p>
            <a:pPr lvl="1"/>
            <a:r>
              <a:rPr lang="en-AU" dirty="0" smtClean="0"/>
              <a:t>When/how to increase reliever and controller or start OCS</a:t>
            </a:r>
          </a:p>
          <a:p>
            <a:pPr lvl="1"/>
            <a:r>
              <a:rPr lang="en-AU" dirty="0" smtClean="0"/>
              <a:t>How to access medical care if symptoms fail to respond</a:t>
            </a:r>
          </a:p>
          <a:p>
            <a:r>
              <a:rPr lang="en-AU" dirty="0" smtClean="0"/>
              <a:t>Why? </a:t>
            </a:r>
          </a:p>
          <a:p>
            <a:pPr lvl="1"/>
            <a:r>
              <a:rPr lang="en-AU" dirty="0" smtClean="0"/>
              <a:t>When combined with self-monitoring and regular medical review, action plans are highly effective in reducing asthma mortality and morbidity </a:t>
            </a:r>
          </a:p>
          <a:p>
            <a:endParaRPr lang="en-AU" dirty="0" smtClean="0"/>
          </a:p>
        </p:txBody>
      </p:sp>
      <p:sp>
        <p:nvSpPr>
          <p:cNvPr id="2" name="Title 1"/>
          <p:cNvSpPr>
            <a:spLocks noGrp="1"/>
          </p:cNvSpPr>
          <p:nvPr>
            <p:ph type="title"/>
          </p:nvPr>
        </p:nvSpPr>
        <p:spPr/>
        <p:txBody>
          <a:bodyPr/>
          <a:lstStyle/>
          <a:p>
            <a:r>
              <a:rPr lang="en-AU" smtClean="0"/>
              <a:t>Written asthma action plans</a:t>
            </a:r>
            <a:endParaRPr lang="en-AU" dirty="0"/>
          </a:p>
        </p:txBody>
      </p:sp>
      <p:sp>
        <p:nvSpPr>
          <p:cNvPr id="4" name="TextBox 3"/>
          <p:cNvSpPr txBox="1"/>
          <p:nvPr/>
        </p:nvSpPr>
        <p:spPr>
          <a:xfrm>
            <a:off x="159654" y="6623998"/>
            <a:ext cx="2046514" cy="276999"/>
          </a:xfrm>
          <a:prstGeom prst="rect">
            <a:avLst/>
          </a:prstGeom>
          <a:noFill/>
        </p:spPr>
        <p:txBody>
          <a:bodyPr wrap="square" rtlCol="0">
            <a:spAutoFit/>
          </a:bodyPr>
          <a:lstStyle/>
          <a:p>
            <a:r>
              <a:rPr lang="en-AU" sz="1200" i="1" smtClean="0">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27811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GINA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INA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8347</TotalTime>
  <Words>15934</Words>
  <Application>Microsoft Office PowerPoint</Application>
  <PresentationFormat>On-screen Show (4:3)</PresentationFormat>
  <Paragraphs>2888</Paragraphs>
  <Slides>178</Slides>
  <Notes>3</Notes>
  <HiddenSlides>0</HiddenSlides>
  <MMClips>0</MMClips>
  <ScaleCrop>false</ScaleCrop>
  <HeadingPairs>
    <vt:vector size="4" baseType="variant">
      <vt:variant>
        <vt:lpstr>Theme</vt:lpstr>
      </vt:variant>
      <vt:variant>
        <vt:i4>11</vt:i4>
      </vt:variant>
      <vt:variant>
        <vt:lpstr>Slide Titles</vt:lpstr>
      </vt:variant>
      <vt:variant>
        <vt:i4>178</vt:i4>
      </vt:variant>
    </vt:vector>
  </HeadingPairs>
  <TitlesOfParts>
    <vt:vector size="189" baseType="lpstr">
      <vt:lpstr>Custom Design</vt:lpstr>
      <vt:lpstr>26_GINA slides</vt:lpstr>
      <vt:lpstr>1_Custom Design</vt:lpstr>
      <vt:lpstr>GINA slides</vt:lpstr>
      <vt:lpstr>2_Custom Design</vt:lpstr>
      <vt:lpstr>1_GINA slides</vt:lpstr>
      <vt:lpstr>2_GINA slides</vt:lpstr>
      <vt:lpstr>3_GINA slides</vt:lpstr>
      <vt:lpstr>GINA slide template</vt:lpstr>
      <vt:lpstr>1_GINA slide template</vt:lpstr>
      <vt:lpstr>2_GINA slide template</vt:lpstr>
      <vt:lpstr>Global Initiative for Asthma (GINA) Teaching slide set 2017 update</vt:lpstr>
      <vt:lpstr>PowerPoint Presentation</vt:lpstr>
      <vt:lpstr>Peer-reviewed articles about GINA</vt:lpstr>
      <vt:lpstr>The burden of asthma</vt:lpstr>
      <vt:lpstr>Burden of asthma</vt:lpstr>
      <vt:lpstr>Prevalence of asthma in children aged  13-14 years</vt:lpstr>
      <vt:lpstr>Burden of asthma</vt:lpstr>
      <vt:lpstr>The GINA program</vt:lpstr>
      <vt:lpstr>GINA Program Objectives</vt:lpstr>
      <vt:lpstr>GINA structure</vt:lpstr>
      <vt:lpstr>GINA Board of Directors 2016</vt:lpstr>
      <vt:lpstr>GINA Science Committee 2016</vt:lpstr>
      <vt:lpstr>GINA Science Committee </vt:lpstr>
      <vt:lpstr>GINA Assembly</vt:lpstr>
      <vt:lpstr>PowerPoint Presentation</vt:lpstr>
      <vt:lpstr>GINA resources - 2017</vt:lpstr>
      <vt:lpstr>GINA Global Strategy for Asthma Management and Prevention</vt:lpstr>
      <vt:lpstr>Global Strategy for Asthma Management &amp; Prevention 2017</vt:lpstr>
      <vt:lpstr>Key changes in GINA 2017 - ‘Asthma-COPD overlap’</vt:lpstr>
      <vt:lpstr>Key changes in GINA 2017 - lung function</vt:lpstr>
      <vt:lpstr>Key changes in GINA 2017 – FeNO </vt:lpstr>
      <vt:lpstr>Stepwise approach to control asthma symptoms  and reduce risk</vt:lpstr>
      <vt:lpstr>Key changes in GINA 2017 – role of SLIT </vt:lpstr>
      <vt:lpstr>Key changes in GINA 2017 – other treatment</vt:lpstr>
      <vt:lpstr>Key changes in GINA 2017 - ICS and growth in children</vt:lpstr>
      <vt:lpstr>Key changes in GINA 2017 - other changes</vt:lpstr>
      <vt:lpstr>Definition and diagnosis of asthma</vt:lpstr>
      <vt:lpstr>What is known about asthma?</vt:lpstr>
      <vt:lpstr>What is known about asthma?</vt:lpstr>
      <vt:lpstr>Definition of asthma</vt:lpstr>
      <vt:lpstr>Diagnosis of asthma</vt:lpstr>
      <vt:lpstr>PowerPoint Presentation</vt:lpstr>
      <vt:lpstr>PowerPoint Presentation</vt:lpstr>
      <vt:lpstr>PowerPoint Presentation</vt:lpstr>
      <vt:lpstr>PowerPoint Presentation</vt:lpstr>
      <vt:lpstr>Diagnosis of asthma – symptoms</vt:lpstr>
      <vt:lpstr>Diagnosis of asthma – variable airflow limitation</vt:lpstr>
      <vt:lpstr>Typical spirometric tracings</vt:lpstr>
      <vt:lpstr>Diagnosis of asthma – physical examination</vt:lpstr>
      <vt:lpstr>Assessment of asthma</vt:lpstr>
      <vt:lpstr>Assessment of asthma</vt:lpstr>
      <vt:lpstr>GINA assessment of symptom control</vt:lpstr>
      <vt:lpstr>GINA assessment of asthma control</vt:lpstr>
      <vt:lpstr>Assessment of risk factors for poor asthma outcomes</vt:lpstr>
      <vt:lpstr>Assessment of risk factors for poor asthma outcomes</vt:lpstr>
      <vt:lpstr>Assessment of risk factors for poor asthma outcomes</vt:lpstr>
      <vt:lpstr>The role of lung function in asthma</vt:lpstr>
      <vt:lpstr>Assessing asthma severity</vt:lpstr>
      <vt:lpstr>How to distinguish between uncontrolled  and severe asthma</vt:lpstr>
      <vt:lpstr>How to distinguish between uncontrolled  and severe asthma</vt:lpstr>
      <vt:lpstr>How to distinguish between uncontrolled  and severe asthma</vt:lpstr>
      <vt:lpstr>How to distinguish between uncontrolled  and severe asthma</vt:lpstr>
      <vt:lpstr>How to distinguish between uncontrolled  and severe asthma</vt:lpstr>
      <vt:lpstr>Treating asthma to control symptoms and minimize risk</vt:lpstr>
      <vt:lpstr>Goals of asthma management</vt:lpstr>
      <vt:lpstr>Key strategies to facilitate good communication </vt:lpstr>
      <vt:lpstr>Reducing the impact of impaired health literacy</vt:lpstr>
      <vt:lpstr>Treating to control symptoms and minimize risk</vt:lpstr>
      <vt:lpstr>The control-based  asthma management cycle</vt:lpstr>
      <vt:lpstr>Choosing between controller options –  population-level decisions</vt:lpstr>
      <vt:lpstr>Choosing between controller options – individual patient decisions</vt:lpstr>
      <vt:lpstr>Initial controller treatment for adults, adolescents and children 6–11 years</vt:lpstr>
      <vt:lpstr>Initial controller treatment</vt:lpstr>
      <vt:lpstr>Stepwise approach to control asthma symptoms  and reduce risk</vt:lpstr>
      <vt:lpstr>Stepwise management - pharmacotherapy</vt:lpstr>
      <vt:lpstr>Stepwise management – additional components</vt:lpstr>
      <vt:lpstr>Step 1 – as-needed inhaled short-acting  beta2-agonist (SABA) </vt:lpstr>
      <vt:lpstr>Step 1 – as-needed reliever inhaler</vt:lpstr>
      <vt:lpstr>Step 2 – low-dose controller + as-needed  inhaled SABA</vt:lpstr>
      <vt:lpstr>Step 2 – Low dose controller + as-needed SABA</vt:lpstr>
      <vt:lpstr>Step 3 – one or two controllers + as-needed inhaled reliever</vt:lpstr>
      <vt:lpstr>Step 3 – one or two controllers + as-needed inhaled reliever</vt:lpstr>
      <vt:lpstr>Step 4 – two or more controllers + as-needed inhaled reliever</vt:lpstr>
      <vt:lpstr>Step 4 – two or more controllers + as-needed inhaled reliever</vt:lpstr>
      <vt:lpstr>Step 5 – higher level care and/or add-on treatment</vt:lpstr>
      <vt:lpstr>Step 5 – higher level care and/or add-on treatment</vt:lpstr>
      <vt:lpstr>Low, medium and high dose inhaled corticosteroids  Adults and adolescents (≥12 years)</vt:lpstr>
      <vt:lpstr>Low, medium and high dose inhaled corticosteroids Children 6–11 years</vt:lpstr>
      <vt:lpstr>Reviewing response and adjusting treatment</vt:lpstr>
      <vt:lpstr>General principles for stepping down controller treatment</vt:lpstr>
      <vt:lpstr>Treating modifiable risk factors</vt:lpstr>
      <vt:lpstr>Non-pharmacological interventions</vt:lpstr>
      <vt:lpstr>Indications for considering referral, where available</vt:lpstr>
      <vt:lpstr>Indications for considering referral, where available</vt:lpstr>
      <vt:lpstr>Guided asthma self-management and skills training</vt:lpstr>
      <vt:lpstr>Provide hands-on inhaler skills training</vt:lpstr>
      <vt:lpstr>Provide hands-on inhaler skills training</vt:lpstr>
      <vt:lpstr>Provide hands-on inhaler skills training</vt:lpstr>
      <vt:lpstr>Provide hands-on inhaler skills training</vt:lpstr>
      <vt:lpstr>Check adherence with asthma medications</vt:lpstr>
      <vt:lpstr>Strategies to improve adherence in asthma</vt:lpstr>
      <vt:lpstr>‘Guided self-management education’</vt:lpstr>
      <vt:lpstr>Investigations in patients with severe asthma</vt:lpstr>
      <vt:lpstr>Management of severe asthma</vt:lpstr>
      <vt:lpstr>Management of asthma in low-resource settings</vt:lpstr>
      <vt:lpstr>Asthma flare-ups  (exacerbations)</vt:lpstr>
      <vt:lpstr>Definition and terminology</vt:lpstr>
      <vt:lpstr>Identify patients at risk of asthma-related death</vt:lpstr>
      <vt:lpstr>Written asthma action plans</vt:lpstr>
      <vt:lpstr>Written asthma action plans</vt:lpstr>
      <vt:lpstr>Written asthma action plans – medication options</vt:lpstr>
      <vt:lpstr>Rationale for change in recommendation about controller therapy in asthma action plans</vt:lpstr>
      <vt:lpstr>Managing exacerbations in primary care</vt:lpstr>
      <vt:lpstr>PowerPoint Presentation</vt:lpstr>
      <vt:lpstr>PowerPoint Presentation</vt:lpstr>
      <vt:lpstr>PowerPoint Presentation</vt:lpstr>
      <vt:lpstr>PowerPoint Presentation</vt:lpstr>
      <vt:lpstr>PowerPoint Presentation</vt:lpstr>
      <vt:lpstr>PowerPoint Presentation</vt:lpstr>
      <vt:lpstr>Managing exacerbations in acute care settings</vt:lpstr>
      <vt:lpstr>PowerPoint Presentation</vt:lpstr>
      <vt:lpstr>PowerPoint Presentation</vt:lpstr>
      <vt:lpstr>PowerPoint Presentation</vt:lpstr>
      <vt:lpstr>Follow-up after an exacerbation</vt:lpstr>
      <vt:lpstr>Diagnosis and initial treatment of asthma, COPD and asthma-COPD overlap (ACO)  A joint project of GINA and GOLD</vt:lpstr>
      <vt:lpstr>Background</vt:lpstr>
      <vt:lpstr>Background</vt:lpstr>
      <vt:lpstr>Asthma-COPD overlap – change in terminology</vt:lpstr>
      <vt:lpstr>Objectives of the asthma-COPD overlap chapter</vt:lpstr>
      <vt:lpstr>Definitions</vt:lpstr>
      <vt:lpstr>Definitions</vt:lpstr>
      <vt:lpstr>Definitions</vt:lpstr>
      <vt:lpstr>Stepwise approach to diagnosis and initial treatment</vt:lpstr>
      <vt:lpstr>Step 1 – Does the patient have chronic airways disease?</vt:lpstr>
      <vt:lpstr>Step 1 – Does the patient have chronic airways disease?</vt:lpstr>
      <vt:lpstr>Step 1 – Does the patient have chronic airways disease?</vt:lpstr>
      <vt:lpstr>Step 2 – Syndromic diagnosis of asthma, COPD and asthma-COPD overlap</vt:lpstr>
      <vt:lpstr>PowerPoint Presentation</vt:lpstr>
      <vt:lpstr>PowerPoint Presentation</vt:lpstr>
      <vt:lpstr>Step 3 - Spirometry</vt:lpstr>
      <vt:lpstr>Step 3 - Spirometry</vt:lpstr>
      <vt:lpstr>PowerPoint Presentation</vt:lpstr>
      <vt:lpstr>Step 4 – Commence initial therapy</vt:lpstr>
      <vt:lpstr>Step 4 – Commence initial therapy</vt:lpstr>
      <vt:lpstr>PowerPoint Presentation</vt:lpstr>
      <vt:lpstr>Step 5 – Refer for specialized investigations if needed</vt:lpstr>
      <vt:lpstr>Step 5 – Refer for specialized investigations if needed</vt:lpstr>
      <vt:lpstr>Diagnosis and management  of asthma in children  5 years and younger</vt:lpstr>
      <vt:lpstr>Probability of asthma diagnosis or response to asthma treatment in children ≤5 years</vt:lpstr>
      <vt:lpstr>Symptom patterns in children ≤5 years </vt:lpstr>
      <vt:lpstr>Features suggesting asthma in children ≤5 years</vt:lpstr>
      <vt:lpstr>Common differential diagnoses of asthma in children ≤5 years</vt:lpstr>
      <vt:lpstr>Common differential diagnoses of asthma in children ≤5 years (continued)</vt:lpstr>
      <vt:lpstr>GINA assessment of asthma control in  children ≤5 years</vt:lpstr>
      <vt:lpstr>Risk factors for poor asthma outcomes in children ≤5 years</vt:lpstr>
      <vt:lpstr>Risk factors for poor asthma outcomes in children ≤5 years</vt:lpstr>
      <vt:lpstr>Risk factors for poor asthma outcomes in children ≤5 years</vt:lpstr>
      <vt:lpstr>Control-based  asthma management cycle in children ≤5 years</vt:lpstr>
      <vt:lpstr>Stepwise approach to control symptoms and reduce risk (children ≤5 years)</vt:lpstr>
      <vt:lpstr>Stepwise approach – pharmacotherapy  (children ≤5 years)</vt:lpstr>
      <vt:lpstr>Stepwise approach – key issues  (children ≤5 years)</vt:lpstr>
      <vt:lpstr>Step 1 (children ≤5 years) – as-needed inhaled SABA </vt:lpstr>
      <vt:lpstr>Step 1 (children ≤5 years) – as-needed inhaled SABA</vt:lpstr>
      <vt:lpstr>Step 2 (children ≤5 years) – initial controller   + as-needed SABA</vt:lpstr>
      <vt:lpstr>Step 2 (children ≤5 years) – initial controller   + as-needed SABA</vt:lpstr>
      <vt:lpstr>Checking height in children with asthma</vt:lpstr>
      <vt:lpstr>Inhaled corticosteroids and growth in children</vt:lpstr>
      <vt:lpstr>Step 3 (children ≤5 years) – medium dose ICS  + as-needed inhaled SABA</vt:lpstr>
      <vt:lpstr>Step 3 (children ≤5 years) – medium dose ICS  + as-needed inhaled SABA</vt:lpstr>
      <vt:lpstr>Step 4 (children ≤5 years) – refer for expert assessment</vt:lpstr>
      <vt:lpstr>Step 4 (children ≤5 years) – refer for expert assessment</vt:lpstr>
      <vt:lpstr>‘Low dose’ inhaled corticosteroids (mcg/day)  for children ≤5 years</vt:lpstr>
      <vt:lpstr>Choosing an inhaler device for children ≤5 years</vt:lpstr>
      <vt:lpstr>Primary care management of acute asthma or wheezing in pre-schoolers</vt:lpstr>
      <vt:lpstr>PowerPoint Presentation</vt:lpstr>
      <vt:lpstr>PowerPoint Presentation</vt:lpstr>
      <vt:lpstr>Initial assessment of acute asthma exacerbations in children ≤5 years</vt:lpstr>
      <vt:lpstr>Indications for immediate transfer to hospital for children ≤5 years</vt:lpstr>
      <vt:lpstr>Initial management of asthma exacerbations  in children ≤5 years</vt:lpstr>
      <vt:lpstr>Initial management of asthma exacerbations  in children ≤5 years</vt:lpstr>
      <vt:lpstr>Primary prevention of asthma</vt:lpstr>
      <vt:lpstr>Primary prevention of asthma</vt:lpstr>
      <vt:lpstr>Implementing asthma management strategies into health systems</vt:lpstr>
      <vt:lpstr>Approach to implementation of the Global Strategy for Asthma Management and Prevention</vt:lpstr>
      <vt:lpstr>Essential elements to implement a health-related strategy</vt:lpstr>
      <vt:lpstr>Examples of barriers to implementation</vt:lpstr>
      <vt:lpstr>Examples of high-impact interventions in asthma management</vt:lpstr>
      <vt:lpstr>www.ginasthma.org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K. Reddel</dc:creator>
  <cp:lastModifiedBy>Helen K. Reddel</cp:lastModifiedBy>
  <cp:revision>1219</cp:revision>
  <dcterms:created xsi:type="dcterms:W3CDTF">2014-05-14T07:55:48Z</dcterms:created>
  <dcterms:modified xsi:type="dcterms:W3CDTF">2017-03-19T00:34:59Z</dcterms:modified>
</cp:coreProperties>
</file>