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2" r:id="rId3"/>
  </p:sldMasterIdLst>
  <p:sldIdLst>
    <p:sldId id="258" r:id="rId4"/>
    <p:sldId id="274" r:id="rId5"/>
    <p:sldId id="257" r:id="rId6"/>
    <p:sldId id="275" r:id="rId7"/>
    <p:sldId id="259" r:id="rId8"/>
    <p:sldId id="262" r:id="rId9"/>
    <p:sldId id="264" r:id="rId10"/>
    <p:sldId id="277" r:id="rId11"/>
    <p:sldId id="268" r:id="rId12"/>
    <p:sldId id="271" r:id="rId13"/>
    <p:sldId id="272" r:id="rId14"/>
    <p:sldId id="273"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446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66" d="100"/>
          <a:sy n="66" d="100"/>
        </p:scale>
        <p:origin x="-86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5.png"/></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 Id="rId4" Type="http://schemas.openxmlformats.org/officeDocument/2006/relationships/image" Target="../media/image6.png"/></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5.png"/></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3.xml"/><Relationship Id="rId4" Type="http://schemas.openxmlformats.org/officeDocument/2006/relationships/image" Target="../media/image6.png"/></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TextBox 2"/>
          <p:cNvSpPr txBox="1">
            <a:spLocks noChangeArrowheads="1"/>
          </p:cNvSpPr>
          <p:nvPr userDrawn="1"/>
        </p:nvSpPr>
        <p:spPr bwMode="auto">
          <a:xfrm>
            <a:off x="1524000" y="6573838"/>
            <a:ext cx="6096000" cy="276225"/>
          </a:xfrm>
          <a:prstGeom prst="rect">
            <a:avLst/>
          </a:prstGeom>
          <a:noFill/>
          <a:ln>
            <a:noFill/>
          </a:ln>
          <a:extLst/>
        </p:spPr>
        <p:txBody>
          <a:bodyP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hangingPunct="1"/>
            <a:r>
              <a:rPr lang="en-US" altLang="en-US" sz="1200" b="1">
                <a:solidFill>
                  <a:srgbClr val="134679"/>
                </a:solidFill>
              </a:rPr>
              <a:t>© Global Initiative for Asthma</a:t>
            </a:r>
          </a:p>
        </p:txBody>
      </p:sp>
      <p:pic>
        <p:nvPicPr>
          <p:cNvPr id="4"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l="4451" t="3503" r="4276" b="2338"/>
          <a:stretch>
            <a:fillRect/>
          </a:stretch>
        </p:blipFill>
        <p:spPr bwMode="auto">
          <a:xfrm>
            <a:off x="157163" y="100013"/>
            <a:ext cx="8856662" cy="676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7"/>
          <p:cNvSpPr>
            <a:spLocks/>
          </p:cNvSpPr>
          <p:nvPr userDrawn="1"/>
        </p:nvSpPr>
        <p:spPr bwMode="auto">
          <a:xfrm>
            <a:off x="179388" y="4217988"/>
            <a:ext cx="8813800" cy="96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hangingPunct="1">
              <a:spcBef>
                <a:spcPts val="663"/>
              </a:spcBef>
            </a:pPr>
            <a:r>
              <a:rPr lang="en-US" altLang="en-US" sz="2500">
                <a:solidFill>
                  <a:srgbClr val="134679"/>
                </a:solidFill>
                <a:cs typeface="Arial" pitchFamily="34" charset="0"/>
                <a:sym typeface="Arial" pitchFamily="34" charset="0"/>
              </a:rPr>
              <a:t>GINA Global Strategy for Asthma </a:t>
            </a:r>
            <a:br>
              <a:rPr lang="en-US" altLang="en-US" sz="2500">
                <a:solidFill>
                  <a:srgbClr val="134679"/>
                </a:solidFill>
                <a:cs typeface="Arial" pitchFamily="34" charset="0"/>
                <a:sym typeface="Arial" pitchFamily="34" charset="0"/>
              </a:rPr>
            </a:br>
            <a:r>
              <a:rPr lang="en-US" altLang="en-US" sz="2500">
                <a:solidFill>
                  <a:srgbClr val="134679"/>
                </a:solidFill>
                <a:cs typeface="Arial" pitchFamily="34" charset="0"/>
                <a:sym typeface="Arial" pitchFamily="34" charset="0"/>
              </a:rPr>
              <a:t>Management and </a:t>
            </a:r>
            <a:r>
              <a:rPr lang="en-US" altLang="en-US" sz="2500" smtClean="0">
                <a:solidFill>
                  <a:srgbClr val="134679"/>
                </a:solidFill>
                <a:cs typeface="Arial" pitchFamily="34" charset="0"/>
                <a:sym typeface="Arial" pitchFamily="34" charset="0"/>
              </a:rPr>
              <a:t>Prevention</a:t>
            </a:r>
            <a:endParaRPr lang="en-US" altLang="en-US" sz="2500">
              <a:solidFill>
                <a:srgbClr val="134679"/>
              </a:solidFill>
              <a:cs typeface="Arial" pitchFamily="34" charset="0"/>
              <a:sym typeface="Arial" pitchFamily="34" charset="0"/>
            </a:endParaRPr>
          </a:p>
        </p:txBody>
      </p:sp>
      <p:pic>
        <p:nvPicPr>
          <p:cNvPr id="6" name="Picture 4"/>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754438" y="2409825"/>
            <a:ext cx="1706562"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p:cNvSpPr txBox="1"/>
          <p:nvPr userDrawn="1"/>
        </p:nvSpPr>
        <p:spPr>
          <a:xfrm>
            <a:off x="901700" y="5183188"/>
            <a:ext cx="7075488" cy="923925"/>
          </a:xfrm>
          <a:prstGeom prst="rect">
            <a:avLst/>
          </a:prstGeom>
          <a:noFill/>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defRPr/>
            </a:pPr>
            <a:r>
              <a:rPr lang="en-US" sz="1800" smtClean="0">
                <a:solidFill>
                  <a:srgbClr val="134679"/>
                </a:solidFill>
              </a:rPr>
              <a:t>This slide set is restricted for academic and educational purposes only.  Use of the slide set, or of individual slides, for commercial or promotional purposes requires approval from GINA. </a:t>
            </a:r>
            <a:endParaRPr lang="en-AU" sz="1800" smtClean="0"/>
          </a:p>
        </p:txBody>
      </p:sp>
      <p:sp>
        <p:nvSpPr>
          <p:cNvPr id="2" name="Title 1"/>
          <p:cNvSpPr>
            <a:spLocks noGrp="1"/>
          </p:cNvSpPr>
          <p:nvPr>
            <p:ph type="ctrTitle"/>
          </p:nvPr>
        </p:nvSpPr>
        <p:spPr>
          <a:xfrm>
            <a:off x="685800" y="778721"/>
            <a:ext cx="7772400" cy="1470025"/>
          </a:xfrm>
          <a:prstGeom prst="rect">
            <a:avLst/>
          </a:prstGeom>
          <a:noFill/>
        </p:spPr>
        <p:txBody>
          <a:bodyPr>
            <a:normAutofit/>
          </a:bodyPr>
          <a:lstStyle>
            <a:lvl1pPr>
              <a:defRPr sz="4200">
                <a:solidFill>
                  <a:schemeClr val="bg1"/>
                </a:solidFill>
                <a:latin typeface="Arial" panose="020B0604020202020204" pitchFamily="34" charset="0"/>
                <a:cs typeface="Arial" panose="020B0604020202020204" pitchFamily="34" charset="0"/>
              </a:defRPr>
            </a:lvl1pPr>
          </a:lstStyle>
          <a:p>
            <a:r>
              <a:rPr lang="en-US" smtClean="0"/>
              <a:t>Click to edit Master title style</a:t>
            </a:r>
            <a:endParaRPr lang="en-AU" dirty="0"/>
          </a:p>
        </p:txBody>
      </p:sp>
    </p:spTree>
    <p:extLst>
      <p:ext uri="{BB962C8B-B14F-4D97-AF65-F5344CB8AC3E}">
        <p14:creationId xmlns:p14="http://schemas.microsoft.com/office/powerpoint/2010/main" val="1225298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Tree>
    <p:extLst>
      <p:ext uri="{BB962C8B-B14F-4D97-AF65-F5344CB8AC3E}">
        <p14:creationId xmlns:p14="http://schemas.microsoft.com/office/powerpoint/2010/main" val="4229917375"/>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8" name="TextBox 1"/>
          <p:cNvSpPr txBox="1">
            <a:spLocks noChangeArrowheads="1"/>
          </p:cNvSpPr>
          <p:nvPr userDrawn="1"/>
        </p:nvSpPr>
        <p:spPr bwMode="auto">
          <a:xfrm>
            <a:off x="1524000" y="6573072"/>
            <a:ext cx="60960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800" b="1">
                <a:solidFill>
                  <a:srgbClr val="FFFF00"/>
                </a:solidFill>
                <a:latin typeface="Arial" charset="0"/>
                <a:ea typeface="ＭＳ Ｐゴシック" charset="0"/>
                <a:cs typeface="ＭＳ Ｐゴシック" charset="0"/>
              </a:defRPr>
            </a:lvl1pPr>
            <a:lvl2pPr marL="742950" indent="-285750">
              <a:defRPr sz="3800" b="1">
                <a:solidFill>
                  <a:srgbClr val="FFFF00"/>
                </a:solidFill>
                <a:latin typeface="Arial" charset="0"/>
                <a:ea typeface="ＭＳ Ｐゴシック" charset="0"/>
              </a:defRPr>
            </a:lvl2pPr>
            <a:lvl3pPr marL="1143000" indent="-228600">
              <a:defRPr sz="3800" b="1">
                <a:solidFill>
                  <a:srgbClr val="FFFF00"/>
                </a:solidFill>
                <a:latin typeface="Arial" charset="0"/>
                <a:ea typeface="ＭＳ Ｐゴシック" charset="0"/>
              </a:defRPr>
            </a:lvl3pPr>
            <a:lvl4pPr marL="1600200" indent="-228600">
              <a:defRPr sz="3800" b="1">
                <a:solidFill>
                  <a:srgbClr val="FFFF00"/>
                </a:solidFill>
                <a:latin typeface="Arial" charset="0"/>
                <a:ea typeface="ＭＳ Ｐゴシック" charset="0"/>
              </a:defRPr>
            </a:lvl4pPr>
            <a:lvl5pPr marL="2057400" indent="-228600">
              <a:defRPr sz="3800" b="1">
                <a:solidFill>
                  <a:srgbClr val="FFFF00"/>
                </a:solidFill>
                <a:latin typeface="Arial" charset="0"/>
                <a:ea typeface="ＭＳ Ｐゴシック" charset="0"/>
              </a:defRPr>
            </a:lvl5pPr>
            <a:lvl6pPr marL="2514600" indent="-228600" eaLnBrk="0" fontAlgn="base" hangingPunct="0">
              <a:lnSpc>
                <a:spcPct val="90000"/>
              </a:lnSpc>
              <a:spcBef>
                <a:spcPct val="0"/>
              </a:spcBef>
              <a:spcAft>
                <a:spcPct val="0"/>
              </a:spcAft>
              <a:defRPr sz="3800" b="1">
                <a:solidFill>
                  <a:srgbClr val="FFFF00"/>
                </a:solidFill>
                <a:latin typeface="Arial" charset="0"/>
                <a:ea typeface="ＭＳ Ｐゴシック" charset="0"/>
              </a:defRPr>
            </a:lvl6pPr>
            <a:lvl7pPr marL="2971800" indent="-228600" eaLnBrk="0" fontAlgn="base" hangingPunct="0">
              <a:lnSpc>
                <a:spcPct val="90000"/>
              </a:lnSpc>
              <a:spcBef>
                <a:spcPct val="0"/>
              </a:spcBef>
              <a:spcAft>
                <a:spcPct val="0"/>
              </a:spcAft>
              <a:defRPr sz="3800" b="1">
                <a:solidFill>
                  <a:srgbClr val="FFFF00"/>
                </a:solidFill>
                <a:latin typeface="Arial" charset="0"/>
                <a:ea typeface="ＭＳ Ｐゴシック" charset="0"/>
              </a:defRPr>
            </a:lvl7pPr>
            <a:lvl8pPr marL="3429000" indent="-228600" eaLnBrk="0" fontAlgn="base" hangingPunct="0">
              <a:lnSpc>
                <a:spcPct val="90000"/>
              </a:lnSpc>
              <a:spcBef>
                <a:spcPct val="0"/>
              </a:spcBef>
              <a:spcAft>
                <a:spcPct val="0"/>
              </a:spcAft>
              <a:defRPr sz="3800" b="1">
                <a:solidFill>
                  <a:srgbClr val="FFFF00"/>
                </a:solidFill>
                <a:latin typeface="Arial" charset="0"/>
                <a:ea typeface="ＭＳ Ｐゴシック" charset="0"/>
              </a:defRPr>
            </a:lvl8pPr>
            <a:lvl9pPr marL="3886200" indent="-228600" eaLnBrk="0" fontAlgn="base" hangingPunct="0">
              <a:lnSpc>
                <a:spcPct val="90000"/>
              </a:lnSpc>
              <a:spcBef>
                <a:spcPct val="0"/>
              </a:spcBef>
              <a:spcAft>
                <a:spcPct val="0"/>
              </a:spcAft>
              <a:defRPr sz="3800" b="1">
                <a:solidFill>
                  <a:srgbClr val="FFFF00"/>
                </a:solidFill>
                <a:latin typeface="Arial" charset="0"/>
                <a:ea typeface="ＭＳ Ｐゴシック" charset="0"/>
              </a:defRPr>
            </a:lvl9pPr>
          </a:lstStyle>
          <a:p>
            <a:pPr algn="ctr"/>
            <a:r>
              <a:rPr lang="en-US" sz="1200" dirty="0">
                <a:solidFill>
                  <a:srgbClr val="134679"/>
                </a:solidFill>
              </a:rPr>
              <a:t>© Global Initiative for Asthma</a:t>
            </a:r>
          </a:p>
        </p:txBody>
      </p:sp>
      <p:pic>
        <p:nvPicPr>
          <p:cNvPr id="9" name="Picture 1"/>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l="4451" t="3504" r="4276" b="2338"/>
          <a:stretch/>
        </p:blipFill>
        <p:spPr bwMode="auto">
          <a:xfrm>
            <a:off x="157916" y="99940"/>
            <a:ext cx="8856000" cy="676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
        <p:nvSpPr>
          <p:cNvPr id="2" name="Title 1"/>
          <p:cNvSpPr>
            <a:spLocks noGrp="1"/>
          </p:cNvSpPr>
          <p:nvPr>
            <p:ph type="ctrTitle"/>
          </p:nvPr>
        </p:nvSpPr>
        <p:spPr>
          <a:xfrm>
            <a:off x="685800" y="778721"/>
            <a:ext cx="7772400" cy="1470025"/>
          </a:xfrm>
          <a:prstGeom prst="rect">
            <a:avLst/>
          </a:prstGeom>
          <a:noFill/>
        </p:spPr>
        <p:txBody>
          <a:bodyPr>
            <a:normAutofit/>
          </a:bodyPr>
          <a:lstStyle>
            <a:lvl1pPr>
              <a:defRPr sz="4200">
                <a:solidFill>
                  <a:schemeClr val="bg1"/>
                </a:solidFill>
                <a:latin typeface="Arial" panose="020B0604020202020204" pitchFamily="34" charset="0"/>
                <a:cs typeface="Arial" panose="020B0604020202020204" pitchFamily="34" charset="0"/>
              </a:defRPr>
            </a:lvl1pPr>
          </a:lstStyle>
          <a:p>
            <a:r>
              <a:rPr lang="en-US" dirty="0" smtClean="0"/>
              <a:t>Click to edit Master title style</a:t>
            </a:r>
            <a:endParaRPr lang="en-AU" dirty="0"/>
          </a:p>
        </p:txBody>
      </p:sp>
      <p:sp>
        <p:nvSpPr>
          <p:cNvPr id="13" name="Rectangle 7"/>
          <p:cNvSpPr>
            <a:spLocks/>
          </p:cNvSpPr>
          <p:nvPr userDrawn="1"/>
        </p:nvSpPr>
        <p:spPr bwMode="auto">
          <a:xfrm>
            <a:off x="179016" y="4218334"/>
            <a:ext cx="8813800" cy="96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type="none" w="med" len="med"/>
                <a:tailEnd type="none" w="med" len="med"/>
              </a14:hiddenLine>
            </a:ext>
          </a:extLst>
        </p:spPr>
        <p:txBody>
          <a:bodyPr lIns="0" tIns="0" rIns="0" bIns="0"/>
          <a:lstStyle>
            <a:lvl1pPr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gn="ctr">
              <a:spcBef>
                <a:spcPts val="663"/>
              </a:spcBef>
            </a:pPr>
            <a:r>
              <a:rPr lang="en-US" altLang="en-US" sz="2500" dirty="0">
                <a:solidFill>
                  <a:srgbClr val="134679"/>
                </a:solidFill>
                <a:latin typeface="Arial" charset="0"/>
                <a:cs typeface="Arial" charset="0"/>
                <a:sym typeface="Arial" charset="0"/>
              </a:rPr>
              <a:t>GINA </a:t>
            </a:r>
            <a:r>
              <a:rPr lang="en-US" altLang="en-US" sz="2500" dirty="0" smtClean="0">
                <a:solidFill>
                  <a:srgbClr val="134679"/>
                </a:solidFill>
                <a:latin typeface="Arial" charset="0"/>
                <a:cs typeface="Arial" charset="0"/>
                <a:sym typeface="Arial" charset="0"/>
              </a:rPr>
              <a:t>Global Strategy </a:t>
            </a:r>
            <a:r>
              <a:rPr lang="en-US" altLang="en-US" sz="2500" dirty="0">
                <a:solidFill>
                  <a:srgbClr val="134679"/>
                </a:solidFill>
                <a:latin typeface="Arial" charset="0"/>
                <a:cs typeface="Arial" charset="0"/>
                <a:sym typeface="Arial" charset="0"/>
              </a:rPr>
              <a:t>for </a:t>
            </a:r>
            <a:r>
              <a:rPr lang="en-US" altLang="en-US" sz="2500" dirty="0" smtClean="0">
                <a:solidFill>
                  <a:srgbClr val="134679"/>
                </a:solidFill>
                <a:latin typeface="Arial" charset="0"/>
                <a:cs typeface="Arial" charset="0"/>
                <a:sym typeface="Arial" charset="0"/>
              </a:rPr>
              <a:t>Asthma </a:t>
            </a:r>
            <a:r>
              <a:rPr lang="en-US" altLang="en-US" sz="2500" dirty="0">
                <a:solidFill>
                  <a:srgbClr val="134679"/>
                </a:solidFill>
                <a:latin typeface="Arial" charset="0"/>
                <a:cs typeface="Arial" charset="0"/>
                <a:sym typeface="Arial" charset="0"/>
              </a:rPr>
              <a:t/>
            </a:r>
            <a:br>
              <a:rPr lang="en-US" altLang="en-US" sz="2500" dirty="0">
                <a:solidFill>
                  <a:srgbClr val="134679"/>
                </a:solidFill>
                <a:latin typeface="Arial" charset="0"/>
                <a:cs typeface="Arial" charset="0"/>
                <a:sym typeface="Arial" charset="0"/>
              </a:rPr>
            </a:br>
            <a:r>
              <a:rPr lang="en-US" altLang="en-US" sz="2500" dirty="0" smtClean="0">
                <a:solidFill>
                  <a:srgbClr val="134679"/>
                </a:solidFill>
                <a:latin typeface="Arial" charset="0"/>
                <a:cs typeface="Arial" charset="0"/>
                <a:sym typeface="Arial" charset="0"/>
              </a:rPr>
              <a:t>Management </a:t>
            </a:r>
            <a:r>
              <a:rPr lang="en-US" altLang="en-US" sz="2500" dirty="0">
                <a:solidFill>
                  <a:srgbClr val="134679"/>
                </a:solidFill>
                <a:latin typeface="Arial" charset="0"/>
                <a:cs typeface="Arial" charset="0"/>
                <a:sym typeface="Arial" charset="0"/>
              </a:rPr>
              <a:t>and </a:t>
            </a:r>
            <a:r>
              <a:rPr lang="en-US" altLang="en-US" sz="2500" smtClean="0">
                <a:solidFill>
                  <a:srgbClr val="134679"/>
                </a:solidFill>
                <a:latin typeface="Arial" charset="0"/>
                <a:cs typeface="Arial" charset="0"/>
                <a:sym typeface="Arial" charset="0"/>
              </a:rPr>
              <a:t>Prevention 2016</a:t>
            </a:r>
            <a:endParaRPr lang="en-US" altLang="en-US" sz="2500" dirty="0">
              <a:solidFill>
                <a:srgbClr val="134679"/>
              </a:solidFill>
              <a:latin typeface="Arial" charset="0"/>
              <a:cs typeface="Arial" charset="0"/>
              <a:sym typeface="Arial" charset="0"/>
            </a:endParaRPr>
          </a:p>
        </p:txBody>
      </p:sp>
      <p:pic>
        <p:nvPicPr>
          <p:cNvPr id="14" name="Picture 5"/>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753734" y="2409550"/>
            <a:ext cx="1706563"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pic>
      <p:sp>
        <p:nvSpPr>
          <p:cNvPr id="3" name="TextBox 2"/>
          <p:cNvSpPr txBox="1"/>
          <p:nvPr userDrawn="1"/>
        </p:nvSpPr>
        <p:spPr>
          <a:xfrm>
            <a:off x="901148" y="5183534"/>
            <a:ext cx="7076661" cy="923330"/>
          </a:xfrm>
          <a:prstGeom prst="rect">
            <a:avLst/>
          </a:prstGeom>
          <a:noFill/>
        </p:spPr>
        <p:txBody>
          <a:bodyPr wrap="square" rtlCol="0">
            <a:spAutoFit/>
          </a:bodyPr>
          <a:lstStyle/>
          <a:p>
            <a:r>
              <a:rPr lang="en-US" dirty="0" smtClean="0">
                <a:solidFill>
                  <a:srgbClr val="134679"/>
                </a:solidFill>
              </a:rPr>
              <a:t>This slide set is restricted for academic and educational purposes only.  Use of the slide set, or of individual slides, for commercial or promotional purposes requires approval from GINA. </a:t>
            </a:r>
            <a:endParaRPr lang="en-AU" dirty="0">
              <a:solidFill>
                <a:prstClr val="black"/>
              </a:solidFill>
            </a:endParaRPr>
          </a:p>
        </p:txBody>
      </p:sp>
    </p:spTree>
    <p:extLst>
      <p:ext uri="{BB962C8B-B14F-4D97-AF65-F5344CB8AC3E}">
        <p14:creationId xmlns:p14="http://schemas.microsoft.com/office/powerpoint/2010/main" val="2849650287"/>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pic>
        <p:nvPicPr>
          <p:cNvPr id="6" name="Picture 5"/>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79400" y="-165100"/>
            <a:ext cx="9702800" cy="718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extLst>
      <p:ext uri="{BB962C8B-B14F-4D97-AF65-F5344CB8AC3E}">
        <p14:creationId xmlns:p14="http://schemas.microsoft.com/office/powerpoint/2010/main" val="578699809"/>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15" name="Rounded Rectangle 14"/>
          <p:cNvSpPr/>
          <p:nvPr userDrawn="1"/>
        </p:nvSpPr>
        <p:spPr>
          <a:xfrm>
            <a:off x="164548" y="6652582"/>
            <a:ext cx="8820000" cy="216000"/>
          </a:xfrm>
          <a:custGeom>
            <a:avLst/>
            <a:gdLst>
              <a:gd name="connsiteX0" fmla="*/ 0 w 8820000"/>
              <a:gd name="connsiteY0" fmla="*/ 48001 h 288000"/>
              <a:gd name="connsiteX1" fmla="*/ 48001 w 8820000"/>
              <a:gd name="connsiteY1" fmla="*/ 0 h 288000"/>
              <a:gd name="connsiteX2" fmla="*/ 8771999 w 8820000"/>
              <a:gd name="connsiteY2" fmla="*/ 0 h 288000"/>
              <a:gd name="connsiteX3" fmla="*/ 8820000 w 8820000"/>
              <a:gd name="connsiteY3" fmla="*/ 48001 h 288000"/>
              <a:gd name="connsiteX4" fmla="*/ 8820000 w 8820000"/>
              <a:gd name="connsiteY4" fmla="*/ 239999 h 288000"/>
              <a:gd name="connsiteX5" fmla="*/ 8771999 w 8820000"/>
              <a:gd name="connsiteY5" fmla="*/ 288000 h 288000"/>
              <a:gd name="connsiteX6" fmla="*/ 48001 w 8820000"/>
              <a:gd name="connsiteY6" fmla="*/ 288000 h 288000"/>
              <a:gd name="connsiteX7" fmla="*/ 0 w 8820000"/>
              <a:gd name="connsiteY7" fmla="*/ 239999 h 288000"/>
              <a:gd name="connsiteX8" fmla="*/ 0 w 8820000"/>
              <a:gd name="connsiteY8" fmla="*/ 48001 h 288000"/>
              <a:gd name="connsiteX0" fmla="*/ 0 w 8820000"/>
              <a:gd name="connsiteY0" fmla="*/ 48001 h 288000"/>
              <a:gd name="connsiteX1" fmla="*/ 48001 w 8820000"/>
              <a:gd name="connsiteY1" fmla="*/ 0 h 288000"/>
              <a:gd name="connsiteX2" fmla="*/ 8771999 w 8820000"/>
              <a:gd name="connsiteY2" fmla="*/ 0 h 288000"/>
              <a:gd name="connsiteX3" fmla="*/ 8820000 w 8820000"/>
              <a:gd name="connsiteY3" fmla="*/ 48001 h 288000"/>
              <a:gd name="connsiteX4" fmla="*/ 8820000 w 8820000"/>
              <a:gd name="connsiteY4" fmla="*/ 239999 h 288000"/>
              <a:gd name="connsiteX5" fmla="*/ 8771999 w 8820000"/>
              <a:gd name="connsiteY5" fmla="*/ 288000 h 288000"/>
              <a:gd name="connsiteX6" fmla="*/ 0 w 8820000"/>
              <a:gd name="connsiteY6" fmla="*/ 239999 h 288000"/>
              <a:gd name="connsiteX7" fmla="*/ 0 w 8820000"/>
              <a:gd name="connsiteY7" fmla="*/ 48001 h 288000"/>
              <a:gd name="connsiteX0" fmla="*/ 0 w 8820000"/>
              <a:gd name="connsiteY0" fmla="*/ 48001 h 239999"/>
              <a:gd name="connsiteX1" fmla="*/ 48001 w 8820000"/>
              <a:gd name="connsiteY1" fmla="*/ 0 h 239999"/>
              <a:gd name="connsiteX2" fmla="*/ 8771999 w 8820000"/>
              <a:gd name="connsiteY2" fmla="*/ 0 h 239999"/>
              <a:gd name="connsiteX3" fmla="*/ 8820000 w 8820000"/>
              <a:gd name="connsiteY3" fmla="*/ 48001 h 239999"/>
              <a:gd name="connsiteX4" fmla="*/ 8820000 w 8820000"/>
              <a:gd name="connsiteY4" fmla="*/ 239999 h 239999"/>
              <a:gd name="connsiteX5" fmla="*/ 0 w 8820000"/>
              <a:gd name="connsiteY5" fmla="*/ 239999 h 239999"/>
              <a:gd name="connsiteX6" fmla="*/ 0 w 8820000"/>
              <a:gd name="connsiteY6" fmla="*/ 48001 h 239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20000" h="239999">
                <a:moveTo>
                  <a:pt x="0" y="48001"/>
                </a:moveTo>
                <a:cubicBezTo>
                  <a:pt x="0" y="21491"/>
                  <a:pt x="21491" y="0"/>
                  <a:pt x="48001" y="0"/>
                </a:cubicBezTo>
                <a:lnTo>
                  <a:pt x="8771999" y="0"/>
                </a:lnTo>
                <a:cubicBezTo>
                  <a:pt x="8798509" y="0"/>
                  <a:pt x="8820000" y="21491"/>
                  <a:pt x="8820000" y="48001"/>
                </a:cubicBezTo>
                <a:lnTo>
                  <a:pt x="8820000" y="239999"/>
                </a:lnTo>
                <a:cubicBezTo>
                  <a:pt x="7350000" y="271999"/>
                  <a:pt x="1470000" y="271999"/>
                  <a:pt x="0" y="239999"/>
                </a:cubicBezTo>
                <a:lnTo>
                  <a:pt x="0" y="48001"/>
                </a:lnTo>
                <a:close/>
              </a:path>
            </a:pathLst>
          </a:custGeom>
          <a:solidFill>
            <a:srgbClr val="1346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prstClr val="white"/>
              </a:solidFill>
            </a:endParaRPr>
          </a:p>
        </p:txBody>
      </p:sp>
      <p:sp>
        <p:nvSpPr>
          <p:cNvPr id="3" name="Content Placeholder 2"/>
          <p:cNvSpPr>
            <a:spLocks noGrp="1"/>
          </p:cNvSpPr>
          <p:nvPr>
            <p:ph idx="1"/>
          </p:nvPr>
        </p:nvSpPr>
        <p:spPr>
          <a:xfrm>
            <a:off x="457200" y="1192696"/>
            <a:ext cx="8527348" cy="5208104"/>
          </a:xfrm>
          <a:prstGeom prst="rect">
            <a:avLst/>
          </a:prstGeom>
        </p:spPr>
        <p:txBody>
          <a:bodyPr>
            <a:normAutofit/>
          </a:bodyPr>
          <a:lstStyle>
            <a:lvl1pPr marL="342900" indent="-342900">
              <a:buClr>
                <a:srgbClr val="F79646"/>
              </a:buClr>
              <a:buSzPct val="80000"/>
              <a:buFont typeface="Wingdings" panose="05000000000000000000" pitchFamily="2" charset="2"/>
              <a:buChar char=""/>
              <a:defRPr sz="2200" baseline="0">
                <a:solidFill>
                  <a:srgbClr val="07192B"/>
                </a:solidFill>
                <a:latin typeface="Arial" panose="020B0604020202020204" pitchFamily="34" charset="0"/>
                <a:cs typeface="Arial" panose="020B0604020202020204" pitchFamily="34" charset="0"/>
              </a:defRPr>
            </a:lvl1pPr>
            <a:lvl2pPr marL="742950" indent="-285750">
              <a:buClr>
                <a:srgbClr val="F79646"/>
              </a:buClr>
              <a:buFont typeface="Wingdings" panose="05000000000000000000" pitchFamily="2" charset="2"/>
              <a:buChar char="§"/>
              <a:defRPr sz="2000">
                <a:solidFill>
                  <a:srgbClr val="134679"/>
                </a:solidFill>
                <a:latin typeface="Arial" panose="020B0604020202020204" pitchFamily="34" charset="0"/>
                <a:cs typeface="Arial" panose="020B0604020202020204" pitchFamily="34" charset="0"/>
              </a:defRPr>
            </a:lvl2pPr>
            <a:lvl3pPr>
              <a:buClr>
                <a:srgbClr val="F79646"/>
              </a:buClr>
              <a:defRPr sz="1800">
                <a:solidFill>
                  <a:srgbClr val="134679"/>
                </a:solidFill>
                <a:latin typeface="Arial" panose="020B0604020202020204" pitchFamily="34" charset="0"/>
                <a:cs typeface="Arial" panose="020B0604020202020204" pitchFamily="34" charset="0"/>
              </a:defRPr>
            </a:lvl3pPr>
            <a:lvl4pPr>
              <a:buClr>
                <a:srgbClr val="F79646"/>
              </a:buClr>
              <a:defRPr sz="1600">
                <a:solidFill>
                  <a:srgbClr val="134679"/>
                </a:solidFill>
                <a:latin typeface="Arial" panose="020B0604020202020204" pitchFamily="34" charset="0"/>
                <a:cs typeface="Arial" panose="020B0604020202020204" pitchFamily="34" charset="0"/>
              </a:defRPr>
            </a:lvl4pPr>
            <a:lvl5pPr>
              <a:buClr>
                <a:srgbClr val="F79646"/>
              </a:buClr>
              <a:defRPr sz="1600">
                <a:solidFill>
                  <a:srgbClr val="134679"/>
                </a:solidFill>
                <a:latin typeface="Arial" panose="020B0604020202020204" pitchFamily="34" charset="0"/>
                <a:cs typeface="Arial" panose="020B0604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89B53804-EED5-4ABA-A7B2-EF2D5F7C27F9}" type="datetimeFigureOut">
              <a:rPr lang="en-AU" smtClean="0">
                <a:solidFill>
                  <a:prstClr val="black"/>
                </a:solidFill>
              </a:rPr>
              <a:pPr/>
              <a:t>11/02/2017</a:t>
            </a:fld>
            <a:endParaRPr lang="en-AU">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AU">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16EFF59-4B1F-460F-A66D-7637392BBC29}" type="slidenum">
              <a:rPr lang="en-AU" smtClean="0">
                <a:solidFill>
                  <a:prstClr val="black"/>
                </a:solidFill>
              </a:rPr>
              <a:pPr/>
              <a:t>‹#›</a:t>
            </a:fld>
            <a:endParaRPr lang="en-AU">
              <a:solidFill>
                <a:prstClr val="black"/>
              </a:solidFill>
            </a:endParaRPr>
          </a:p>
        </p:txBody>
      </p:sp>
      <p:pic>
        <p:nvPicPr>
          <p:cNvPr id="9"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51848" y="139700"/>
            <a:ext cx="8820000" cy="15004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960840" y="184799"/>
            <a:ext cx="968922" cy="994646"/>
          </a:xfrm>
          <a:prstGeom prst="rect">
            <a:avLst/>
          </a:prstGeom>
        </p:spPr>
      </p:pic>
      <p:sp>
        <p:nvSpPr>
          <p:cNvPr id="14" name="Rectangle 23"/>
          <p:cNvSpPr>
            <a:spLocks/>
          </p:cNvSpPr>
          <p:nvPr userDrawn="1"/>
        </p:nvSpPr>
        <p:spPr bwMode="auto">
          <a:xfrm>
            <a:off x="7148513" y="6648450"/>
            <a:ext cx="1728787"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lvl1pPr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gn="ctr"/>
            <a:r>
              <a:rPr lang="en-US" altLang="en-US" sz="1000" dirty="0">
                <a:solidFill>
                  <a:srgbClr val="FFFFFF"/>
                </a:solidFill>
                <a:latin typeface="Arial" charset="0"/>
                <a:cs typeface="Arial" charset="0"/>
                <a:sym typeface="Arial" charset="0"/>
              </a:rPr>
              <a:t>© Global Initiative for Asthma</a:t>
            </a:r>
          </a:p>
        </p:txBody>
      </p:sp>
      <p:sp>
        <p:nvSpPr>
          <p:cNvPr id="2" name="Title 1"/>
          <p:cNvSpPr>
            <a:spLocks noGrp="1"/>
          </p:cNvSpPr>
          <p:nvPr>
            <p:ph type="title"/>
          </p:nvPr>
        </p:nvSpPr>
        <p:spPr>
          <a:xfrm>
            <a:off x="172279" y="251382"/>
            <a:ext cx="7580243" cy="936000"/>
          </a:xfrm>
          <a:prstGeom prst="rect">
            <a:avLst/>
          </a:prstGeom>
          <a:noFill/>
        </p:spPr>
        <p:txBody>
          <a:bodyPr anchor="t">
            <a:normAutofit/>
          </a:bodyPr>
          <a:lstStyle>
            <a:lvl1pPr marL="185738" indent="0" algn="l">
              <a:tabLst/>
              <a:defRPr sz="2600">
                <a:solidFill>
                  <a:srgbClr val="134679"/>
                </a:solidFill>
                <a:latin typeface="Arial" panose="020B0604020202020204" pitchFamily="34" charset="0"/>
                <a:cs typeface="Arial" panose="020B0604020202020204" pitchFamily="34" charset="0"/>
              </a:defRPr>
            </a:lvl1pPr>
          </a:lstStyle>
          <a:p>
            <a:r>
              <a:rPr lang="en-US" dirty="0" smtClean="0"/>
              <a:t>Click to edit Master title style</a:t>
            </a:r>
            <a:endParaRPr lang="en-AU" dirty="0"/>
          </a:p>
        </p:txBody>
      </p:sp>
    </p:spTree>
    <p:extLst>
      <p:ext uri="{BB962C8B-B14F-4D97-AF65-F5344CB8AC3E}">
        <p14:creationId xmlns:p14="http://schemas.microsoft.com/office/powerpoint/2010/main" val="2689366645"/>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15" name="Rounded Rectangle 14"/>
          <p:cNvSpPr/>
          <p:nvPr userDrawn="1"/>
        </p:nvSpPr>
        <p:spPr>
          <a:xfrm>
            <a:off x="164548" y="6652582"/>
            <a:ext cx="8820000" cy="216000"/>
          </a:xfrm>
          <a:custGeom>
            <a:avLst/>
            <a:gdLst>
              <a:gd name="connsiteX0" fmla="*/ 0 w 8820000"/>
              <a:gd name="connsiteY0" fmla="*/ 48001 h 288000"/>
              <a:gd name="connsiteX1" fmla="*/ 48001 w 8820000"/>
              <a:gd name="connsiteY1" fmla="*/ 0 h 288000"/>
              <a:gd name="connsiteX2" fmla="*/ 8771999 w 8820000"/>
              <a:gd name="connsiteY2" fmla="*/ 0 h 288000"/>
              <a:gd name="connsiteX3" fmla="*/ 8820000 w 8820000"/>
              <a:gd name="connsiteY3" fmla="*/ 48001 h 288000"/>
              <a:gd name="connsiteX4" fmla="*/ 8820000 w 8820000"/>
              <a:gd name="connsiteY4" fmla="*/ 239999 h 288000"/>
              <a:gd name="connsiteX5" fmla="*/ 8771999 w 8820000"/>
              <a:gd name="connsiteY5" fmla="*/ 288000 h 288000"/>
              <a:gd name="connsiteX6" fmla="*/ 48001 w 8820000"/>
              <a:gd name="connsiteY6" fmla="*/ 288000 h 288000"/>
              <a:gd name="connsiteX7" fmla="*/ 0 w 8820000"/>
              <a:gd name="connsiteY7" fmla="*/ 239999 h 288000"/>
              <a:gd name="connsiteX8" fmla="*/ 0 w 8820000"/>
              <a:gd name="connsiteY8" fmla="*/ 48001 h 288000"/>
              <a:gd name="connsiteX0" fmla="*/ 0 w 8820000"/>
              <a:gd name="connsiteY0" fmla="*/ 48001 h 288000"/>
              <a:gd name="connsiteX1" fmla="*/ 48001 w 8820000"/>
              <a:gd name="connsiteY1" fmla="*/ 0 h 288000"/>
              <a:gd name="connsiteX2" fmla="*/ 8771999 w 8820000"/>
              <a:gd name="connsiteY2" fmla="*/ 0 h 288000"/>
              <a:gd name="connsiteX3" fmla="*/ 8820000 w 8820000"/>
              <a:gd name="connsiteY3" fmla="*/ 48001 h 288000"/>
              <a:gd name="connsiteX4" fmla="*/ 8820000 w 8820000"/>
              <a:gd name="connsiteY4" fmla="*/ 239999 h 288000"/>
              <a:gd name="connsiteX5" fmla="*/ 8771999 w 8820000"/>
              <a:gd name="connsiteY5" fmla="*/ 288000 h 288000"/>
              <a:gd name="connsiteX6" fmla="*/ 0 w 8820000"/>
              <a:gd name="connsiteY6" fmla="*/ 239999 h 288000"/>
              <a:gd name="connsiteX7" fmla="*/ 0 w 8820000"/>
              <a:gd name="connsiteY7" fmla="*/ 48001 h 288000"/>
              <a:gd name="connsiteX0" fmla="*/ 0 w 8820000"/>
              <a:gd name="connsiteY0" fmla="*/ 48001 h 239999"/>
              <a:gd name="connsiteX1" fmla="*/ 48001 w 8820000"/>
              <a:gd name="connsiteY1" fmla="*/ 0 h 239999"/>
              <a:gd name="connsiteX2" fmla="*/ 8771999 w 8820000"/>
              <a:gd name="connsiteY2" fmla="*/ 0 h 239999"/>
              <a:gd name="connsiteX3" fmla="*/ 8820000 w 8820000"/>
              <a:gd name="connsiteY3" fmla="*/ 48001 h 239999"/>
              <a:gd name="connsiteX4" fmla="*/ 8820000 w 8820000"/>
              <a:gd name="connsiteY4" fmla="*/ 239999 h 239999"/>
              <a:gd name="connsiteX5" fmla="*/ 0 w 8820000"/>
              <a:gd name="connsiteY5" fmla="*/ 239999 h 239999"/>
              <a:gd name="connsiteX6" fmla="*/ 0 w 8820000"/>
              <a:gd name="connsiteY6" fmla="*/ 48001 h 239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20000" h="239999">
                <a:moveTo>
                  <a:pt x="0" y="48001"/>
                </a:moveTo>
                <a:cubicBezTo>
                  <a:pt x="0" y="21491"/>
                  <a:pt x="21491" y="0"/>
                  <a:pt x="48001" y="0"/>
                </a:cubicBezTo>
                <a:lnTo>
                  <a:pt x="8771999" y="0"/>
                </a:lnTo>
                <a:cubicBezTo>
                  <a:pt x="8798509" y="0"/>
                  <a:pt x="8820000" y="21491"/>
                  <a:pt x="8820000" y="48001"/>
                </a:cubicBezTo>
                <a:lnTo>
                  <a:pt x="8820000" y="239999"/>
                </a:lnTo>
                <a:cubicBezTo>
                  <a:pt x="7350000" y="271999"/>
                  <a:pt x="1470000" y="271999"/>
                  <a:pt x="0" y="239999"/>
                </a:cubicBezTo>
                <a:lnTo>
                  <a:pt x="0" y="48001"/>
                </a:lnTo>
                <a:close/>
              </a:path>
            </a:pathLst>
          </a:custGeom>
          <a:solidFill>
            <a:srgbClr val="1346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prstClr val="white"/>
              </a:solidFill>
            </a:endParaRP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89B53804-EED5-4ABA-A7B2-EF2D5F7C27F9}" type="datetimeFigureOut">
              <a:rPr lang="en-AU" smtClean="0">
                <a:solidFill>
                  <a:prstClr val="black"/>
                </a:solidFill>
              </a:rPr>
              <a:pPr/>
              <a:t>11/02/2017</a:t>
            </a:fld>
            <a:endParaRPr lang="en-AU">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AU">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16EFF59-4B1F-460F-A66D-7637392BBC29}" type="slidenum">
              <a:rPr lang="en-AU" smtClean="0">
                <a:solidFill>
                  <a:prstClr val="black"/>
                </a:solidFill>
              </a:rPr>
              <a:pPr/>
              <a:t>‹#›</a:t>
            </a:fld>
            <a:endParaRPr lang="en-AU">
              <a:solidFill>
                <a:prstClr val="black"/>
              </a:solidFill>
            </a:endParaRPr>
          </a:p>
        </p:txBody>
      </p:sp>
      <p:pic>
        <p:nvPicPr>
          <p:cNvPr id="9"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51848" y="139700"/>
            <a:ext cx="8820000" cy="15004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
        <p:nvSpPr>
          <p:cNvPr id="14" name="Rectangle 23"/>
          <p:cNvSpPr>
            <a:spLocks/>
          </p:cNvSpPr>
          <p:nvPr userDrawn="1"/>
        </p:nvSpPr>
        <p:spPr bwMode="auto">
          <a:xfrm>
            <a:off x="7148513" y="6648450"/>
            <a:ext cx="1728787"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lvl1pPr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gn="ctr"/>
            <a:r>
              <a:rPr lang="en-US" altLang="en-US" sz="1000">
                <a:solidFill>
                  <a:srgbClr val="FFFFFF"/>
                </a:solidFill>
                <a:latin typeface="Arial" charset="0"/>
                <a:cs typeface="Arial" charset="0"/>
                <a:sym typeface="Arial" charset="0"/>
              </a:rPr>
              <a:t>© Global Initiative for Asthma</a:t>
            </a:r>
          </a:p>
        </p:txBody>
      </p:sp>
      <p:sp>
        <p:nvSpPr>
          <p:cNvPr id="11" name="Title 1"/>
          <p:cNvSpPr>
            <a:spLocks noGrp="1"/>
          </p:cNvSpPr>
          <p:nvPr>
            <p:ph type="title"/>
          </p:nvPr>
        </p:nvSpPr>
        <p:spPr>
          <a:xfrm>
            <a:off x="172279" y="251382"/>
            <a:ext cx="7598533" cy="936000"/>
          </a:xfrm>
          <a:prstGeom prst="rect">
            <a:avLst/>
          </a:prstGeom>
          <a:noFill/>
        </p:spPr>
        <p:txBody>
          <a:bodyPr anchor="t">
            <a:normAutofit/>
          </a:bodyPr>
          <a:lstStyle>
            <a:lvl1pPr marL="185738" indent="0" algn="l">
              <a:tabLst/>
              <a:defRPr sz="2600">
                <a:solidFill>
                  <a:srgbClr val="134679"/>
                </a:solidFill>
                <a:latin typeface="Arial" panose="020B0604020202020204" pitchFamily="34" charset="0"/>
                <a:cs typeface="Arial" panose="020B0604020202020204" pitchFamily="34" charset="0"/>
              </a:defRPr>
            </a:lvl1pPr>
          </a:lstStyle>
          <a:p>
            <a:r>
              <a:rPr lang="en-US" dirty="0" smtClean="0"/>
              <a:t>Click to edit Master title style</a:t>
            </a:r>
            <a:endParaRPr lang="en-AU" dirty="0"/>
          </a:p>
        </p:txBody>
      </p:sp>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960840" y="184799"/>
            <a:ext cx="968922" cy="994646"/>
          </a:xfrm>
          <a:prstGeom prst="rect">
            <a:avLst/>
          </a:prstGeom>
        </p:spPr>
      </p:pic>
    </p:spTree>
    <p:extLst>
      <p:ext uri="{BB962C8B-B14F-4D97-AF65-F5344CB8AC3E}">
        <p14:creationId xmlns:p14="http://schemas.microsoft.com/office/powerpoint/2010/main" val="1291920502"/>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457200" y="6356350"/>
            <a:ext cx="2133600" cy="365125"/>
          </a:xfrm>
          <a:prstGeom prst="rect">
            <a:avLst/>
          </a:prstGeom>
        </p:spPr>
        <p:txBody>
          <a:bodyPr/>
          <a:lstStyle/>
          <a:p>
            <a:fld id="{89B53804-EED5-4ABA-A7B2-EF2D5F7C27F9}" type="datetimeFigureOut">
              <a:rPr lang="en-AU" smtClean="0">
                <a:solidFill>
                  <a:prstClr val="black"/>
                </a:solidFill>
              </a:rPr>
              <a:pPr/>
              <a:t>11/02/2017</a:t>
            </a:fld>
            <a:endParaRPr lang="en-AU">
              <a:solidFill>
                <a:prstClr val="black"/>
              </a:solidFill>
            </a:endParaRP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AU">
              <a:solidFill>
                <a:prstClr val="black"/>
              </a:solidFill>
            </a:endParaRPr>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116EFF59-4B1F-460F-A66D-7637392BBC29}" type="slidenum">
              <a:rPr lang="en-AU" smtClean="0">
                <a:solidFill>
                  <a:prstClr val="black"/>
                </a:solidFill>
              </a:rPr>
              <a:pPr/>
              <a:t>‹#›</a:t>
            </a:fld>
            <a:endParaRPr lang="en-AU">
              <a:solidFill>
                <a:prstClr val="black"/>
              </a:solidFill>
            </a:endParaRPr>
          </a:p>
        </p:txBody>
      </p:sp>
      <p:sp>
        <p:nvSpPr>
          <p:cNvPr id="12" name="Rounded Rectangle 14"/>
          <p:cNvSpPr/>
          <p:nvPr userDrawn="1"/>
        </p:nvSpPr>
        <p:spPr>
          <a:xfrm>
            <a:off x="164548" y="6652582"/>
            <a:ext cx="8820000" cy="216000"/>
          </a:xfrm>
          <a:custGeom>
            <a:avLst/>
            <a:gdLst>
              <a:gd name="connsiteX0" fmla="*/ 0 w 8820000"/>
              <a:gd name="connsiteY0" fmla="*/ 48001 h 288000"/>
              <a:gd name="connsiteX1" fmla="*/ 48001 w 8820000"/>
              <a:gd name="connsiteY1" fmla="*/ 0 h 288000"/>
              <a:gd name="connsiteX2" fmla="*/ 8771999 w 8820000"/>
              <a:gd name="connsiteY2" fmla="*/ 0 h 288000"/>
              <a:gd name="connsiteX3" fmla="*/ 8820000 w 8820000"/>
              <a:gd name="connsiteY3" fmla="*/ 48001 h 288000"/>
              <a:gd name="connsiteX4" fmla="*/ 8820000 w 8820000"/>
              <a:gd name="connsiteY4" fmla="*/ 239999 h 288000"/>
              <a:gd name="connsiteX5" fmla="*/ 8771999 w 8820000"/>
              <a:gd name="connsiteY5" fmla="*/ 288000 h 288000"/>
              <a:gd name="connsiteX6" fmla="*/ 48001 w 8820000"/>
              <a:gd name="connsiteY6" fmla="*/ 288000 h 288000"/>
              <a:gd name="connsiteX7" fmla="*/ 0 w 8820000"/>
              <a:gd name="connsiteY7" fmla="*/ 239999 h 288000"/>
              <a:gd name="connsiteX8" fmla="*/ 0 w 8820000"/>
              <a:gd name="connsiteY8" fmla="*/ 48001 h 288000"/>
              <a:gd name="connsiteX0" fmla="*/ 0 w 8820000"/>
              <a:gd name="connsiteY0" fmla="*/ 48001 h 288000"/>
              <a:gd name="connsiteX1" fmla="*/ 48001 w 8820000"/>
              <a:gd name="connsiteY1" fmla="*/ 0 h 288000"/>
              <a:gd name="connsiteX2" fmla="*/ 8771999 w 8820000"/>
              <a:gd name="connsiteY2" fmla="*/ 0 h 288000"/>
              <a:gd name="connsiteX3" fmla="*/ 8820000 w 8820000"/>
              <a:gd name="connsiteY3" fmla="*/ 48001 h 288000"/>
              <a:gd name="connsiteX4" fmla="*/ 8820000 w 8820000"/>
              <a:gd name="connsiteY4" fmla="*/ 239999 h 288000"/>
              <a:gd name="connsiteX5" fmla="*/ 8771999 w 8820000"/>
              <a:gd name="connsiteY5" fmla="*/ 288000 h 288000"/>
              <a:gd name="connsiteX6" fmla="*/ 0 w 8820000"/>
              <a:gd name="connsiteY6" fmla="*/ 239999 h 288000"/>
              <a:gd name="connsiteX7" fmla="*/ 0 w 8820000"/>
              <a:gd name="connsiteY7" fmla="*/ 48001 h 288000"/>
              <a:gd name="connsiteX0" fmla="*/ 0 w 8820000"/>
              <a:gd name="connsiteY0" fmla="*/ 48001 h 239999"/>
              <a:gd name="connsiteX1" fmla="*/ 48001 w 8820000"/>
              <a:gd name="connsiteY1" fmla="*/ 0 h 239999"/>
              <a:gd name="connsiteX2" fmla="*/ 8771999 w 8820000"/>
              <a:gd name="connsiteY2" fmla="*/ 0 h 239999"/>
              <a:gd name="connsiteX3" fmla="*/ 8820000 w 8820000"/>
              <a:gd name="connsiteY3" fmla="*/ 48001 h 239999"/>
              <a:gd name="connsiteX4" fmla="*/ 8820000 w 8820000"/>
              <a:gd name="connsiteY4" fmla="*/ 239999 h 239999"/>
              <a:gd name="connsiteX5" fmla="*/ 0 w 8820000"/>
              <a:gd name="connsiteY5" fmla="*/ 239999 h 239999"/>
              <a:gd name="connsiteX6" fmla="*/ 0 w 8820000"/>
              <a:gd name="connsiteY6" fmla="*/ 48001 h 239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20000" h="239999">
                <a:moveTo>
                  <a:pt x="0" y="48001"/>
                </a:moveTo>
                <a:cubicBezTo>
                  <a:pt x="0" y="21491"/>
                  <a:pt x="21491" y="0"/>
                  <a:pt x="48001" y="0"/>
                </a:cubicBezTo>
                <a:lnTo>
                  <a:pt x="8771999" y="0"/>
                </a:lnTo>
                <a:cubicBezTo>
                  <a:pt x="8798509" y="0"/>
                  <a:pt x="8820000" y="21491"/>
                  <a:pt x="8820000" y="48001"/>
                </a:cubicBezTo>
                <a:lnTo>
                  <a:pt x="8820000" y="239999"/>
                </a:lnTo>
                <a:cubicBezTo>
                  <a:pt x="7350000" y="271999"/>
                  <a:pt x="1470000" y="271999"/>
                  <a:pt x="0" y="239999"/>
                </a:cubicBezTo>
                <a:lnTo>
                  <a:pt x="0" y="48001"/>
                </a:lnTo>
                <a:close/>
              </a:path>
            </a:pathLst>
          </a:custGeom>
          <a:solidFill>
            <a:srgbClr val="1346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prstClr val="white"/>
              </a:solidFill>
            </a:endParaRPr>
          </a:p>
        </p:txBody>
      </p:sp>
      <p:sp>
        <p:nvSpPr>
          <p:cNvPr id="13" name="Rectangle 23"/>
          <p:cNvSpPr>
            <a:spLocks/>
          </p:cNvSpPr>
          <p:nvPr userDrawn="1"/>
        </p:nvSpPr>
        <p:spPr bwMode="auto">
          <a:xfrm>
            <a:off x="7148513" y="6648450"/>
            <a:ext cx="1728787"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lvl1pPr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gn="ctr"/>
            <a:r>
              <a:rPr lang="en-US" altLang="en-US" sz="1000">
                <a:solidFill>
                  <a:srgbClr val="FFFFFF"/>
                </a:solidFill>
                <a:latin typeface="Arial" charset="0"/>
                <a:cs typeface="Arial" charset="0"/>
                <a:sym typeface="Arial" charset="0"/>
              </a:rPr>
              <a:t>© Global Initiative for Asthma</a:t>
            </a: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60840" y="184799"/>
            <a:ext cx="968922" cy="994646"/>
          </a:xfrm>
          <a:prstGeom prst="rect">
            <a:avLst/>
          </a:prstGeom>
        </p:spPr>
      </p:pic>
    </p:spTree>
    <p:extLst>
      <p:ext uri="{BB962C8B-B14F-4D97-AF65-F5344CB8AC3E}">
        <p14:creationId xmlns:p14="http://schemas.microsoft.com/office/powerpoint/2010/main" val="1703899886"/>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pic>
        <p:nvPicPr>
          <p:cNvPr id="13" name="Picture 1"/>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l="4451" t="3504" r="4276" b="2338"/>
          <a:stretch/>
        </p:blipFill>
        <p:spPr bwMode="auto">
          <a:xfrm>
            <a:off x="157916" y="99940"/>
            <a:ext cx="8856000" cy="676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
        <p:nvSpPr>
          <p:cNvPr id="4" name="Date Placeholder 3"/>
          <p:cNvSpPr>
            <a:spLocks noGrp="1"/>
          </p:cNvSpPr>
          <p:nvPr>
            <p:ph type="dt" sz="half" idx="10"/>
          </p:nvPr>
        </p:nvSpPr>
        <p:spPr>
          <a:xfrm>
            <a:off x="457200" y="6356350"/>
            <a:ext cx="2133600" cy="365125"/>
          </a:xfrm>
          <a:prstGeom prst="rect">
            <a:avLst/>
          </a:prstGeom>
        </p:spPr>
        <p:txBody>
          <a:bodyPr/>
          <a:lstStyle/>
          <a:p>
            <a:fld id="{89B53804-EED5-4ABA-A7B2-EF2D5F7C27F9}" type="datetimeFigureOut">
              <a:rPr lang="en-AU" smtClean="0">
                <a:solidFill>
                  <a:prstClr val="black"/>
                </a:solidFill>
              </a:rPr>
              <a:pPr/>
              <a:t>11/02/2017</a:t>
            </a:fld>
            <a:endParaRPr lang="en-AU" dirty="0">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AU">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16EFF59-4B1F-460F-A66D-7637392BBC29}" type="slidenum">
              <a:rPr lang="en-AU" smtClean="0">
                <a:solidFill>
                  <a:prstClr val="black"/>
                </a:solidFill>
              </a:rPr>
              <a:pPr/>
              <a:t>‹#›</a:t>
            </a:fld>
            <a:endParaRPr lang="en-AU">
              <a:solidFill>
                <a:prstClr val="black"/>
              </a:solidFill>
            </a:endParaRPr>
          </a:p>
        </p:txBody>
      </p:sp>
      <p:sp>
        <p:nvSpPr>
          <p:cNvPr id="8" name="TextBox 1"/>
          <p:cNvSpPr txBox="1">
            <a:spLocks noChangeArrowheads="1"/>
          </p:cNvSpPr>
          <p:nvPr userDrawn="1"/>
        </p:nvSpPr>
        <p:spPr bwMode="auto">
          <a:xfrm>
            <a:off x="1524000" y="6573072"/>
            <a:ext cx="60960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800" b="1">
                <a:solidFill>
                  <a:srgbClr val="FFFF00"/>
                </a:solidFill>
                <a:latin typeface="Arial" charset="0"/>
                <a:ea typeface="ＭＳ Ｐゴシック" charset="0"/>
                <a:cs typeface="ＭＳ Ｐゴシック" charset="0"/>
              </a:defRPr>
            </a:lvl1pPr>
            <a:lvl2pPr marL="742950" indent="-285750">
              <a:defRPr sz="3800" b="1">
                <a:solidFill>
                  <a:srgbClr val="FFFF00"/>
                </a:solidFill>
                <a:latin typeface="Arial" charset="0"/>
                <a:ea typeface="ＭＳ Ｐゴシック" charset="0"/>
              </a:defRPr>
            </a:lvl2pPr>
            <a:lvl3pPr marL="1143000" indent="-228600">
              <a:defRPr sz="3800" b="1">
                <a:solidFill>
                  <a:srgbClr val="FFFF00"/>
                </a:solidFill>
                <a:latin typeface="Arial" charset="0"/>
                <a:ea typeface="ＭＳ Ｐゴシック" charset="0"/>
              </a:defRPr>
            </a:lvl3pPr>
            <a:lvl4pPr marL="1600200" indent="-228600">
              <a:defRPr sz="3800" b="1">
                <a:solidFill>
                  <a:srgbClr val="FFFF00"/>
                </a:solidFill>
                <a:latin typeface="Arial" charset="0"/>
                <a:ea typeface="ＭＳ Ｐゴシック" charset="0"/>
              </a:defRPr>
            </a:lvl4pPr>
            <a:lvl5pPr marL="2057400" indent="-228600">
              <a:defRPr sz="3800" b="1">
                <a:solidFill>
                  <a:srgbClr val="FFFF00"/>
                </a:solidFill>
                <a:latin typeface="Arial" charset="0"/>
                <a:ea typeface="ＭＳ Ｐゴシック" charset="0"/>
              </a:defRPr>
            </a:lvl5pPr>
            <a:lvl6pPr marL="2514600" indent="-228600" eaLnBrk="0" fontAlgn="base" hangingPunct="0">
              <a:lnSpc>
                <a:spcPct val="90000"/>
              </a:lnSpc>
              <a:spcBef>
                <a:spcPct val="0"/>
              </a:spcBef>
              <a:spcAft>
                <a:spcPct val="0"/>
              </a:spcAft>
              <a:defRPr sz="3800" b="1">
                <a:solidFill>
                  <a:srgbClr val="FFFF00"/>
                </a:solidFill>
                <a:latin typeface="Arial" charset="0"/>
                <a:ea typeface="ＭＳ Ｐゴシック" charset="0"/>
              </a:defRPr>
            </a:lvl6pPr>
            <a:lvl7pPr marL="2971800" indent="-228600" eaLnBrk="0" fontAlgn="base" hangingPunct="0">
              <a:lnSpc>
                <a:spcPct val="90000"/>
              </a:lnSpc>
              <a:spcBef>
                <a:spcPct val="0"/>
              </a:spcBef>
              <a:spcAft>
                <a:spcPct val="0"/>
              </a:spcAft>
              <a:defRPr sz="3800" b="1">
                <a:solidFill>
                  <a:srgbClr val="FFFF00"/>
                </a:solidFill>
                <a:latin typeface="Arial" charset="0"/>
                <a:ea typeface="ＭＳ Ｐゴシック" charset="0"/>
              </a:defRPr>
            </a:lvl7pPr>
            <a:lvl8pPr marL="3429000" indent="-228600" eaLnBrk="0" fontAlgn="base" hangingPunct="0">
              <a:lnSpc>
                <a:spcPct val="90000"/>
              </a:lnSpc>
              <a:spcBef>
                <a:spcPct val="0"/>
              </a:spcBef>
              <a:spcAft>
                <a:spcPct val="0"/>
              </a:spcAft>
              <a:defRPr sz="3800" b="1">
                <a:solidFill>
                  <a:srgbClr val="FFFF00"/>
                </a:solidFill>
                <a:latin typeface="Arial" charset="0"/>
                <a:ea typeface="ＭＳ Ｐゴシック" charset="0"/>
              </a:defRPr>
            </a:lvl8pPr>
            <a:lvl9pPr marL="3886200" indent="-228600" eaLnBrk="0" fontAlgn="base" hangingPunct="0">
              <a:lnSpc>
                <a:spcPct val="90000"/>
              </a:lnSpc>
              <a:spcBef>
                <a:spcPct val="0"/>
              </a:spcBef>
              <a:spcAft>
                <a:spcPct val="0"/>
              </a:spcAft>
              <a:defRPr sz="3800" b="1">
                <a:solidFill>
                  <a:srgbClr val="FFFF00"/>
                </a:solidFill>
                <a:latin typeface="Arial" charset="0"/>
                <a:ea typeface="ＭＳ Ｐゴシック" charset="0"/>
              </a:defRPr>
            </a:lvl9pPr>
          </a:lstStyle>
          <a:p>
            <a:pPr algn="ctr"/>
            <a:r>
              <a:rPr lang="en-US" sz="1200" dirty="0">
                <a:solidFill>
                  <a:srgbClr val="134679"/>
                </a:solidFill>
              </a:rPr>
              <a:t>© Global Initiative for </a:t>
            </a:r>
            <a:r>
              <a:rPr lang="en-US" sz="1200" dirty="0" smtClean="0">
                <a:solidFill>
                  <a:srgbClr val="134679"/>
                </a:solidFill>
              </a:rPr>
              <a:t>Asthma3.</a:t>
            </a:r>
            <a:endParaRPr lang="en-US" sz="1200" dirty="0">
              <a:solidFill>
                <a:srgbClr val="134679"/>
              </a:solidFill>
            </a:endParaRPr>
          </a:p>
        </p:txBody>
      </p:sp>
      <p:sp>
        <p:nvSpPr>
          <p:cNvPr id="2" name="Title 1"/>
          <p:cNvSpPr>
            <a:spLocks noGrp="1"/>
          </p:cNvSpPr>
          <p:nvPr>
            <p:ph type="ctrTitle"/>
          </p:nvPr>
        </p:nvSpPr>
        <p:spPr>
          <a:xfrm>
            <a:off x="685800" y="1255793"/>
            <a:ext cx="7772400" cy="1470025"/>
          </a:xfrm>
          <a:prstGeom prst="rect">
            <a:avLst/>
          </a:prstGeom>
          <a:noFill/>
        </p:spPr>
        <p:txBody>
          <a:bodyPr>
            <a:normAutofit/>
          </a:bodyPr>
          <a:lstStyle>
            <a:lvl1pPr>
              <a:defRPr sz="4200">
                <a:solidFill>
                  <a:schemeClr val="bg1"/>
                </a:solidFill>
                <a:latin typeface="Arial" panose="020B0604020202020204" pitchFamily="34" charset="0"/>
                <a:cs typeface="Arial" panose="020B0604020202020204" pitchFamily="34" charset="0"/>
              </a:defRPr>
            </a:lvl1pPr>
          </a:lstStyle>
          <a:p>
            <a:r>
              <a:rPr lang="en-US" dirty="0" smtClean="0"/>
              <a:t>Click to edit Master title style</a:t>
            </a:r>
            <a:endParaRPr lang="en-AU" dirty="0"/>
          </a:p>
        </p:txBody>
      </p:sp>
      <p:sp>
        <p:nvSpPr>
          <p:cNvPr id="10" name="Rectangle 7"/>
          <p:cNvSpPr>
            <a:spLocks/>
          </p:cNvSpPr>
          <p:nvPr userDrawn="1"/>
        </p:nvSpPr>
        <p:spPr bwMode="auto">
          <a:xfrm>
            <a:off x="304800" y="4970120"/>
            <a:ext cx="8813800" cy="96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type="none" w="med" len="med"/>
                <a:tailEnd type="none" w="med" len="med"/>
              </a14:hiddenLine>
            </a:ext>
          </a:extLst>
        </p:spPr>
        <p:txBody>
          <a:bodyPr lIns="0" tIns="0" rIns="0" bIns="0"/>
          <a:lstStyle>
            <a:lvl1pPr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gn="ctr">
              <a:spcBef>
                <a:spcPts val="663"/>
              </a:spcBef>
            </a:pPr>
            <a:r>
              <a:rPr lang="en-US" altLang="en-US" sz="2200" dirty="0">
                <a:solidFill>
                  <a:srgbClr val="134679"/>
                </a:solidFill>
                <a:latin typeface="Arial" charset="0"/>
                <a:cs typeface="Arial" charset="0"/>
                <a:sym typeface="Arial" charset="0"/>
              </a:rPr>
              <a:t>GINA </a:t>
            </a:r>
            <a:r>
              <a:rPr lang="en-US" altLang="en-US" sz="2200" dirty="0" smtClean="0">
                <a:solidFill>
                  <a:srgbClr val="134679"/>
                </a:solidFill>
                <a:latin typeface="Arial" charset="0"/>
                <a:cs typeface="Arial" charset="0"/>
                <a:sym typeface="Arial" charset="0"/>
              </a:rPr>
              <a:t>Global Strategy </a:t>
            </a:r>
            <a:r>
              <a:rPr lang="en-US" altLang="en-US" sz="2200" dirty="0">
                <a:solidFill>
                  <a:srgbClr val="134679"/>
                </a:solidFill>
                <a:latin typeface="Arial" charset="0"/>
                <a:cs typeface="Arial" charset="0"/>
                <a:sym typeface="Arial" charset="0"/>
              </a:rPr>
              <a:t>for </a:t>
            </a:r>
            <a:r>
              <a:rPr lang="en-US" altLang="en-US" sz="2200" dirty="0" smtClean="0">
                <a:solidFill>
                  <a:srgbClr val="134679"/>
                </a:solidFill>
                <a:latin typeface="Arial" charset="0"/>
                <a:cs typeface="Arial" charset="0"/>
                <a:sym typeface="Arial" charset="0"/>
              </a:rPr>
              <a:t>Asthma Management </a:t>
            </a:r>
            <a:br>
              <a:rPr lang="en-US" altLang="en-US" sz="2200" dirty="0" smtClean="0">
                <a:solidFill>
                  <a:srgbClr val="134679"/>
                </a:solidFill>
                <a:latin typeface="Arial" charset="0"/>
                <a:cs typeface="Arial" charset="0"/>
                <a:sym typeface="Arial" charset="0"/>
              </a:rPr>
            </a:br>
            <a:r>
              <a:rPr lang="en-US" altLang="en-US" sz="2200" dirty="0" smtClean="0">
                <a:solidFill>
                  <a:srgbClr val="134679"/>
                </a:solidFill>
                <a:latin typeface="Arial" charset="0"/>
                <a:cs typeface="Arial" charset="0"/>
                <a:sym typeface="Arial" charset="0"/>
              </a:rPr>
              <a:t>and Prevention</a:t>
            </a:r>
          </a:p>
          <a:p>
            <a:pPr algn="ctr">
              <a:spcBef>
                <a:spcPts val="663"/>
              </a:spcBef>
            </a:pPr>
            <a:r>
              <a:rPr lang="en-US" altLang="en-US" sz="2200" dirty="0" smtClean="0">
                <a:solidFill>
                  <a:srgbClr val="134679"/>
                </a:solidFill>
                <a:latin typeface="Arial" charset="0"/>
                <a:cs typeface="Arial" charset="0"/>
                <a:sym typeface="Arial" charset="0"/>
              </a:rPr>
              <a:t>GOLD Global Strategy for Diagnosis, </a:t>
            </a:r>
            <a:br>
              <a:rPr lang="en-US" altLang="en-US" sz="2200" dirty="0" smtClean="0">
                <a:solidFill>
                  <a:srgbClr val="134679"/>
                </a:solidFill>
                <a:latin typeface="Arial" charset="0"/>
                <a:cs typeface="Arial" charset="0"/>
                <a:sym typeface="Arial" charset="0"/>
              </a:rPr>
            </a:br>
            <a:r>
              <a:rPr lang="en-US" altLang="en-US" sz="2200" dirty="0" smtClean="0">
                <a:solidFill>
                  <a:srgbClr val="134679"/>
                </a:solidFill>
                <a:latin typeface="Arial" charset="0"/>
                <a:cs typeface="Arial" charset="0"/>
                <a:sym typeface="Arial" charset="0"/>
              </a:rPr>
              <a:t>Management and Prevention of COPD</a:t>
            </a:r>
            <a:endParaRPr lang="en-US" altLang="en-US" sz="2200" dirty="0">
              <a:solidFill>
                <a:srgbClr val="134679"/>
              </a:solidFill>
              <a:latin typeface="Arial" charset="0"/>
              <a:cs typeface="Arial" charset="0"/>
              <a:sym typeface="Arial" charset="0"/>
            </a:endParaRPr>
          </a:p>
        </p:txBody>
      </p:sp>
      <p:pic>
        <p:nvPicPr>
          <p:cNvPr id="11" name="Picture 5"/>
          <p:cNvPicPr preferRelativeResize="0">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906605" y="3361008"/>
            <a:ext cx="1382316" cy="14196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pic>
      <p:pic>
        <p:nvPicPr>
          <p:cNvPr id="3" name="Picture 2"/>
          <p:cNvPicPr preferRelativeResize="0">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897228" y="3466585"/>
            <a:ext cx="1238562" cy="1249681"/>
          </a:xfrm>
          <a:prstGeom prst="rect">
            <a:avLst/>
          </a:prstGeom>
        </p:spPr>
      </p:pic>
    </p:spTree>
    <p:extLst>
      <p:ext uri="{BB962C8B-B14F-4D97-AF65-F5344CB8AC3E}">
        <p14:creationId xmlns:p14="http://schemas.microsoft.com/office/powerpoint/2010/main" val="280978821"/>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15" name="Rounded Rectangle 14"/>
          <p:cNvSpPr/>
          <p:nvPr userDrawn="1"/>
        </p:nvSpPr>
        <p:spPr>
          <a:xfrm>
            <a:off x="164548" y="6652582"/>
            <a:ext cx="8820000" cy="216000"/>
          </a:xfrm>
          <a:custGeom>
            <a:avLst/>
            <a:gdLst>
              <a:gd name="connsiteX0" fmla="*/ 0 w 8820000"/>
              <a:gd name="connsiteY0" fmla="*/ 48001 h 288000"/>
              <a:gd name="connsiteX1" fmla="*/ 48001 w 8820000"/>
              <a:gd name="connsiteY1" fmla="*/ 0 h 288000"/>
              <a:gd name="connsiteX2" fmla="*/ 8771999 w 8820000"/>
              <a:gd name="connsiteY2" fmla="*/ 0 h 288000"/>
              <a:gd name="connsiteX3" fmla="*/ 8820000 w 8820000"/>
              <a:gd name="connsiteY3" fmla="*/ 48001 h 288000"/>
              <a:gd name="connsiteX4" fmla="*/ 8820000 w 8820000"/>
              <a:gd name="connsiteY4" fmla="*/ 239999 h 288000"/>
              <a:gd name="connsiteX5" fmla="*/ 8771999 w 8820000"/>
              <a:gd name="connsiteY5" fmla="*/ 288000 h 288000"/>
              <a:gd name="connsiteX6" fmla="*/ 48001 w 8820000"/>
              <a:gd name="connsiteY6" fmla="*/ 288000 h 288000"/>
              <a:gd name="connsiteX7" fmla="*/ 0 w 8820000"/>
              <a:gd name="connsiteY7" fmla="*/ 239999 h 288000"/>
              <a:gd name="connsiteX8" fmla="*/ 0 w 8820000"/>
              <a:gd name="connsiteY8" fmla="*/ 48001 h 288000"/>
              <a:gd name="connsiteX0" fmla="*/ 0 w 8820000"/>
              <a:gd name="connsiteY0" fmla="*/ 48001 h 288000"/>
              <a:gd name="connsiteX1" fmla="*/ 48001 w 8820000"/>
              <a:gd name="connsiteY1" fmla="*/ 0 h 288000"/>
              <a:gd name="connsiteX2" fmla="*/ 8771999 w 8820000"/>
              <a:gd name="connsiteY2" fmla="*/ 0 h 288000"/>
              <a:gd name="connsiteX3" fmla="*/ 8820000 w 8820000"/>
              <a:gd name="connsiteY3" fmla="*/ 48001 h 288000"/>
              <a:gd name="connsiteX4" fmla="*/ 8820000 w 8820000"/>
              <a:gd name="connsiteY4" fmla="*/ 239999 h 288000"/>
              <a:gd name="connsiteX5" fmla="*/ 8771999 w 8820000"/>
              <a:gd name="connsiteY5" fmla="*/ 288000 h 288000"/>
              <a:gd name="connsiteX6" fmla="*/ 0 w 8820000"/>
              <a:gd name="connsiteY6" fmla="*/ 239999 h 288000"/>
              <a:gd name="connsiteX7" fmla="*/ 0 w 8820000"/>
              <a:gd name="connsiteY7" fmla="*/ 48001 h 288000"/>
              <a:gd name="connsiteX0" fmla="*/ 0 w 8820000"/>
              <a:gd name="connsiteY0" fmla="*/ 48001 h 239999"/>
              <a:gd name="connsiteX1" fmla="*/ 48001 w 8820000"/>
              <a:gd name="connsiteY1" fmla="*/ 0 h 239999"/>
              <a:gd name="connsiteX2" fmla="*/ 8771999 w 8820000"/>
              <a:gd name="connsiteY2" fmla="*/ 0 h 239999"/>
              <a:gd name="connsiteX3" fmla="*/ 8820000 w 8820000"/>
              <a:gd name="connsiteY3" fmla="*/ 48001 h 239999"/>
              <a:gd name="connsiteX4" fmla="*/ 8820000 w 8820000"/>
              <a:gd name="connsiteY4" fmla="*/ 239999 h 239999"/>
              <a:gd name="connsiteX5" fmla="*/ 0 w 8820000"/>
              <a:gd name="connsiteY5" fmla="*/ 239999 h 239999"/>
              <a:gd name="connsiteX6" fmla="*/ 0 w 8820000"/>
              <a:gd name="connsiteY6" fmla="*/ 48001 h 239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20000" h="239999">
                <a:moveTo>
                  <a:pt x="0" y="48001"/>
                </a:moveTo>
                <a:cubicBezTo>
                  <a:pt x="0" y="21491"/>
                  <a:pt x="21491" y="0"/>
                  <a:pt x="48001" y="0"/>
                </a:cubicBezTo>
                <a:lnTo>
                  <a:pt x="8771999" y="0"/>
                </a:lnTo>
                <a:cubicBezTo>
                  <a:pt x="8798509" y="0"/>
                  <a:pt x="8820000" y="21491"/>
                  <a:pt x="8820000" y="48001"/>
                </a:cubicBezTo>
                <a:lnTo>
                  <a:pt x="8820000" y="239999"/>
                </a:lnTo>
                <a:cubicBezTo>
                  <a:pt x="7350000" y="271999"/>
                  <a:pt x="1470000" y="271999"/>
                  <a:pt x="0" y="239999"/>
                </a:cubicBezTo>
                <a:lnTo>
                  <a:pt x="0" y="48001"/>
                </a:lnTo>
                <a:close/>
              </a:path>
            </a:pathLst>
          </a:custGeom>
          <a:solidFill>
            <a:srgbClr val="1346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prstClr val="white"/>
              </a:solidFill>
            </a:endParaRP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89B53804-EED5-4ABA-A7B2-EF2D5F7C27F9}" type="datetimeFigureOut">
              <a:rPr lang="en-AU" smtClean="0">
                <a:solidFill>
                  <a:prstClr val="black"/>
                </a:solidFill>
              </a:rPr>
              <a:pPr/>
              <a:t>11/02/2017</a:t>
            </a:fld>
            <a:endParaRPr lang="en-AU">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AU">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16EFF59-4B1F-460F-A66D-7637392BBC29}" type="slidenum">
              <a:rPr lang="en-AU" smtClean="0">
                <a:solidFill>
                  <a:prstClr val="black"/>
                </a:solidFill>
              </a:rPr>
              <a:pPr/>
              <a:t>‹#›</a:t>
            </a:fld>
            <a:endParaRPr lang="en-AU">
              <a:solidFill>
                <a:prstClr val="black"/>
              </a:solidFill>
            </a:endParaRPr>
          </a:p>
        </p:txBody>
      </p:sp>
      <p:pic>
        <p:nvPicPr>
          <p:cNvPr id="9"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51848" y="139700"/>
            <a:ext cx="8820000" cy="15004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
        <p:nvSpPr>
          <p:cNvPr id="14" name="Rectangle 23"/>
          <p:cNvSpPr>
            <a:spLocks/>
          </p:cNvSpPr>
          <p:nvPr userDrawn="1"/>
        </p:nvSpPr>
        <p:spPr bwMode="auto">
          <a:xfrm>
            <a:off x="7148513" y="6648450"/>
            <a:ext cx="1728787"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lvl1pPr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gn="ctr"/>
            <a:r>
              <a:rPr lang="en-US" altLang="en-US" sz="1000">
                <a:solidFill>
                  <a:srgbClr val="FFFFFF"/>
                </a:solidFill>
                <a:latin typeface="Arial" charset="0"/>
                <a:cs typeface="Arial" charset="0"/>
                <a:sym typeface="Arial" charset="0"/>
              </a:rPr>
              <a:t>© Global Initiative for Asthma</a:t>
            </a:r>
          </a:p>
        </p:txBody>
      </p:sp>
      <p:sp>
        <p:nvSpPr>
          <p:cNvPr id="11" name="Title 1"/>
          <p:cNvSpPr>
            <a:spLocks noGrp="1"/>
          </p:cNvSpPr>
          <p:nvPr>
            <p:ph type="title"/>
          </p:nvPr>
        </p:nvSpPr>
        <p:spPr>
          <a:xfrm>
            <a:off x="172278" y="251382"/>
            <a:ext cx="6480000" cy="936000"/>
          </a:xfrm>
          <a:prstGeom prst="rect">
            <a:avLst/>
          </a:prstGeom>
          <a:noFill/>
        </p:spPr>
        <p:txBody>
          <a:bodyPr anchor="t">
            <a:normAutofit/>
          </a:bodyPr>
          <a:lstStyle>
            <a:lvl1pPr marL="185738" indent="0" algn="l">
              <a:tabLst/>
              <a:defRPr sz="2600">
                <a:solidFill>
                  <a:srgbClr val="134679"/>
                </a:solidFill>
                <a:latin typeface="Arial" panose="020B0604020202020204" pitchFamily="34" charset="0"/>
                <a:cs typeface="Arial" panose="020B0604020202020204" pitchFamily="34" charset="0"/>
              </a:defRPr>
            </a:lvl1pPr>
          </a:lstStyle>
          <a:p>
            <a:r>
              <a:rPr lang="en-US" dirty="0" smtClean="0"/>
              <a:t>Click to edit Master title style</a:t>
            </a:r>
            <a:endParaRPr lang="en-AU" dirty="0"/>
          </a:p>
        </p:txBody>
      </p:sp>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960840" y="184799"/>
            <a:ext cx="968922" cy="994646"/>
          </a:xfrm>
          <a:prstGeom prst="rect">
            <a:avLst/>
          </a:prstGeom>
        </p:spPr>
      </p:pic>
      <p:pic>
        <p:nvPicPr>
          <p:cNvPr id="12" name="Picture 11"/>
          <p:cNvPicPr preferRelativeResize="0">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982740" y="239367"/>
            <a:ext cx="860728" cy="868455"/>
          </a:xfrm>
          <a:prstGeom prst="rect">
            <a:avLst/>
          </a:prstGeom>
        </p:spPr>
      </p:pic>
    </p:spTree>
    <p:extLst>
      <p:ext uri="{BB962C8B-B14F-4D97-AF65-F5344CB8AC3E}">
        <p14:creationId xmlns:p14="http://schemas.microsoft.com/office/powerpoint/2010/main" val="3427262282"/>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2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457200" y="6356350"/>
            <a:ext cx="2133600" cy="365125"/>
          </a:xfrm>
          <a:prstGeom prst="rect">
            <a:avLst/>
          </a:prstGeom>
        </p:spPr>
        <p:txBody>
          <a:bodyPr/>
          <a:lstStyle/>
          <a:p>
            <a:fld id="{89B53804-EED5-4ABA-A7B2-EF2D5F7C27F9}" type="datetimeFigureOut">
              <a:rPr lang="en-AU" smtClean="0">
                <a:solidFill>
                  <a:prstClr val="black"/>
                </a:solidFill>
              </a:rPr>
              <a:pPr/>
              <a:t>11/02/2017</a:t>
            </a:fld>
            <a:endParaRPr lang="en-AU">
              <a:solidFill>
                <a:prstClr val="black"/>
              </a:solidFill>
            </a:endParaRP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AU">
              <a:solidFill>
                <a:prstClr val="black"/>
              </a:solidFill>
            </a:endParaRPr>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116EFF59-4B1F-460F-A66D-7637392BBC29}" type="slidenum">
              <a:rPr lang="en-AU" smtClean="0">
                <a:solidFill>
                  <a:prstClr val="black"/>
                </a:solidFill>
              </a:rPr>
              <a:pPr/>
              <a:t>‹#›</a:t>
            </a:fld>
            <a:endParaRPr lang="en-AU">
              <a:solidFill>
                <a:prstClr val="black"/>
              </a:solidFill>
            </a:endParaRPr>
          </a:p>
        </p:txBody>
      </p:sp>
      <p:sp>
        <p:nvSpPr>
          <p:cNvPr id="12" name="Rounded Rectangle 14"/>
          <p:cNvSpPr/>
          <p:nvPr userDrawn="1"/>
        </p:nvSpPr>
        <p:spPr>
          <a:xfrm>
            <a:off x="164548" y="6652582"/>
            <a:ext cx="8820000" cy="216000"/>
          </a:xfrm>
          <a:custGeom>
            <a:avLst/>
            <a:gdLst>
              <a:gd name="connsiteX0" fmla="*/ 0 w 8820000"/>
              <a:gd name="connsiteY0" fmla="*/ 48001 h 288000"/>
              <a:gd name="connsiteX1" fmla="*/ 48001 w 8820000"/>
              <a:gd name="connsiteY1" fmla="*/ 0 h 288000"/>
              <a:gd name="connsiteX2" fmla="*/ 8771999 w 8820000"/>
              <a:gd name="connsiteY2" fmla="*/ 0 h 288000"/>
              <a:gd name="connsiteX3" fmla="*/ 8820000 w 8820000"/>
              <a:gd name="connsiteY3" fmla="*/ 48001 h 288000"/>
              <a:gd name="connsiteX4" fmla="*/ 8820000 w 8820000"/>
              <a:gd name="connsiteY4" fmla="*/ 239999 h 288000"/>
              <a:gd name="connsiteX5" fmla="*/ 8771999 w 8820000"/>
              <a:gd name="connsiteY5" fmla="*/ 288000 h 288000"/>
              <a:gd name="connsiteX6" fmla="*/ 48001 w 8820000"/>
              <a:gd name="connsiteY6" fmla="*/ 288000 h 288000"/>
              <a:gd name="connsiteX7" fmla="*/ 0 w 8820000"/>
              <a:gd name="connsiteY7" fmla="*/ 239999 h 288000"/>
              <a:gd name="connsiteX8" fmla="*/ 0 w 8820000"/>
              <a:gd name="connsiteY8" fmla="*/ 48001 h 288000"/>
              <a:gd name="connsiteX0" fmla="*/ 0 w 8820000"/>
              <a:gd name="connsiteY0" fmla="*/ 48001 h 288000"/>
              <a:gd name="connsiteX1" fmla="*/ 48001 w 8820000"/>
              <a:gd name="connsiteY1" fmla="*/ 0 h 288000"/>
              <a:gd name="connsiteX2" fmla="*/ 8771999 w 8820000"/>
              <a:gd name="connsiteY2" fmla="*/ 0 h 288000"/>
              <a:gd name="connsiteX3" fmla="*/ 8820000 w 8820000"/>
              <a:gd name="connsiteY3" fmla="*/ 48001 h 288000"/>
              <a:gd name="connsiteX4" fmla="*/ 8820000 w 8820000"/>
              <a:gd name="connsiteY4" fmla="*/ 239999 h 288000"/>
              <a:gd name="connsiteX5" fmla="*/ 8771999 w 8820000"/>
              <a:gd name="connsiteY5" fmla="*/ 288000 h 288000"/>
              <a:gd name="connsiteX6" fmla="*/ 0 w 8820000"/>
              <a:gd name="connsiteY6" fmla="*/ 239999 h 288000"/>
              <a:gd name="connsiteX7" fmla="*/ 0 w 8820000"/>
              <a:gd name="connsiteY7" fmla="*/ 48001 h 288000"/>
              <a:gd name="connsiteX0" fmla="*/ 0 w 8820000"/>
              <a:gd name="connsiteY0" fmla="*/ 48001 h 239999"/>
              <a:gd name="connsiteX1" fmla="*/ 48001 w 8820000"/>
              <a:gd name="connsiteY1" fmla="*/ 0 h 239999"/>
              <a:gd name="connsiteX2" fmla="*/ 8771999 w 8820000"/>
              <a:gd name="connsiteY2" fmla="*/ 0 h 239999"/>
              <a:gd name="connsiteX3" fmla="*/ 8820000 w 8820000"/>
              <a:gd name="connsiteY3" fmla="*/ 48001 h 239999"/>
              <a:gd name="connsiteX4" fmla="*/ 8820000 w 8820000"/>
              <a:gd name="connsiteY4" fmla="*/ 239999 h 239999"/>
              <a:gd name="connsiteX5" fmla="*/ 0 w 8820000"/>
              <a:gd name="connsiteY5" fmla="*/ 239999 h 239999"/>
              <a:gd name="connsiteX6" fmla="*/ 0 w 8820000"/>
              <a:gd name="connsiteY6" fmla="*/ 48001 h 239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20000" h="239999">
                <a:moveTo>
                  <a:pt x="0" y="48001"/>
                </a:moveTo>
                <a:cubicBezTo>
                  <a:pt x="0" y="21491"/>
                  <a:pt x="21491" y="0"/>
                  <a:pt x="48001" y="0"/>
                </a:cubicBezTo>
                <a:lnTo>
                  <a:pt x="8771999" y="0"/>
                </a:lnTo>
                <a:cubicBezTo>
                  <a:pt x="8798509" y="0"/>
                  <a:pt x="8820000" y="21491"/>
                  <a:pt x="8820000" y="48001"/>
                </a:cubicBezTo>
                <a:lnTo>
                  <a:pt x="8820000" y="239999"/>
                </a:lnTo>
                <a:cubicBezTo>
                  <a:pt x="7350000" y="271999"/>
                  <a:pt x="1470000" y="271999"/>
                  <a:pt x="0" y="239999"/>
                </a:cubicBezTo>
                <a:lnTo>
                  <a:pt x="0" y="48001"/>
                </a:lnTo>
                <a:close/>
              </a:path>
            </a:pathLst>
          </a:custGeom>
          <a:solidFill>
            <a:srgbClr val="1346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prstClr val="white"/>
              </a:solidFill>
            </a:endParaRPr>
          </a:p>
        </p:txBody>
      </p:sp>
      <p:sp>
        <p:nvSpPr>
          <p:cNvPr id="13" name="Rectangle 23"/>
          <p:cNvSpPr>
            <a:spLocks/>
          </p:cNvSpPr>
          <p:nvPr userDrawn="1"/>
        </p:nvSpPr>
        <p:spPr bwMode="auto">
          <a:xfrm>
            <a:off x="7148513" y="6648450"/>
            <a:ext cx="1728787"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lvl1pPr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gn="ctr"/>
            <a:r>
              <a:rPr lang="en-US" altLang="en-US" sz="1000">
                <a:solidFill>
                  <a:srgbClr val="FFFFFF"/>
                </a:solidFill>
                <a:latin typeface="Arial" charset="0"/>
                <a:cs typeface="Arial" charset="0"/>
                <a:sym typeface="Arial" charset="0"/>
              </a:rPr>
              <a:t>© Global Initiative for Asthma</a:t>
            </a: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60840" y="184799"/>
            <a:ext cx="968922" cy="994646"/>
          </a:xfrm>
          <a:prstGeom prst="rect">
            <a:avLst/>
          </a:prstGeom>
        </p:spPr>
      </p:pic>
      <p:pic>
        <p:nvPicPr>
          <p:cNvPr id="8" name="Picture 7"/>
          <p:cNvPicPr preferRelativeResize="0">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982740" y="239367"/>
            <a:ext cx="860728" cy="868455"/>
          </a:xfrm>
          <a:prstGeom prst="rect">
            <a:avLst/>
          </a:prstGeom>
        </p:spPr>
      </p:pic>
    </p:spTree>
    <p:extLst>
      <p:ext uri="{BB962C8B-B14F-4D97-AF65-F5344CB8AC3E}">
        <p14:creationId xmlns:p14="http://schemas.microsoft.com/office/powerpoint/2010/main" val="491801151"/>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sp>
        <p:nvSpPr>
          <p:cNvPr id="2" name="Rounded Rectangle 14"/>
          <p:cNvSpPr/>
          <p:nvPr userDrawn="1"/>
        </p:nvSpPr>
        <p:spPr>
          <a:xfrm>
            <a:off x="165100" y="6653213"/>
            <a:ext cx="8820150" cy="215900"/>
          </a:xfrm>
          <a:custGeom>
            <a:avLst/>
            <a:gdLst>
              <a:gd name="connsiteX0" fmla="*/ 0 w 8820000"/>
              <a:gd name="connsiteY0" fmla="*/ 48001 h 288000"/>
              <a:gd name="connsiteX1" fmla="*/ 48001 w 8820000"/>
              <a:gd name="connsiteY1" fmla="*/ 0 h 288000"/>
              <a:gd name="connsiteX2" fmla="*/ 8771999 w 8820000"/>
              <a:gd name="connsiteY2" fmla="*/ 0 h 288000"/>
              <a:gd name="connsiteX3" fmla="*/ 8820000 w 8820000"/>
              <a:gd name="connsiteY3" fmla="*/ 48001 h 288000"/>
              <a:gd name="connsiteX4" fmla="*/ 8820000 w 8820000"/>
              <a:gd name="connsiteY4" fmla="*/ 239999 h 288000"/>
              <a:gd name="connsiteX5" fmla="*/ 8771999 w 8820000"/>
              <a:gd name="connsiteY5" fmla="*/ 288000 h 288000"/>
              <a:gd name="connsiteX6" fmla="*/ 48001 w 8820000"/>
              <a:gd name="connsiteY6" fmla="*/ 288000 h 288000"/>
              <a:gd name="connsiteX7" fmla="*/ 0 w 8820000"/>
              <a:gd name="connsiteY7" fmla="*/ 239999 h 288000"/>
              <a:gd name="connsiteX8" fmla="*/ 0 w 8820000"/>
              <a:gd name="connsiteY8" fmla="*/ 48001 h 288000"/>
              <a:gd name="connsiteX0" fmla="*/ 0 w 8820000"/>
              <a:gd name="connsiteY0" fmla="*/ 48001 h 288000"/>
              <a:gd name="connsiteX1" fmla="*/ 48001 w 8820000"/>
              <a:gd name="connsiteY1" fmla="*/ 0 h 288000"/>
              <a:gd name="connsiteX2" fmla="*/ 8771999 w 8820000"/>
              <a:gd name="connsiteY2" fmla="*/ 0 h 288000"/>
              <a:gd name="connsiteX3" fmla="*/ 8820000 w 8820000"/>
              <a:gd name="connsiteY3" fmla="*/ 48001 h 288000"/>
              <a:gd name="connsiteX4" fmla="*/ 8820000 w 8820000"/>
              <a:gd name="connsiteY4" fmla="*/ 239999 h 288000"/>
              <a:gd name="connsiteX5" fmla="*/ 8771999 w 8820000"/>
              <a:gd name="connsiteY5" fmla="*/ 288000 h 288000"/>
              <a:gd name="connsiteX6" fmla="*/ 0 w 8820000"/>
              <a:gd name="connsiteY6" fmla="*/ 239999 h 288000"/>
              <a:gd name="connsiteX7" fmla="*/ 0 w 8820000"/>
              <a:gd name="connsiteY7" fmla="*/ 48001 h 288000"/>
              <a:gd name="connsiteX0" fmla="*/ 0 w 8820000"/>
              <a:gd name="connsiteY0" fmla="*/ 48001 h 239999"/>
              <a:gd name="connsiteX1" fmla="*/ 48001 w 8820000"/>
              <a:gd name="connsiteY1" fmla="*/ 0 h 239999"/>
              <a:gd name="connsiteX2" fmla="*/ 8771999 w 8820000"/>
              <a:gd name="connsiteY2" fmla="*/ 0 h 239999"/>
              <a:gd name="connsiteX3" fmla="*/ 8820000 w 8820000"/>
              <a:gd name="connsiteY3" fmla="*/ 48001 h 239999"/>
              <a:gd name="connsiteX4" fmla="*/ 8820000 w 8820000"/>
              <a:gd name="connsiteY4" fmla="*/ 239999 h 239999"/>
              <a:gd name="connsiteX5" fmla="*/ 0 w 8820000"/>
              <a:gd name="connsiteY5" fmla="*/ 239999 h 239999"/>
              <a:gd name="connsiteX6" fmla="*/ 0 w 8820000"/>
              <a:gd name="connsiteY6" fmla="*/ 48001 h 239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20000" h="239999">
                <a:moveTo>
                  <a:pt x="0" y="48001"/>
                </a:moveTo>
                <a:cubicBezTo>
                  <a:pt x="0" y="21491"/>
                  <a:pt x="21491" y="0"/>
                  <a:pt x="48001" y="0"/>
                </a:cubicBezTo>
                <a:lnTo>
                  <a:pt x="8771999" y="0"/>
                </a:lnTo>
                <a:cubicBezTo>
                  <a:pt x="8798509" y="0"/>
                  <a:pt x="8820000" y="21491"/>
                  <a:pt x="8820000" y="48001"/>
                </a:cubicBezTo>
                <a:lnTo>
                  <a:pt x="8820000" y="239999"/>
                </a:lnTo>
                <a:cubicBezTo>
                  <a:pt x="7350000" y="271999"/>
                  <a:pt x="1470000" y="271999"/>
                  <a:pt x="0" y="239999"/>
                </a:cubicBezTo>
                <a:lnTo>
                  <a:pt x="0" y="48001"/>
                </a:lnTo>
                <a:close/>
              </a:path>
            </a:pathLst>
          </a:custGeom>
          <a:solidFill>
            <a:srgbClr val="13467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prstClr val="white"/>
              </a:solidFill>
            </a:endParaRPr>
          </a:p>
        </p:txBody>
      </p:sp>
      <p:sp>
        <p:nvSpPr>
          <p:cNvPr id="3" name="Rectangle 23"/>
          <p:cNvSpPr>
            <a:spLocks/>
          </p:cNvSpPr>
          <p:nvPr userDrawn="1"/>
        </p:nvSpPr>
        <p:spPr bwMode="auto">
          <a:xfrm>
            <a:off x="7148513" y="6648450"/>
            <a:ext cx="1728787" cy="215900"/>
          </a:xfrm>
          <a:prstGeom prst="rect">
            <a:avLst/>
          </a:prstGeom>
          <a:noFill/>
          <a:ln>
            <a:noFill/>
          </a:ln>
          <a:extLst/>
        </p:spPr>
        <p:txBody>
          <a:bodyPr wrap="none" lIns="0" tIns="0" rIns="0" bIns="0" anchor="ct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hangingPunct="1"/>
            <a:r>
              <a:rPr lang="en-US" altLang="en-US" sz="1000">
                <a:solidFill>
                  <a:srgbClr val="FFFFFF"/>
                </a:solidFill>
                <a:cs typeface="Arial" pitchFamily="34" charset="0"/>
                <a:sym typeface="Arial" pitchFamily="34" charset="0"/>
              </a:rPr>
              <a:t>© Global Initiative for Asthma</a:t>
            </a:r>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961313" y="184150"/>
            <a:ext cx="968375" cy="995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Date Placeholder 2"/>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104E9227-E274-4440-BA8E-C7106F132587}" type="datetime1">
              <a:rPr lang="en-AU" altLang="en-US">
                <a:solidFill>
                  <a:prstClr val="black"/>
                </a:solidFill>
              </a:rPr>
              <a:pPr/>
              <a:t>11/02/2017</a:t>
            </a:fld>
            <a:endParaRPr lang="en-AU" altLang="en-US">
              <a:solidFill>
                <a:prstClr val="black"/>
              </a:solidFill>
            </a:endParaRPr>
          </a:p>
        </p:txBody>
      </p:sp>
      <p:sp>
        <p:nvSpPr>
          <p:cNvPr id="6" name="Footer Placeholder 3"/>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ea typeface="+mn-ea"/>
                <a:cs typeface="+mn-cs"/>
              </a:defRPr>
            </a:lvl1pPr>
          </a:lstStyle>
          <a:p>
            <a:pPr>
              <a:defRPr/>
            </a:pPr>
            <a:endParaRPr lang="en-AU">
              <a:solidFill>
                <a:prstClr val="black"/>
              </a:solidFill>
            </a:endParaRPr>
          </a:p>
        </p:txBody>
      </p:sp>
      <p:sp>
        <p:nvSpPr>
          <p:cNvPr id="7" name="Slide Number Placeholder 4"/>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B51FF73E-AFE6-47C7-B9BC-46EA8BF16127}" type="slidenum">
              <a:rPr lang="en-AU" altLang="en-US">
                <a:solidFill>
                  <a:prstClr val="black"/>
                </a:solidFill>
              </a:rPr>
              <a:pPr/>
              <a:t>‹#›</a:t>
            </a:fld>
            <a:endParaRPr lang="en-AU" altLang="en-US">
              <a:solidFill>
                <a:prstClr val="black"/>
              </a:solidFill>
            </a:endParaRPr>
          </a:p>
        </p:txBody>
      </p:sp>
    </p:spTree>
    <p:extLst>
      <p:ext uri="{BB962C8B-B14F-4D97-AF65-F5344CB8AC3E}">
        <p14:creationId xmlns:p14="http://schemas.microsoft.com/office/powerpoint/2010/main" val="16207104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sp>
        <p:nvSpPr>
          <p:cNvPr id="3" name="TextBox 2"/>
          <p:cNvSpPr txBox="1">
            <a:spLocks noChangeArrowheads="1"/>
          </p:cNvSpPr>
          <p:nvPr userDrawn="1"/>
        </p:nvSpPr>
        <p:spPr bwMode="auto">
          <a:xfrm>
            <a:off x="1524000" y="6573838"/>
            <a:ext cx="6096000" cy="276225"/>
          </a:xfrm>
          <a:prstGeom prst="rect">
            <a:avLst/>
          </a:prstGeom>
          <a:noFill/>
          <a:ln>
            <a:noFill/>
          </a:ln>
          <a:extLst/>
        </p:spPr>
        <p:txBody>
          <a:bodyP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hangingPunct="1"/>
            <a:r>
              <a:rPr lang="en-US" altLang="en-US" sz="1200" b="1">
                <a:solidFill>
                  <a:srgbClr val="134679"/>
                </a:solidFill>
              </a:rPr>
              <a:t>© Global Initiative for Asthma</a:t>
            </a:r>
          </a:p>
        </p:txBody>
      </p:sp>
      <p:pic>
        <p:nvPicPr>
          <p:cNvPr id="4"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l="4451" t="3503" r="4276" b="2338"/>
          <a:stretch>
            <a:fillRect/>
          </a:stretch>
        </p:blipFill>
        <p:spPr bwMode="auto">
          <a:xfrm>
            <a:off x="157163" y="100013"/>
            <a:ext cx="8856662" cy="676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7"/>
          <p:cNvSpPr>
            <a:spLocks/>
          </p:cNvSpPr>
          <p:nvPr userDrawn="1"/>
        </p:nvSpPr>
        <p:spPr bwMode="auto">
          <a:xfrm>
            <a:off x="179388" y="5056088"/>
            <a:ext cx="8813800" cy="96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hangingPunct="1">
              <a:spcBef>
                <a:spcPts val="663"/>
              </a:spcBef>
            </a:pPr>
            <a:r>
              <a:rPr lang="en-US" altLang="en-US" sz="2500">
                <a:solidFill>
                  <a:srgbClr val="134679"/>
                </a:solidFill>
                <a:cs typeface="Arial" pitchFamily="34" charset="0"/>
                <a:sym typeface="Arial" pitchFamily="34" charset="0"/>
              </a:rPr>
              <a:t>GINA Global Strategy for Asthma </a:t>
            </a:r>
            <a:br>
              <a:rPr lang="en-US" altLang="en-US" sz="2500">
                <a:solidFill>
                  <a:srgbClr val="134679"/>
                </a:solidFill>
                <a:cs typeface="Arial" pitchFamily="34" charset="0"/>
                <a:sym typeface="Arial" pitchFamily="34" charset="0"/>
              </a:rPr>
            </a:br>
            <a:r>
              <a:rPr lang="en-US" altLang="en-US" sz="2500">
                <a:solidFill>
                  <a:srgbClr val="134679"/>
                </a:solidFill>
                <a:cs typeface="Arial" pitchFamily="34" charset="0"/>
                <a:sym typeface="Arial" pitchFamily="34" charset="0"/>
              </a:rPr>
              <a:t>Management and </a:t>
            </a:r>
            <a:r>
              <a:rPr lang="en-US" altLang="en-US" sz="2500" smtClean="0">
                <a:solidFill>
                  <a:srgbClr val="134679"/>
                </a:solidFill>
                <a:cs typeface="Arial" pitchFamily="34" charset="0"/>
                <a:sym typeface="Arial" pitchFamily="34" charset="0"/>
              </a:rPr>
              <a:t>Prevention</a:t>
            </a:r>
            <a:endParaRPr lang="en-US" altLang="en-US" sz="2500">
              <a:solidFill>
                <a:srgbClr val="134679"/>
              </a:solidFill>
              <a:cs typeface="Arial" pitchFamily="34" charset="0"/>
              <a:sym typeface="Arial" pitchFamily="34" charset="0"/>
            </a:endParaRPr>
          </a:p>
        </p:txBody>
      </p:sp>
      <p:pic>
        <p:nvPicPr>
          <p:cNvPr id="6" name="Picture 4"/>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754438" y="3247925"/>
            <a:ext cx="1706562"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778721"/>
            <a:ext cx="7772400" cy="1470025"/>
          </a:xfrm>
          <a:prstGeom prst="rect">
            <a:avLst/>
          </a:prstGeom>
          <a:noFill/>
        </p:spPr>
        <p:txBody>
          <a:bodyPr>
            <a:normAutofit/>
          </a:bodyPr>
          <a:lstStyle>
            <a:lvl1pPr>
              <a:defRPr sz="4200">
                <a:solidFill>
                  <a:schemeClr val="bg1"/>
                </a:solidFill>
                <a:latin typeface="Arial" panose="020B0604020202020204" pitchFamily="34" charset="0"/>
                <a:cs typeface="Arial" panose="020B0604020202020204" pitchFamily="34" charset="0"/>
              </a:defRPr>
            </a:lvl1pPr>
          </a:lstStyle>
          <a:p>
            <a:r>
              <a:rPr lang="en-US" smtClean="0"/>
              <a:t>Click to edit Master title style</a:t>
            </a:r>
            <a:endParaRPr lang="en-AU" dirty="0"/>
          </a:p>
        </p:txBody>
      </p:sp>
    </p:spTree>
    <p:extLst>
      <p:ext uri="{BB962C8B-B14F-4D97-AF65-F5344CB8AC3E}">
        <p14:creationId xmlns:p14="http://schemas.microsoft.com/office/powerpoint/2010/main" val="46079389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8" name="TextBox 1"/>
          <p:cNvSpPr txBox="1">
            <a:spLocks noChangeArrowheads="1"/>
          </p:cNvSpPr>
          <p:nvPr userDrawn="1"/>
        </p:nvSpPr>
        <p:spPr bwMode="auto">
          <a:xfrm>
            <a:off x="1524000" y="6573072"/>
            <a:ext cx="60960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800" b="1">
                <a:solidFill>
                  <a:srgbClr val="FFFF00"/>
                </a:solidFill>
                <a:latin typeface="Arial" charset="0"/>
                <a:ea typeface="ＭＳ Ｐゴシック" charset="0"/>
                <a:cs typeface="ＭＳ Ｐゴシック" charset="0"/>
              </a:defRPr>
            </a:lvl1pPr>
            <a:lvl2pPr marL="742950" indent="-285750">
              <a:defRPr sz="3800" b="1">
                <a:solidFill>
                  <a:srgbClr val="FFFF00"/>
                </a:solidFill>
                <a:latin typeface="Arial" charset="0"/>
                <a:ea typeface="ＭＳ Ｐゴシック" charset="0"/>
              </a:defRPr>
            </a:lvl2pPr>
            <a:lvl3pPr marL="1143000" indent="-228600">
              <a:defRPr sz="3800" b="1">
                <a:solidFill>
                  <a:srgbClr val="FFFF00"/>
                </a:solidFill>
                <a:latin typeface="Arial" charset="0"/>
                <a:ea typeface="ＭＳ Ｐゴシック" charset="0"/>
              </a:defRPr>
            </a:lvl3pPr>
            <a:lvl4pPr marL="1600200" indent="-228600">
              <a:defRPr sz="3800" b="1">
                <a:solidFill>
                  <a:srgbClr val="FFFF00"/>
                </a:solidFill>
                <a:latin typeface="Arial" charset="0"/>
                <a:ea typeface="ＭＳ Ｐゴシック" charset="0"/>
              </a:defRPr>
            </a:lvl4pPr>
            <a:lvl5pPr marL="2057400" indent="-228600">
              <a:defRPr sz="3800" b="1">
                <a:solidFill>
                  <a:srgbClr val="FFFF00"/>
                </a:solidFill>
                <a:latin typeface="Arial" charset="0"/>
                <a:ea typeface="ＭＳ Ｐゴシック" charset="0"/>
              </a:defRPr>
            </a:lvl5pPr>
            <a:lvl6pPr marL="2514600" indent="-228600" eaLnBrk="0" fontAlgn="base" hangingPunct="0">
              <a:lnSpc>
                <a:spcPct val="90000"/>
              </a:lnSpc>
              <a:spcBef>
                <a:spcPct val="0"/>
              </a:spcBef>
              <a:spcAft>
                <a:spcPct val="0"/>
              </a:spcAft>
              <a:defRPr sz="3800" b="1">
                <a:solidFill>
                  <a:srgbClr val="FFFF00"/>
                </a:solidFill>
                <a:latin typeface="Arial" charset="0"/>
                <a:ea typeface="ＭＳ Ｐゴシック" charset="0"/>
              </a:defRPr>
            </a:lvl6pPr>
            <a:lvl7pPr marL="2971800" indent="-228600" eaLnBrk="0" fontAlgn="base" hangingPunct="0">
              <a:lnSpc>
                <a:spcPct val="90000"/>
              </a:lnSpc>
              <a:spcBef>
                <a:spcPct val="0"/>
              </a:spcBef>
              <a:spcAft>
                <a:spcPct val="0"/>
              </a:spcAft>
              <a:defRPr sz="3800" b="1">
                <a:solidFill>
                  <a:srgbClr val="FFFF00"/>
                </a:solidFill>
                <a:latin typeface="Arial" charset="0"/>
                <a:ea typeface="ＭＳ Ｐゴシック" charset="0"/>
              </a:defRPr>
            </a:lvl7pPr>
            <a:lvl8pPr marL="3429000" indent="-228600" eaLnBrk="0" fontAlgn="base" hangingPunct="0">
              <a:lnSpc>
                <a:spcPct val="90000"/>
              </a:lnSpc>
              <a:spcBef>
                <a:spcPct val="0"/>
              </a:spcBef>
              <a:spcAft>
                <a:spcPct val="0"/>
              </a:spcAft>
              <a:defRPr sz="3800" b="1">
                <a:solidFill>
                  <a:srgbClr val="FFFF00"/>
                </a:solidFill>
                <a:latin typeface="Arial" charset="0"/>
                <a:ea typeface="ＭＳ Ｐゴシック" charset="0"/>
              </a:defRPr>
            </a:lvl8pPr>
            <a:lvl9pPr marL="3886200" indent="-228600" eaLnBrk="0" fontAlgn="base" hangingPunct="0">
              <a:lnSpc>
                <a:spcPct val="90000"/>
              </a:lnSpc>
              <a:spcBef>
                <a:spcPct val="0"/>
              </a:spcBef>
              <a:spcAft>
                <a:spcPct val="0"/>
              </a:spcAft>
              <a:defRPr sz="3800" b="1">
                <a:solidFill>
                  <a:srgbClr val="FFFF00"/>
                </a:solidFill>
                <a:latin typeface="Arial" charset="0"/>
                <a:ea typeface="ＭＳ Ｐゴシック" charset="0"/>
              </a:defRPr>
            </a:lvl9pPr>
          </a:lstStyle>
          <a:p>
            <a:pPr algn="ctr"/>
            <a:r>
              <a:rPr lang="en-US" sz="1200" dirty="0">
                <a:solidFill>
                  <a:srgbClr val="134679"/>
                </a:solidFill>
              </a:rPr>
              <a:t>© Global Initiative for Asthma</a:t>
            </a:r>
          </a:p>
        </p:txBody>
      </p:sp>
      <p:pic>
        <p:nvPicPr>
          <p:cNvPr id="9" name="Picture 1"/>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l="4451" t="3504" r="4276" b="2338"/>
          <a:stretch/>
        </p:blipFill>
        <p:spPr bwMode="auto">
          <a:xfrm>
            <a:off x="157916" y="99940"/>
            <a:ext cx="8856000" cy="676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
        <p:nvSpPr>
          <p:cNvPr id="2" name="Title 1"/>
          <p:cNvSpPr>
            <a:spLocks noGrp="1"/>
          </p:cNvSpPr>
          <p:nvPr>
            <p:ph type="ctrTitle"/>
          </p:nvPr>
        </p:nvSpPr>
        <p:spPr>
          <a:xfrm>
            <a:off x="685800" y="778721"/>
            <a:ext cx="7772400" cy="1470025"/>
          </a:xfrm>
          <a:prstGeom prst="rect">
            <a:avLst/>
          </a:prstGeom>
          <a:noFill/>
        </p:spPr>
        <p:txBody>
          <a:bodyPr>
            <a:normAutofit/>
          </a:bodyPr>
          <a:lstStyle>
            <a:lvl1pPr>
              <a:defRPr sz="4200">
                <a:solidFill>
                  <a:schemeClr val="bg1"/>
                </a:solidFill>
                <a:latin typeface="Arial" panose="020B0604020202020204" pitchFamily="34" charset="0"/>
                <a:cs typeface="Arial" panose="020B0604020202020204" pitchFamily="34" charset="0"/>
              </a:defRPr>
            </a:lvl1pPr>
          </a:lstStyle>
          <a:p>
            <a:r>
              <a:rPr lang="en-US" dirty="0" smtClean="0"/>
              <a:t>Click to edit Master title style</a:t>
            </a:r>
            <a:endParaRPr lang="en-AU" dirty="0"/>
          </a:p>
        </p:txBody>
      </p:sp>
      <p:sp>
        <p:nvSpPr>
          <p:cNvPr id="13" name="Rectangle 7"/>
          <p:cNvSpPr>
            <a:spLocks/>
          </p:cNvSpPr>
          <p:nvPr userDrawn="1"/>
        </p:nvSpPr>
        <p:spPr bwMode="auto">
          <a:xfrm>
            <a:off x="179016" y="4218334"/>
            <a:ext cx="8813800" cy="96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type="none" w="med" len="med"/>
                <a:tailEnd type="none" w="med" len="med"/>
              </a14:hiddenLine>
            </a:ext>
          </a:extLst>
        </p:spPr>
        <p:txBody>
          <a:bodyPr lIns="0" tIns="0" rIns="0" bIns="0"/>
          <a:lstStyle>
            <a:lvl1pPr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gn="ctr">
              <a:spcBef>
                <a:spcPts val="663"/>
              </a:spcBef>
            </a:pPr>
            <a:r>
              <a:rPr lang="en-US" altLang="en-US" sz="2500" dirty="0">
                <a:solidFill>
                  <a:srgbClr val="134679"/>
                </a:solidFill>
                <a:latin typeface="Arial" charset="0"/>
                <a:cs typeface="Arial" charset="0"/>
                <a:sym typeface="Arial" charset="0"/>
              </a:rPr>
              <a:t>GINA </a:t>
            </a:r>
            <a:r>
              <a:rPr lang="en-US" altLang="en-US" sz="2500" dirty="0" smtClean="0">
                <a:solidFill>
                  <a:srgbClr val="134679"/>
                </a:solidFill>
                <a:latin typeface="Arial" charset="0"/>
                <a:cs typeface="Arial" charset="0"/>
                <a:sym typeface="Arial" charset="0"/>
              </a:rPr>
              <a:t>Global Strategy </a:t>
            </a:r>
            <a:r>
              <a:rPr lang="en-US" altLang="en-US" sz="2500" dirty="0">
                <a:solidFill>
                  <a:srgbClr val="134679"/>
                </a:solidFill>
                <a:latin typeface="Arial" charset="0"/>
                <a:cs typeface="Arial" charset="0"/>
                <a:sym typeface="Arial" charset="0"/>
              </a:rPr>
              <a:t>for </a:t>
            </a:r>
            <a:r>
              <a:rPr lang="en-US" altLang="en-US" sz="2500" dirty="0" smtClean="0">
                <a:solidFill>
                  <a:srgbClr val="134679"/>
                </a:solidFill>
                <a:latin typeface="Arial" charset="0"/>
                <a:cs typeface="Arial" charset="0"/>
                <a:sym typeface="Arial" charset="0"/>
              </a:rPr>
              <a:t>Asthma </a:t>
            </a:r>
            <a:r>
              <a:rPr lang="en-US" altLang="en-US" sz="2500" dirty="0">
                <a:solidFill>
                  <a:srgbClr val="134679"/>
                </a:solidFill>
                <a:latin typeface="Arial" charset="0"/>
                <a:cs typeface="Arial" charset="0"/>
                <a:sym typeface="Arial" charset="0"/>
              </a:rPr>
              <a:t/>
            </a:r>
            <a:br>
              <a:rPr lang="en-US" altLang="en-US" sz="2500" dirty="0">
                <a:solidFill>
                  <a:srgbClr val="134679"/>
                </a:solidFill>
                <a:latin typeface="Arial" charset="0"/>
                <a:cs typeface="Arial" charset="0"/>
                <a:sym typeface="Arial" charset="0"/>
              </a:rPr>
            </a:br>
            <a:r>
              <a:rPr lang="en-US" altLang="en-US" sz="2500" dirty="0" smtClean="0">
                <a:solidFill>
                  <a:srgbClr val="134679"/>
                </a:solidFill>
                <a:latin typeface="Arial" charset="0"/>
                <a:cs typeface="Arial" charset="0"/>
                <a:sym typeface="Arial" charset="0"/>
              </a:rPr>
              <a:t>Management </a:t>
            </a:r>
            <a:r>
              <a:rPr lang="en-US" altLang="en-US" sz="2500" dirty="0">
                <a:solidFill>
                  <a:srgbClr val="134679"/>
                </a:solidFill>
                <a:latin typeface="Arial" charset="0"/>
                <a:cs typeface="Arial" charset="0"/>
                <a:sym typeface="Arial" charset="0"/>
              </a:rPr>
              <a:t>and </a:t>
            </a:r>
            <a:r>
              <a:rPr lang="en-US" altLang="en-US" sz="2500" smtClean="0">
                <a:solidFill>
                  <a:srgbClr val="134679"/>
                </a:solidFill>
                <a:latin typeface="Arial" charset="0"/>
                <a:cs typeface="Arial" charset="0"/>
                <a:sym typeface="Arial" charset="0"/>
              </a:rPr>
              <a:t>Prevention 2016</a:t>
            </a:r>
            <a:endParaRPr lang="en-US" altLang="en-US" sz="2500" dirty="0">
              <a:solidFill>
                <a:srgbClr val="134679"/>
              </a:solidFill>
              <a:latin typeface="Arial" charset="0"/>
              <a:cs typeface="Arial" charset="0"/>
              <a:sym typeface="Arial" charset="0"/>
            </a:endParaRPr>
          </a:p>
        </p:txBody>
      </p:sp>
      <p:pic>
        <p:nvPicPr>
          <p:cNvPr id="14" name="Picture 5"/>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753734" y="2409550"/>
            <a:ext cx="1706563"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pic>
      <p:sp>
        <p:nvSpPr>
          <p:cNvPr id="3" name="TextBox 2"/>
          <p:cNvSpPr txBox="1"/>
          <p:nvPr userDrawn="1"/>
        </p:nvSpPr>
        <p:spPr>
          <a:xfrm>
            <a:off x="901148" y="5183534"/>
            <a:ext cx="7076661" cy="923330"/>
          </a:xfrm>
          <a:prstGeom prst="rect">
            <a:avLst/>
          </a:prstGeom>
          <a:noFill/>
        </p:spPr>
        <p:txBody>
          <a:bodyPr wrap="square" rtlCol="0">
            <a:spAutoFit/>
          </a:bodyPr>
          <a:lstStyle/>
          <a:p>
            <a:r>
              <a:rPr lang="en-US" dirty="0" smtClean="0">
                <a:solidFill>
                  <a:srgbClr val="134679"/>
                </a:solidFill>
              </a:rPr>
              <a:t>This slide set is restricted for academic and educational purposes only.  Use of the slide set, or of individual slides, for commercial or promotional purposes requires approval from GINA. </a:t>
            </a:r>
            <a:endParaRPr lang="en-AU" dirty="0">
              <a:solidFill>
                <a:prstClr val="black"/>
              </a:solidFill>
            </a:endParaRPr>
          </a:p>
        </p:txBody>
      </p:sp>
    </p:spTree>
    <p:extLst>
      <p:ext uri="{BB962C8B-B14F-4D97-AF65-F5344CB8AC3E}">
        <p14:creationId xmlns:p14="http://schemas.microsoft.com/office/powerpoint/2010/main" val="3817897273"/>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pic>
        <p:nvPicPr>
          <p:cNvPr id="6" name="Picture 5"/>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79400" y="-165100"/>
            <a:ext cx="9702800" cy="718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extLst>
      <p:ext uri="{BB962C8B-B14F-4D97-AF65-F5344CB8AC3E}">
        <p14:creationId xmlns:p14="http://schemas.microsoft.com/office/powerpoint/2010/main" val="280016260"/>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457200" y="6356350"/>
            <a:ext cx="2133600" cy="365125"/>
          </a:xfrm>
          <a:prstGeom prst="rect">
            <a:avLst/>
          </a:prstGeom>
        </p:spPr>
        <p:txBody>
          <a:bodyPr/>
          <a:lstStyle/>
          <a:p>
            <a:fld id="{89B53804-EED5-4ABA-A7B2-EF2D5F7C27F9}" type="datetimeFigureOut">
              <a:rPr lang="en-AU" smtClean="0">
                <a:solidFill>
                  <a:prstClr val="black"/>
                </a:solidFill>
              </a:rPr>
              <a:pPr/>
              <a:t>11/02/2017</a:t>
            </a:fld>
            <a:endParaRPr lang="en-AU">
              <a:solidFill>
                <a:prstClr val="black"/>
              </a:solidFill>
            </a:endParaRP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AU">
              <a:solidFill>
                <a:prstClr val="black"/>
              </a:solidFill>
            </a:endParaRPr>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116EFF59-4B1F-460F-A66D-7637392BBC29}" type="slidenum">
              <a:rPr lang="en-AU" smtClean="0">
                <a:solidFill>
                  <a:prstClr val="black"/>
                </a:solidFill>
              </a:rPr>
              <a:pPr/>
              <a:t>‹#›</a:t>
            </a:fld>
            <a:endParaRPr lang="en-AU">
              <a:solidFill>
                <a:prstClr val="black"/>
              </a:solidFill>
            </a:endParaRPr>
          </a:p>
        </p:txBody>
      </p:sp>
      <p:sp>
        <p:nvSpPr>
          <p:cNvPr id="12" name="Rounded Rectangle 14"/>
          <p:cNvSpPr/>
          <p:nvPr userDrawn="1"/>
        </p:nvSpPr>
        <p:spPr>
          <a:xfrm>
            <a:off x="164548" y="6652582"/>
            <a:ext cx="8820000" cy="216000"/>
          </a:xfrm>
          <a:custGeom>
            <a:avLst/>
            <a:gdLst>
              <a:gd name="connsiteX0" fmla="*/ 0 w 8820000"/>
              <a:gd name="connsiteY0" fmla="*/ 48001 h 288000"/>
              <a:gd name="connsiteX1" fmla="*/ 48001 w 8820000"/>
              <a:gd name="connsiteY1" fmla="*/ 0 h 288000"/>
              <a:gd name="connsiteX2" fmla="*/ 8771999 w 8820000"/>
              <a:gd name="connsiteY2" fmla="*/ 0 h 288000"/>
              <a:gd name="connsiteX3" fmla="*/ 8820000 w 8820000"/>
              <a:gd name="connsiteY3" fmla="*/ 48001 h 288000"/>
              <a:gd name="connsiteX4" fmla="*/ 8820000 w 8820000"/>
              <a:gd name="connsiteY4" fmla="*/ 239999 h 288000"/>
              <a:gd name="connsiteX5" fmla="*/ 8771999 w 8820000"/>
              <a:gd name="connsiteY5" fmla="*/ 288000 h 288000"/>
              <a:gd name="connsiteX6" fmla="*/ 48001 w 8820000"/>
              <a:gd name="connsiteY6" fmla="*/ 288000 h 288000"/>
              <a:gd name="connsiteX7" fmla="*/ 0 w 8820000"/>
              <a:gd name="connsiteY7" fmla="*/ 239999 h 288000"/>
              <a:gd name="connsiteX8" fmla="*/ 0 w 8820000"/>
              <a:gd name="connsiteY8" fmla="*/ 48001 h 288000"/>
              <a:gd name="connsiteX0" fmla="*/ 0 w 8820000"/>
              <a:gd name="connsiteY0" fmla="*/ 48001 h 288000"/>
              <a:gd name="connsiteX1" fmla="*/ 48001 w 8820000"/>
              <a:gd name="connsiteY1" fmla="*/ 0 h 288000"/>
              <a:gd name="connsiteX2" fmla="*/ 8771999 w 8820000"/>
              <a:gd name="connsiteY2" fmla="*/ 0 h 288000"/>
              <a:gd name="connsiteX3" fmla="*/ 8820000 w 8820000"/>
              <a:gd name="connsiteY3" fmla="*/ 48001 h 288000"/>
              <a:gd name="connsiteX4" fmla="*/ 8820000 w 8820000"/>
              <a:gd name="connsiteY4" fmla="*/ 239999 h 288000"/>
              <a:gd name="connsiteX5" fmla="*/ 8771999 w 8820000"/>
              <a:gd name="connsiteY5" fmla="*/ 288000 h 288000"/>
              <a:gd name="connsiteX6" fmla="*/ 0 w 8820000"/>
              <a:gd name="connsiteY6" fmla="*/ 239999 h 288000"/>
              <a:gd name="connsiteX7" fmla="*/ 0 w 8820000"/>
              <a:gd name="connsiteY7" fmla="*/ 48001 h 288000"/>
              <a:gd name="connsiteX0" fmla="*/ 0 w 8820000"/>
              <a:gd name="connsiteY0" fmla="*/ 48001 h 239999"/>
              <a:gd name="connsiteX1" fmla="*/ 48001 w 8820000"/>
              <a:gd name="connsiteY1" fmla="*/ 0 h 239999"/>
              <a:gd name="connsiteX2" fmla="*/ 8771999 w 8820000"/>
              <a:gd name="connsiteY2" fmla="*/ 0 h 239999"/>
              <a:gd name="connsiteX3" fmla="*/ 8820000 w 8820000"/>
              <a:gd name="connsiteY3" fmla="*/ 48001 h 239999"/>
              <a:gd name="connsiteX4" fmla="*/ 8820000 w 8820000"/>
              <a:gd name="connsiteY4" fmla="*/ 239999 h 239999"/>
              <a:gd name="connsiteX5" fmla="*/ 0 w 8820000"/>
              <a:gd name="connsiteY5" fmla="*/ 239999 h 239999"/>
              <a:gd name="connsiteX6" fmla="*/ 0 w 8820000"/>
              <a:gd name="connsiteY6" fmla="*/ 48001 h 239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20000" h="239999">
                <a:moveTo>
                  <a:pt x="0" y="48001"/>
                </a:moveTo>
                <a:cubicBezTo>
                  <a:pt x="0" y="21491"/>
                  <a:pt x="21491" y="0"/>
                  <a:pt x="48001" y="0"/>
                </a:cubicBezTo>
                <a:lnTo>
                  <a:pt x="8771999" y="0"/>
                </a:lnTo>
                <a:cubicBezTo>
                  <a:pt x="8798509" y="0"/>
                  <a:pt x="8820000" y="21491"/>
                  <a:pt x="8820000" y="48001"/>
                </a:cubicBezTo>
                <a:lnTo>
                  <a:pt x="8820000" y="239999"/>
                </a:lnTo>
                <a:cubicBezTo>
                  <a:pt x="7350000" y="271999"/>
                  <a:pt x="1470000" y="271999"/>
                  <a:pt x="0" y="239999"/>
                </a:cubicBezTo>
                <a:lnTo>
                  <a:pt x="0" y="48001"/>
                </a:lnTo>
                <a:close/>
              </a:path>
            </a:pathLst>
          </a:custGeom>
          <a:solidFill>
            <a:srgbClr val="1346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prstClr val="white"/>
              </a:solidFill>
            </a:endParaRPr>
          </a:p>
        </p:txBody>
      </p:sp>
      <p:sp>
        <p:nvSpPr>
          <p:cNvPr id="13" name="Rectangle 23"/>
          <p:cNvSpPr>
            <a:spLocks/>
          </p:cNvSpPr>
          <p:nvPr userDrawn="1"/>
        </p:nvSpPr>
        <p:spPr bwMode="auto">
          <a:xfrm>
            <a:off x="7148513" y="6648450"/>
            <a:ext cx="1728787"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lvl1pPr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gn="ctr"/>
            <a:r>
              <a:rPr lang="en-US" altLang="en-US" sz="1000">
                <a:solidFill>
                  <a:srgbClr val="FFFFFF"/>
                </a:solidFill>
                <a:latin typeface="Arial" charset="0"/>
                <a:cs typeface="Arial" charset="0"/>
                <a:sym typeface="Arial" charset="0"/>
              </a:rPr>
              <a:t>© Global Initiative for Asthma</a:t>
            </a: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60840" y="184799"/>
            <a:ext cx="968922" cy="994646"/>
          </a:xfrm>
          <a:prstGeom prst="rect">
            <a:avLst/>
          </a:prstGeom>
        </p:spPr>
      </p:pic>
    </p:spTree>
    <p:extLst>
      <p:ext uri="{BB962C8B-B14F-4D97-AF65-F5344CB8AC3E}">
        <p14:creationId xmlns:p14="http://schemas.microsoft.com/office/powerpoint/2010/main" val="4120024222"/>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pic>
        <p:nvPicPr>
          <p:cNvPr id="13" name="Picture 1"/>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l="4451" t="3504" r="4276" b="2338"/>
          <a:stretch/>
        </p:blipFill>
        <p:spPr bwMode="auto">
          <a:xfrm>
            <a:off x="157916" y="99940"/>
            <a:ext cx="8856000" cy="676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
        <p:nvSpPr>
          <p:cNvPr id="4" name="Date Placeholder 3"/>
          <p:cNvSpPr>
            <a:spLocks noGrp="1"/>
          </p:cNvSpPr>
          <p:nvPr>
            <p:ph type="dt" sz="half" idx="10"/>
          </p:nvPr>
        </p:nvSpPr>
        <p:spPr>
          <a:xfrm>
            <a:off x="457200" y="6356350"/>
            <a:ext cx="2133600" cy="365125"/>
          </a:xfrm>
          <a:prstGeom prst="rect">
            <a:avLst/>
          </a:prstGeom>
        </p:spPr>
        <p:txBody>
          <a:bodyPr/>
          <a:lstStyle/>
          <a:p>
            <a:fld id="{89B53804-EED5-4ABA-A7B2-EF2D5F7C27F9}" type="datetimeFigureOut">
              <a:rPr lang="en-AU" smtClean="0">
                <a:solidFill>
                  <a:prstClr val="black"/>
                </a:solidFill>
              </a:rPr>
              <a:pPr/>
              <a:t>11/02/2017</a:t>
            </a:fld>
            <a:endParaRPr lang="en-AU" dirty="0">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AU">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16EFF59-4B1F-460F-A66D-7637392BBC29}" type="slidenum">
              <a:rPr lang="en-AU" smtClean="0">
                <a:solidFill>
                  <a:prstClr val="black"/>
                </a:solidFill>
              </a:rPr>
              <a:pPr/>
              <a:t>‹#›</a:t>
            </a:fld>
            <a:endParaRPr lang="en-AU">
              <a:solidFill>
                <a:prstClr val="black"/>
              </a:solidFill>
            </a:endParaRPr>
          </a:p>
        </p:txBody>
      </p:sp>
      <p:sp>
        <p:nvSpPr>
          <p:cNvPr id="8" name="TextBox 1"/>
          <p:cNvSpPr txBox="1">
            <a:spLocks noChangeArrowheads="1"/>
          </p:cNvSpPr>
          <p:nvPr userDrawn="1"/>
        </p:nvSpPr>
        <p:spPr bwMode="auto">
          <a:xfrm>
            <a:off x="1524000" y="6573072"/>
            <a:ext cx="60960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800" b="1">
                <a:solidFill>
                  <a:srgbClr val="FFFF00"/>
                </a:solidFill>
                <a:latin typeface="Arial" charset="0"/>
                <a:ea typeface="ＭＳ Ｐゴシック" charset="0"/>
                <a:cs typeface="ＭＳ Ｐゴシック" charset="0"/>
              </a:defRPr>
            </a:lvl1pPr>
            <a:lvl2pPr marL="742950" indent="-285750">
              <a:defRPr sz="3800" b="1">
                <a:solidFill>
                  <a:srgbClr val="FFFF00"/>
                </a:solidFill>
                <a:latin typeface="Arial" charset="0"/>
                <a:ea typeface="ＭＳ Ｐゴシック" charset="0"/>
              </a:defRPr>
            </a:lvl2pPr>
            <a:lvl3pPr marL="1143000" indent="-228600">
              <a:defRPr sz="3800" b="1">
                <a:solidFill>
                  <a:srgbClr val="FFFF00"/>
                </a:solidFill>
                <a:latin typeface="Arial" charset="0"/>
                <a:ea typeface="ＭＳ Ｐゴシック" charset="0"/>
              </a:defRPr>
            </a:lvl3pPr>
            <a:lvl4pPr marL="1600200" indent="-228600">
              <a:defRPr sz="3800" b="1">
                <a:solidFill>
                  <a:srgbClr val="FFFF00"/>
                </a:solidFill>
                <a:latin typeface="Arial" charset="0"/>
                <a:ea typeface="ＭＳ Ｐゴシック" charset="0"/>
              </a:defRPr>
            </a:lvl4pPr>
            <a:lvl5pPr marL="2057400" indent="-228600">
              <a:defRPr sz="3800" b="1">
                <a:solidFill>
                  <a:srgbClr val="FFFF00"/>
                </a:solidFill>
                <a:latin typeface="Arial" charset="0"/>
                <a:ea typeface="ＭＳ Ｐゴシック" charset="0"/>
              </a:defRPr>
            </a:lvl5pPr>
            <a:lvl6pPr marL="2514600" indent="-228600" eaLnBrk="0" fontAlgn="base" hangingPunct="0">
              <a:lnSpc>
                <a:spcPct val="90000"/>
              </a:lnSpc>
              <a:spcBef>
                <a:spcPct val="0"/>
              </a:spcBef>
              <a:spcAft>
                <a:spcPct val="0"/>
              </a:spcAft>
              <a:defRPr sz="3800" b="1">
                <a:solidFill>
                  <a:srgbClr val="FFFF00"/>
                </a:solidFill>
                <a:latin typeface="Arial" charset="0"/>
                <a:ea typeface="ＭＳ Ｐゴシック" charset="0"/>
              </a:defRPr>
            </a:lvl6pPr>
            <a:lvl7pPr marL="2971800" indent="-228600" eaLnBrk="0" fontAlgn="base" hangingPunct="0">
              <a:lnSpc>
                <a:spcPct val="90000"/>
              </a:lnSpc>
              <a:spcBef>
                <a:spcPct val="0"/>
              </a:spcBef>
              <a:spcAft>
                <a:spcPct val="0"/>
              </a:spcAft>
              <a:defRPr sz="3800" b="1">
                <a:solidFill>
                  <a:srgbClr val="FFFF00"/>
                </a:solidFill>
                <a:latin typeface="Arial" charset="0"/>
                <a:ea typeface="ＭＳ Ｐゴシック" charset="0"/>
              </a:defRPr>
            </a:lvl7pPr>
            <a:lvl8pPr marL="3429000" indent="-228600" eaLnBrk="0" fontAlgn="base" hangingPunct="0">
              <a:lnSpc>
                <a:spcPct val="90000"/>
              </a:lnSpc>
              <a:spcBef>
                <a:spcPct val="0"/>
              </a:spcBef>
              <a:spcAft>
                <a:spcPct val="0"/>
              </a:spcAft>
              <a:defRPr sz="3800" b="1">
                <a:solidFill>
                  <a:srgbClr val="FFFF00"/>
                </a:solidFill>
                <a:latin typeface="Arial" charset="0"/>
                <a:ea typeface="ＭＳ Ｐゴシック" charset="0"/>
              </a:defRPr>
            </a:lvl8pPr>
            <a:lvl9pPr marL="3886200" indent="-228600" eaLnBrk="0" fontAlgn="base" hangingPunct="0">
              <a:lnSpc>
                <a:spcPct val="90000"/>
              </a:lnSpc>
              <a:spcBef>
                <a:spcPct val="0"/>
              </a:spcBef>
              <a:spcAft>
                <a:spcPct val="0"/>
              </a:spcAft>
              <a:defRPr sz="3800" b="1">
                <a:solidFill>
                  <a:srgbClr val="FFFF00"/>
                </a:solidFill>
                <a:latin typeface="Arial" charset="0"/>
                <a:ea typeface="ＭＳ Ｐゴシック" charset="0"/>
              </a:defRPr>
            </a:lvl9pPr>
          </a:lstStyle>
          <a:p>
            <a:pPr algn="ctr"/>
            <a:r>
              <a:rPr lang="en-US" sz="1200" dirty="0">
                <a:solidFill>
                  <a:srgbClr val="134679"/>
                </a:solidFill>
              </a:rPr>
              <a:t>© Global Initiative for </a:t>
            </a:r>
            <a:r>
              <a:rPr lang="en-US" sz="1200" dirty="0" smtClean="0">
                <a:solidFill>
                  <a:srgbClr val="134679"/>
                </a:solidFill>
              </a:rPr>
              <a:t>Asthma3.</a:t>
            </a:r>
            <a:endParaRPr lang="en-US" sz="1200" dirty="0">
              <a:solidFill>
                <a:srgbClr val="134679"/>
              </a:solidFill>
            </a:endParaRPr>
          </a:p>
        </p:txBody>
      </p:sp>
      <p:sp>
        <p:nvSpPr>
          <p:cNvPr id="2" name="Title 1"/>
          <p:cNvSpPr>
            <a:spLocks noGrp="1"/>
          </p:cNvSpPr>
          <p:nvPr>
            <p:ph type="ctrTitle"/>
          </p:nvPr>
        </p:nvSpPr>
        <p:spPr>
          <a:xfrm>
            <a:off x="685800" y="1255793"/>
            <a:ext cx="7772400" cy="1470025"/>
          </a:xfrm>
          <a:prstGeom prst="rect">
            <a:avLst/>
          </a:prstGeom>
          <a:noFill/>
        </p:spPr>
        <p:txBody>
          <a:bodyPr>
            <a:normAutofit/>
          </a:bodyPr>
          <a:lstStyle>
            <a:lvl1pPr>
              <a:defRPr sz="4200">
                <a:solidFill>
                  <a:schemeClr val="bg1"/>
                </a:solidFill>
                <a:latin typeface="Arial" panose="020B0604020202020204" pitchFamily="34" charset="0"/>
                <a:cs typeface="Arial" panose="020B0604020202020204" pitchFamily="34" charset="0"/>
              </a:defRPr>
            </a:lvl1pPr>
          </a:lstStyle>
          <a:p>
            <a:r>
              <a:rPr lang="en-US" dirty="0" smtClean="0"/>
              <a:t>Click to edit Master title style</a:t>
            </a:r>
            <a:endParaRPr lang="en-AU" dirty="0"/>
          </a:p>
        </p:txBody>
      </p:sp>
      <p:sp>
        <p:nvSpPr>
          <p:cNvPr id="10" name="Rectangle 7"/>
          <p:cNvSpPr>
            <a:spLocks/>
          </p:cNvSpPr>
          <p:nvPr userDrawn="1"/>
        </p:nvSpPr>
        <p:spPr bwMode="auto">
          <a:xfrm>
            <a:off x="304800" y="4970120"/>
            <a:ext cx="8813800" cy="96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type="none" w="med" len="med"/>
                <a:tailEnd type="none" w="med" len="med"/>
              </a14:hiddenLine>
            </a:ext>
          </a:extLst>
        </p:spPr>
        <p:txBody>
          <a:bodyPr lIns="0" tIns="0" rIns="0" bIns="0"/>
          <a:lstStyle>
            <a:lvl1pPr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gn="ctr">
              <a:spcBef>
                <a:spcPts val="663"/>
              </a:spcBef>
            </a:pPr>
            <a:r>
              <a:rPr lang="en-US" altLang="en-US" sz="2200" dirty="0">
                <a:solidFill>
                  <a:srgbClr val="134679"/>
                </a:solidFill>
                <a:latin typeface="Arial" charset="0"/>
                <a:cs typeface="Arial" charset="0"/>
                <a:sym typeface="Arial" charset="0"/>
              </a:rPr>
              <a:t>GINA </a:t>
            </a:r>
            <a:r>
              <a:rPr lang="en-US" altLang="en-US" sz="2200" dirty="0" smtClean="0">
                <a:solidFill>
                  <a:srgbClr val="134679"/>
                </a:solidFill>
                <a:latin typeface="Arial" charset="0"/>
                <a:cs typeface="Arial" charset="0"/>
                <a:sym typeface="Arial" charset="0"/>
              </a:rPr>
              <a:t>Global Strategy </a:t>
            </a:r>
            <a:r>
              <a:rPr lang="en-US" altLang="en-US" sz="2200" dirty="0">
                <a:solidFill>
                  <a:srgbClr val="134679"/>
                </a:solidFill>
                <a:latin typeface="Arial" charset="0"/>
                <a:cs typeface="Arial" charset="0"/>
                <a:sym typeface="Arial" charset="0"/>
              </a:rPr>
              <a:t>for </a:t>
            </a:r>
            <a:r>
              <a:rPr lang="en-US" altLang="en-US" sz="2200" dirty="0" smtClean="0">
                <a:solidFill>
                  <a:srgbClr val="134679"/>
                </a:solidFill>
                <a:latin typeface="Arial" charset="0"/>
                <a:cs typeface="Arial" charset="0"/>
                <a:sym typeface="Arial" charset="0"/>
              </a:rPr>
              <a:t>Asthma Management </a:t>
            </a:r>
            <a:br>
              <a:rPr lang="en-US" altLang="en-US" sz="2200" dirty="0" smtClean="0">
                <a:solidFill>
                  <a:srgbClr val="134679"/>
                </a:solidFill>
                <a:latin typeface="Arial" charset="0"/>
                <a:cs typeface="Arial" charset="0"/>
                <a:sym typeface="Arial" charset="0"/>
              </a:rPr>
            </a:br>
            <a:r>
              <a:rPr lang="en-US" altLang="en-US" sz="2200" dirty="0" smtClean="0">
                <a:solidFill>
                  <a:srgbClr val="134679"/>
                </a:solidFill>
                <a:latin typeface="Arial" charset="0"/>
                <a:cs typeface="Arial" charset="0"/>
                <a:sym typeface="Arial" charset="0"/>
              </a:rPr>
              <a:t>and Prevention</a:t>
            </a:r>
          </a:p>
          <a:p>
            <a:pPr algn="ctr">
              <a:spcBef>
                <a:spcPts val="663"/>
              </a:spcBef>
            </a:pPr>
            <a:r>
              <a:rPr lang="en-US" altLang="en-US" sz="2200" dirty="0" smtClean="0">
                <a:solidFill>
                  <a:srgbClr val="134679"/>
                </a:solidFill>
                <a:latin typeface="Arial" charset="0"/>
                <a:cs typeface="Arial" charset="0"/>
                <a:sym typeface="Arial" charset="0"/>
              </a:rPr>
              <a:t>GOLD Global Strategy for Diagnosis, </a:t>
            </a:r>
            <a:br>
              <a:rPr lang="en-US" altLang="en-US" sz="2200" dirty="0" smtClean="0">
                <a:solidFill>
                  <a:srgbClr val="134679"/>
                </a:solidFill>
                <a:latin typeface="Arial" charset="0"/>
                <a:cs typeface="Arial" charset="0"/>
                <a:sym typeface="Arial" charset="0"/>
              </a:rPr>
            </a:br>
            <a:r>
              <a:rPr lang="en-US" altLang="en-US" sz="2200" dirty="0" smtClean="0">
                <a:solidFill>
                  <a:srgbClr val="134679"/>
                </a:solidFill>
                <a:latin typeface="Arial" charset="0"/>
                <a:cs typeface="Arial" charset="0"/>
                <a:sym typeface="Arial" charset="0"/>
              </a:rPr>
              <a:t>Management and Prevention of COPD</a:t>
            </a:r>
            <a:endParaRPr lang="en-US" altLang="en-US" sz="2200" dirty="0">
              <a:solidFill>
                <a:srgbClr val="134679"/>
              </a:solidFill>
              <a:latin typeface="Arial" charset="0"/>
              <a:cs typeface="Arial" charset="0"/>
              <a:sym typeface="Arial" charset="0"/>
            </a:endParaRPr>
          </a:p>
        </p:txBody>
      </p:sp>
      <p:pic>
        <p:nvPicPr>
          <p:cNvPr id="11" name="Picture 5"/>
          <p:cNvPicPr preferRelativeResize="0">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906605" y="3361008"/>
            <a:ext cx="1382316" cy="14196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pic>
      <p:pic>
        <p:nvPicPr>
          <p:cNvPr id="3" name="Picture 2"/>
          <p:cNvPicPr preferRelativeResize="0">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897228" y="3466585"/>
            <a:ext cx="1238562" cy="1249681"/>
          </a:xfrm>
          <a:prstGeom prst="rect">
            <a:avLst/>
          </a:prstGeom>
        </p:spPr>
      </p:pic>
    </p:spTree>
    <p:extLst>
      <p:ext uri="{BB962C8B-B14F-4D97-AF65-F5344CB8AC3E}">
        <p14:creationId xmlns:p14="http://schemas.microsoft.com/office/powerpoint/2010/main" val="1425140192"/>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15" name="Rounded Rectangle 14"/>
          <p:cNvSpPr/>
          <p:nvPr userDrawn="1"/>
        </p:nvSpPr>
        <p:spPr>
          <a:xfrm>
            <a:off x="164548" y="6652582"/>
            <a:ext cx="8820000" cy="216000"/>
          </a:xfrm>
          <a:custGeom>
            <a:avLst/>
            <a:gdLst>
              <a:gd name="connsiteX0" fmla="*/ 0 w 8820000"/>
              <a:gd name="connsiteY0" fmla="*/ 48001 h 288000"/>
              <a:gd name="connsiteX1" fmla="*/ 48001 w 8820000"/>
              <a:gd name="connsiteY1" fmla="*/ 0 h 288000"/>
              <a:gd name="connsiteX2" fmla="*/ 8771999 w 8820000"/>
              <a:gd name="connsiteY2" fmla="*/ 0 h 288000"/>
              <a:gd name="connsiteX3" fmla="*/ 8820000 w 8820000"/>
              <a:gd name="connsiteY3" fmla="*/ 48001 h 288000"/>
              <a:gd name="connsiteX4" fmla="*/ 8820000 w 8820000"/>
              <a:gd name="connsiteY4" fmla="*/ 239999 h 288000"/>
              <a:gd name="connsiteX5" fmla="*/ 8771999 w 8820000"/>
              <a:gd name="connsiteY5" fmla="*/ 288000 h 288000"/>
              <a:gd name="connsiteX6" fmla="*/ 48001 w 8820000"/>
              <a:gd name="connsiteY6" fmla="*/ 288000 h 288000"/>
              <a:gd name="connsiteX7" fmla="*/ 0 w 8820000"/>
              <a:gd name="connsiteY7" fmla="*/ 239999 h 288000"/>
              <a:gd name="connsiteX8" fmla="*/ 0 w 8820000"/>
              <a:gd name="connsiteY8" fmla="*/ 48001 h 288000"/>
              <a:gd name="connsiteX0" fmla="*/ 0 w 8820000"/>
              <a:gd name="connsiteY0" fmla="*/ 48001 h 288000"/>
              <a:gd name="connsiteX1" fmla="*/ 48001 w 8820000"/>
              <a:gd name="connsiteY1" fmla="*/ 0 h 288000"/>
              <a:gd name="connsiteX2" fmla="*/ 8771999 w 8820000"/>
              <a:gd name="connsiteY2" fmla="*/ 0 h 288000"/>
              <a:gd name="connsiteX3" fmla="*/ 8820000 w 8820000"/>
              <a:gd name="connsiteY3" fmla="*/ 48001 h 288000"/>
              <a:gd name="connsiteX4" fmla="*/ 8820000 w 8820000"/>
              <a:gd name="connsiteY4" fmla="*/ 239999 h 288000"/>
              <a:gd name="connsiteX5" fmla="*/ 8771999 w 8820000"/>
              <a:gd name="connsiteY5" fmla="*/ 288000 h 288000"/>
              <a:gd name="connsiteX6" fmla="*/ 0 w 8820000"/>
              <a:gd name="connsiteY6" fmla="*/ 239999 h 288000"/>
              <a:gd name="connsiteX7" fmla="*/ 0 w 8820000"/>
              <a:gd name="connsiteY7" fmla="*/ 48001 h 288000"/>
              <a:gd name="connsiteX0" fmla="*/ 0 w 8820000"/>
              <a:gd name="connsiteY0" fmla="*/ 48001 h 239999"/>
              <a:gd name="connsiteX1" fmla="*/ 48001 w 8820000"/>
              <a:gd name="connsiteY1" fmla="*/ 0 h 239999"/>
              <a:gd name="connsiteX2" fmla="*/ 8771999 w 8820000"/>
              <a:gd name="connsiteY2" fmla="*/ 0 h 239999"/>
              <a:gd name="connsiteX3" fmla="*/ 8820000 w 8820000"/>
              <a:gd name="connsiteY3" fmla="*/ 48001 h 239999"/>
              <a:gd name="connsiteX4" fmla="*/ 8820000 w 8820000"/>
              <a:gd name="connsiteY4" fmla="*/ 239999 h 239999"/>
              <a:gd name="connsiteX5" fmla="*/ 0 w 8820000"/>
              <a:gd name="connsiteY5" fmla="*/ 239999 h 239999"/>
              <a:gd name="connsiteX6" fmla="*/ 0 w 8820000"/>
              <a:gd name="connsiteY6" fmla="*/ 48001 h 239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20000" h="239999">
                <a:moveTo>
                  <a:pt x="0" y="48001"/>
                </a:moveTo>
                <a:cubicBezTo>
                  <a:pt x="0" y="21491"/>
                  <a:pt x="21491" y="0"/>
                  <a:pt x="48001" y="0"/>
                </a:cubicBezTo>
                <a:lnTo>
                  <a:pt x="8771999" y="0"/>
                </a:lnTo>
                <a:cubicBezTo>
                  <a:pt x="8798509" y="0"/>
                  <a:pt x="8820000" y="21491"/>
                  <a:pt x="8820000" y="48001"/>
                </a:cubicBezTo>
                <a:lnTo>
                  <a:pt x="8820000" y="239999"/>
                </a:lnTo>
                <a:cubicBezTo>
                  <a:pt x="7350000" y="271999"/>
                  <a:pt x="1470000" y="271999"/>
                  <a:pt x="0" y="239999"/>
                </a:cubicBezTo>
                <a:lnTo>
                  <a:pt x="0" y="48001"/>
                </a:lnTo>
                <a:close/>
              </a:path>
            </a:pathLst>
          </a:custGeom>
          <a:solidFill>
            <a:srgbClr val="1346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prstClr val="white"/>
              </a:solidFill>
            </a:endParaRP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89B53804-EED5-4ABA-A7B2-EF2D5F7C27F9}" type="datetimeFigureOut">
              <a:rPr lang="en-AU" smtClean="0">
                <a:solidFill>
                  <a:prstClr val="black"/>
                </a:solidFill>
              </a:rPr>
              <a:pPr/>
              <a:t>11/02/2017</a:t>
            </a:fld>
            <a:endParaRPr lang="en-AU">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AU">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16EFF59-4B1F-460F-A66D-7637392BBC29}" type="slidenum">
              <a:rPr lang="en-AU" smtClean="0">
                <a:solidFill>
                  <a:prstClr val="black"/>
                </a:solidFill>
              </a:rPr>
              <a:pPr/>
              <a:t>‹#›</a:t>
            </a:fld>
            <a:endParaRPr lang="en-AU">
              <a:solidFill>
                <a:prstClr val="black"/>
              </a:solidFill>
            </a:endParaRPr>
          </a:p>
        </p:txBody>
      </p:sp>
      <p:pic>
        <p:nvPicPr>
          <p:cNvPr id="9"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51848" y="139700"/>
            <a:ext cx="8820000" cy="15004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
        <p:nvSpPr>
          <p:cNvPr id="14" name="Rectangle 23"/>
          <p:cNvSpPr>
            <a:spLocks/>
          </p:cNvSpPr>
          <p:nvPr userDrawn="1"/>
        </p:nvSpPr>
        <p:spPr bwMode="auto">
          <a:xfrm>
            <a:off x="7148513" y="6648450"/>
            <a:ext cx="1728787"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lvl1pPr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gn="ctr"/>
            <a:r>
              <a:rPr lang="en-US" altLang="en-US" sz="1000">
                <a:solidFill>
                  <a:srgbClr val="FFFFFF"/>
                </a:solidFill>
                <a:latin typeface="Arial" charset="0"/>
                <a:cs typeface="Arial" charset="0"/>
                <a:sym typeface="Arial" charset="0"/>
              </a:rPr>
              <a:t>© Global Initiative for Asthma</a:t>
            </a:r>
          </a:p>
        </p:txBody>
      </p:sp>
      <p:sp>
        <p:nvSpPr>
          <p:cNvPr id="11" name="Title 1"/>
          <p:cNvSpPr>
            <a:spLocks noGrp="1"/>
          </p:cNvSpPr>
          <p:nvPr>
            <p:ph type="title"/>
          </p:nvPr>
        </p:nvSpPr>
        <p:spPr>
          <a:xfrm>
            <a:off x="172278" y="251382"/>
            <a:ext cx="6480000" cy="936000"/>
          </a:xfrm>
          <a:prstGeom prst="rect">
            <a:avLst/>
          </a:prstGeom>
          <a:noFill/>
        </p:spPr>
        <p:txBody>
          <a:bodyPr anchor="t">
            <a:normAutofit/>
          </a:bodyPr>
          <a:lstStyle>
            <a:lvl1pPr marL="185738" indent="0" algn="l">
              <a:tabLst/>
              <a:defRPr sz="2600">
                <a:solidFill>
                  <a:srgbClr val="134679"/>
                </a:solidFill>
                <a:latin typeface="Arial" panose="020B0604020202020204" pitchFamily="34" charset="0"/>
                <a:cs typeface="Arial" panose="020B0604020202020204" pitchFamily="34" charset="0"/>
              </a:defRPr>
            </a:lvl1pPr>
          </a:lstStyle>
          <a:p>
            <a:r>
              <a:rPr lang="en-US" dirty="0" smtClean="0"/>
              <a:t>Click to edit Master title style</a:t>
            </a:r>
            <a:endParaRPr lang="en-AU" dirty="0"/>
          </a:p>
        </p:txBody>
      </p:sp>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960840" y="184799"/>
            <a:ext cx="968922" cy="994646"/>
          </a:xfrm>
          <a:prstGeom prst="rect">
            <a:avLst/>
          </a:prstGeom>
        </p:spPr>
      </p:pic>
      <p:pic>
        <p:nvPicPr>
          <p:cNvPr id="12" name="Picture 11"/>
          <p:cNvPicPr preferRelativeResize="0">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982740" y="239367"/>
            <a:ext cx="860728" cy="868455"/>
          </a:xfrm>
          <a:prstGeom prst="rect">
            <a:avLst/>
          </a:prstGeom>
        </p:spPr>
      </p:pic>
    </p:spTree>
    <p:extLst>
      <p:ext uri="{BB962C8B-B14F-4D97-AF65-F5344CB8AC3E}">
        <p14:creationId xmlns:p14="http://schemas.microsoft.com/office/powerpoint/2010/main" val="3520041449"/>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2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457200" y="6356350"/>
            <a:ext cx="2133600" cy="365125"/>
          </a:xfrm>
          <a:prstGeom prst="rect">
            <a:avLst/>
          </a:prstGeom>
        </p:spPr>
        <p:txBody>
          <a:bodyPr/>
          <a:lstStyle/>
          <a:p>
            <a:fld id="{89B53804-EED5-4ABA-A7B2-EF2D5F7C27F9}" type="datetimeFigureOut">
              <a:rPr lang="en-AU" smtClean="0">
                <a:solidFill>
                  <a:prstClr val="black"/>
                </a:solidFill>
              </a:rPr>
              <a:pPr/>
              <a:t>11/02/2017</a:t>
            </a:fld>
            <a:endParaRPr lang="en-AU">
              <a:solidFill>
                <a:prstClr val="black"/>
              </a:solidFill>
            </a:endParaRP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AU">
              <a:solidFill>
                <a:prstClr val="black"/>
              </a:solidFill>
            </a:endParaRPr>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116EFF59-4B1F-460F-A66D-7637392BBC29}" type="slidenum">
              <a:rPr lang="en-AU" smtClean="0">
                <a:solidFill>
                  <a:prstClr val="black"/>
                </a:solidFill>
              </a:rPr>
              <a:pPr/>
              <a:t>‹#›</a:t>
            </a:fld>
            <a:endParaRPr lang="en-AU">
              <a:solidFill>
                <a:prstClr val="black"/>
              </a:solidFill>
            </a:endParaRPr>
          </a:p>
        </p:txBody>
      </p:sp>
      <p:sp>
        <p:nvSpPr>
          <p:cNvPr id="12" name="Rounded Rectangle 14"/>
          <p:cNvSpPr/>
          <p:nvPr userDrawn="1"/>
        </p:nvSpPr>
        <p:spPr>
          <a:xfrm>
            <a:off x="164548" y="6652582"/>
            <a:ext cx="8820000" cy="216000"/>
          </a:xfrm>
          <a:custGeom>
            <a:avLst/>
            <a:gdLst>
              <a:gd name="connsiteX0" fmla="*/ 0 w 8820000"/>
              <a:gd name="connsiteY0" fmla="*/ 48001 h 288000"/>
              <a:gd name="connsiteX1" fmla="*/ 48001 w 8820000"/>
              <a:gd name="connsiteY1" fmla="*/ 0 h 288000"/>
              <a:gd name="connsiteX2" fmla="*/ 8771999 w 8820000"/>
              <a:gd name="connsiteY2" fmla="*/ 0 h 288000"/>
              <a:gd name="connsiteX3" fmla="*/ 8820000 w 8820000"/>
              <a:gd name="connsiteY3" fmla="*/ 48001 h 288000"/>
              <a:gd name="connsiteX4" fmla="*/ 8820000 w 8820000"/>
              <a:gd name="connsiteY4" fmla="*/ 239999 h 288000"/>
              <a:gd name="connsiteX5" fmla="*/ 8771999 w 8820000"/>
              <a:gd name="connsiteY5" fmla="*/ 288000 h 288000"/>
              <a:gd name="connsiteX6" fmla="*/ 48001 w 8820000"/>
              <a:gd name="connsiteY6" fmla="*/ 288000 h 288000"/>
              <a:gd name="connsiteX7" fmla="*/ 0 w 8820000"/>
              <a:gd name="connsiteY7" fmla="*/ 239999 h 288000"/>
              <a:gd name="connsiteX8" fmla="*/ 0 w 8820000"/>
              <a:gd name="connsiteY8" fmla="*/ 48001 h 288000"/>
              <a:gd name="connsiteX0" fmla="*/ 0 w 8820000"/>
              <a:gd name="connsiteY0" fmla="*/ 48001 h 288000"/>
              <a:gd name="connsiteX1" fmla="*/ 48001 w 8820000"/>
              <a:gd name="connsiteY1" fmla="*/ 0 h 288000"/>
              <a:gd name="connsiteX2" fmla="*/ 8771999 w 8820000"/>
              <a:gd name="connsiteY2" fmla="*/ 0 h 288000"/>
              <a:gd name="connsiteX3" fmla="*/ 8820000 w 8820000"/>
              <a:gd name="connsiteY3" fmla="*/ 48001 h 288000"/>
              <a:gd name="connsiteX4" fmla="*/ 8820000 w 8820000"/>
              <a:gd name="connsiteY4" fmla="*/ 239999 h 288000"/>
              <a:gd name="connsiteX5" fmla="*/ 8771999 w 8820000"/>
              <a:gd name="connsiteY5" fmla="*/ 288000 h 288000"/>
              <a:gd name="connsiteX6" fmla="*/ 0 w 8820000"/>
              <a:gd name="connsiteY6" fmla="*/ 239999 h 288000"/>
              <a:gd name="connsiteX7" fmla="*/ 0 w 8820000"/>
              <a:gd name="connsiteY7" fmla="*/ 48001 h 288000"/>
              <a:gd name="connsiteX0" fmla="*/ 0 w 8820000"/>
              <a:gd name="connsiteY0" fmla="*/ 48001 h 239999"/>
              <a:gd name="connsiteX1" fmla="*/ 48001 w 8820000"/>
              <a:gd name="connsiteY1" fmla="*/ 0 h 239999"/>
              <a:gd name="connsiteX2" fmla="*/ 8771999 w 8820000"/>
              <a:gd name="connsiteY2" fmla="*/ 0 h 239999"/>
              <a:gd name="connsiteX3" fmla="*/ 8820000 w 8820000"/>
              <a:gd name="connsiteY3" fmla="*/ 48001 h 239999"/>
              <a:gd name="connsiteX4" fmla="*/ 8820000 w 8820000"/>
              <a:gd name="connsiteY4" fmla="*/ 239999 h 239999"/>
              <a:gd name="connsiteX5" fmla="*/ 0 w 8820000"/>
              <a:gd name="connsiteY5" fmla="*/ 239999 h 239999"/>
              <a:gd name="connsiteX6" fmla="*/ 0 w 8820000"/>
              <a:gd name="connsiteY6" fmla="*/ 48001 h 239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20000" h="239999">
                <a:moveTo>
                  <a:pt x="0" y="48001"/>
                </a:moveTo>
                <a:cubicBezTo>
                  <a:pt x="0" y="21491"/>
                  <a:pt x="21491" y="0"/>
                  <a:pt x="48001" y="0"/>
                </a:cubicBezTo>
                <a:lnTo>
                  <a:pt x="8771999" y="0"/>
                </a:lnTo>
                <a:cubicBezTo>
                  <a:pt x="8798509" y="0"/>
                  <a:pt x="8820000" y="21491"/>
                  <a:pt x="8820000" y="48001"/>
                </a:cubicBezTo>
                <a:lnTo>
                  <a:pt x="8820000" y="239999"/>
                </a:lnTo>
                <a:cubicBezTo>
                  <a:pt x="7350000" y="271999"/>
                  <a:pt x="1470000" y="271999"/>
                  <a:pt x="0" y="239999"/>
                </a:cubicBezTo>
                <a:lnTo>
                  <a:pt x="0" y="48001"/>
                </a:lnTo>
                <a:close/>
              </a:path>
            </a:pathLst>
          </a:custGeom>
          <a:solidFill>
            <a:srgbClr val="1346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prstClr val="white"/>
              </a:solidFill>
            </a:endParaRPr>
          </a:p>
        </p:txBody>
      </p:sp>
      <p:sp>
        <p:nvSpPr>
          <p:cNvPr id="13" name="Rectangle 23"/>
          <p:cNvSpPr>
            <a:spLocks/>
          </p:cNvSpPr>
          <p:nvPr userDrawn="1"/>
        </p:nvSpPr>
        <p:spPr bwMode="auto">
          <a:xfrm>
            <a:off x="7148513" y="6648450"/>
            <a:ext cx="1728787"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lvl1pPr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gn="ctr"/>
            <a:r>
              <a:rPr lang="en-US" altLang="en-US" sz="1000">
                <a:solidFill>
                  <a:srgbClr val="FFFFFF"/>
                </a:solidFill>
                <a:latin typeface="Arial" charset="0"/>
                <a:cs typeface="Arial" charset="0"/>
                <a:sym typeface="Arial" charset="0"/>
              </a:rPr>
              <a:t>© Global Initiative for Asthma</a:t>
            </a: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60840" y="184799"/>
            <a:ext cx="968922" cy="994646"/>
          </a:xfrm>
          <a:prstGeom prst="rect">
            <a:avLst/>
          </a:prstGeom>
        </p:spPr>
      </p:pic>
      <p:pic>
        <p:nvPicPr>
          <p:cNvPr id="8" name="Picture 7"/>
          <p:cNvPicPr preferRelativeResize="0">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982740" y="239367"/>
            <a:ext cx="860728" cy="868455"/>
          </a:xfrm>
          <a:prstGeom prst="rect">
            <a:avLst/>
          </a:prstGeom>
        </p:spPr>
      </p:pic>
    </p:spTree>
    <p:extLst>
      <p:ext uri="{BB962C8B-B14F-4D97-AF65-F5344CB8AC3E}">
        <p14:creationId xmlns:p14="http://schemas.microsoft.com/office/powerpoint/2010/main" val="3231040791"/>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sp>
        <p:nvSpPr>
          <p:cNvPr id="2" name="Rounded Rectangle 14"/>
          <p:cNvSpPr/>
          <p:nvPr userDrawn="1"/>
        </p:nvSpPr>
        <p:spPr>
          <a:xfrm>
            <a:off x="165100" y="6653213"/>
            <a:ext cx="8820150" cy="215900"/>
          </a:xfrm>
          <a:custGeom>
            <a:avLst/>
            <a:gdLst>
              <a:gd name="connsiteX0" fmla="*/ 0 w 8820000"/>
              <a:gd name="connsiteY0" fmla="*/ 48001 h 288000"/>
              <a:gd name="connsiteX1" fmla="*/ 48001 w 8820000"/>
              <a:gd name="connsiteY1" fmla="*/ 0 h 288000"/>
              <a:gd name="connsiteX2" fmla="*/ 8771999 w 8820000"/>
              <a:gd name="connsiteY2" fmla="*/ 0 h 288000"/>
              <a:gd name="connsiteX3" fmla="*/ 8820000 w 8820000"/>
              <a:gd name="connsiteY3" fmla="*/ 48001 h 288000"/>
              <a:gd name="connsiteX4" fmla="*/ 8820000 w 8820000"/>
              <a:gd name="connsiteY4" fmla="*/ 239999 h 288000"/>
              <a:gd name="connsiteX5" fmla="*/ 8771999 w 8820000"/>
              <a:gd name="connsiteY5" fmla="*/ 288000 h 288000"/>
              <a:gd name="connsiteX6" fmla="*/ 48001 w 8820000"/>
              <a:gd name="connsiteY6" fmla="*/ 288000 h 288000"/>
              <a:gd name="connsiteX7" fmla="*/ 0 w 8820000"/>
              <a:gd name="connsiteY7" fmla="*/ 239999 h 288000"/>
              <a:gd name="connsiteX8" fmla="*/ 0 w 8820000"/>
              <a:gd name="connsiteY8" fmla="*/ 48001 h 288000"/>
              <a:gd name="connsiteX0" fmla="*/ 0 w 8820000"/>
              <a:gd name="connsiteY0" fmla="*/ 48001 h 288000"/>
              <a:gd name="connsiteX1" fmla="*/ 48001 w 8820000"/>
              <a:gd name="connsiteY1" fmla="*/ 0 h 288000"/>
              <a:gd name="connsiteX2" fmla="*/ 8771999 w 8820000"/>
              <a:gd name="connsiteY2" fmla="*/ 0 h 288000"/>
              <a:gd name="connsiteX3" fmla="*/ 8820000 w 8820000"/>
              <a:gd name="connsiteY3" fmla="*/ 48001 h 288000"/>
              <a:gd name="connsiteX4" fmla="*/ 8820000 w 8820000"/>
              <a:gd name="connsiteY4" fmla="*/ 239999 h 288000"/>
              <a:gd name="connsiteX5" fmla="*/ 8771999 w 8820000"/>
              <a:gd name="connsiteY5" fmla="*/ 288000 h 288000"/>
              <a:gd name="connsiteX6" fmla="*/ 0 w 8820000"/>
              <a:gd name="connsiteY6" fmla="*/ 239999 h 288000"/>
              <a:gd name="connsiteX7" fmla="*/ 0 w 8820000"/>
              <a:gd name="connsiteY7" fmla="*/ 48001 h 288000"/>
              <a:gd name="connsiteX0" fmla="*/ 0 w 8820000"/>
              <a:gd name="connsiteY0" fmla="*/ 48001 h 239999"/>
              <a:gd name="connsiteX1" fmla="*/ 48001 w 8820000"/>
              <a:gd name="connsiteY1" fmla="*/ 0 h 239999"/>
              <a:gd name="connsiteX2" fmla="*/ 8771999 w 8820000"/>
              <a:gd name="connsiteY2" fmla="*/ 0 h 239999"/>
              <a:gd name="connsiteX3" fmla="*/ 8820000 w 8820000"/>
              <a:gd name="connsiteY3" fmla="*/ 48001 h 239999"/>
              <a:gd name="connsiteX4" fmla="*/ 8820000 w 8820000"/>
              <a:gd name="connsiteY4" fmla="*/ 239999 h 239999"/>
              <a:gd name="connsiteX5" fmla="*/ 0 w 8820000"/>
              <a:gd name="connsiteY5" fmla="*/ 239999 h 239999"/>
              <a:gd name="connsiteX6" fmla="*/ 0 w 8820000"/>
              <a:gd name="connsiteY6" fmla="*/ 48001 h 239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20000" h="239999">
                <a:moveTo>
                  <a:pt x="0" y="48001"/>
                </a:moveTo>
                <a:cubicBezTo>
                  <a:pt x="0" y="21491"/>
                  <a:pt x="21491" y="0"/>
                  <a:pt x="48001" y="0"/>
                </a:cubicBezTo>
                <a:lnTo>
                  <a:pt x="8771999" y="0"/>
                </a:lnTo>
                <a:cubicBezTo>
                  <a:pt x="8798509" y="0"/>
                  <a:pt x="8820000" y="21491"/>
                  <a:pt x="8820000" y="48001"/>
                </a:cubicBezTo>
                <a:lnTo>
                  <a:pt x="8820000" y="239999"/>
                </a:lnTo>
                <a:cubicBezTo>
                  <a:pt x="7350000" y="271999"/>
                  <a:pt x="1470000" y="271999"/>
                  <a:pt x="0" y="239999"/>
                </a:cubicBezTo>
                <a:lnTo>
                  <a:pt x="0" y="48001"/>
                </a:lnTo>
                <a:close/>
              </a:path>
            </a:pathLst>
          </a:custGeom>
          <a:solidFill>
            <a:srgbClr val="13467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prstClr val="white"/>
              </a:solidFill>
            </a:endParaRPr>
          </a:p>
        </p:txBody>
      </p:sp>
      <p:sp>
        <p:nvSpPr>
          <p:cNvPr id="3" name="Rectangle 23"/>
          <p:cNvSpPr>
            <a:spLocks/>
          </p:cNvSpPr>
          <p:nvPr userDrawn="1"/>
        </p:nvSpPr>
        <p:spPr bwMode="auto">
          <a:xfrm>
            <a:off x="7148513" y="6648450"/>
            <a:ext cx="1728787" cy="215900"/>
          </a:xfrm>
          <a:prstGeom prst="rect">
            <a:avLst/>
          </a:prstGeom>
          <a:noFill/>
          <a:ln>
            <a:noFill/>
          </a:ln>
          <a:extLst/>
        </p:spPr>
        <p:txBody>
          <a:bodyPr wrap="none" lIns="0" tIns="0" rIns="0" bIns="0" anchor="ct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hangingPunct="1"/>
            <a:r>
              <a:rPr lang="en-US" altLang="en-US" sz="1000">
                <a:solidFill>
                  <a:srgbClr val="FFFFFF"/>
                </a:solidFill>
                <a:cs typeface="Arial" pitchFamily="34" charset="0"/>
                <a:sym typeface="Arial" pitchFamily="34" charset="0"/>
              </a:rPr>
              <a:t>© Global Initiative for Asthma</a:t>
            </a:r>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961313" y="184150"/>
            <a:ext cx="968375" cy="995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Date Placeholder 2"/>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104E9227-E274-4440-BA8E-C7106F132587}" type="datetime1">
              <a:rPr lang="en-AU" altLang="en-US">
                <a:solidFill>
                  <a:prstClr val="black"/>
                </a:solidFill>
              </a:rPr>
              <a:pPr/>
              <a:t>11/02/2017</a:t>
            </a:fld>
            <a:endParaRPr lang="en-AU" altLang="en-US">
              <a:solidFill>
                <a:prstClr val="black"/>
              </a:solidFill>
            </a:endParaRPr>
          </a:p>
        </p:txBody>
      </p:sp>
      <p:sp>
        <p:nvSpPr>
          <p:cNvPr id="6" name="Footer Placeholder 3"/>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ea typeface="+mn-ea"/>
                <a:cs typeface="+mn-cs"/>
              </a:defRPr>
            </a:lvl1pPr>
          </a:lstStyle>
          <a:p>
            <a:pPr>
              <a:defRPr/>
            </a:pPr>
            <a:endParaRPr lang="en-AU">
              <a:solidFill>
                <a:prstClr val="black"/>
              </a:solidFill>
            </a:endParaRPr>
          </a:p>
        </p:txBody>
      </p:sp>
      <p:sp>
        <p:nvSpPr>
          <p:cNvPr id="7" name="Slide Number Placeholder 4"/>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B51FF73E-AFE6-47C7-B9BC-46EA8BF16127}" type="slidenum">
              <a:rPr lang="en-AU" altLang="en-US">
                <a:solidFill>
                  <a:prstClr val="black"/>
                </a:solidFill>
              </a:rPr>
              <a:pPr/>
              <a:t>‹#›</a:t>
            </a:fld>
            <a:endParaRPr lang="en-AU" altLang="en-US">
              <a:solidFill>
                <a:prstClr val="black"/>
              </a:solidFill>
            </a:endParaRPr>
          </a:p>
        </p:txBody>
      </p:sp>
    </p:spTree>
    <p:extLst>
      <p:ext uri="{BB962C8B-B14F-4D97-AF65-F5344CB8AC3E}">
        <p14:creationId xmlns:p14="http://schemas.microsoft.com/office/powerpoint/2010/main" val="1168811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2"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79400" y="-165100"/>
            <a:ext cx="9702800" cy="718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57670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ounded Rectangle 14"/>
          <p:cNvSpPr/>
          <p:nvPr userDrawn="1"/>
        </p:nvSpPr>
        <p:spPr>
          <a:xfrm>
            <a:off x="165100" y="6653213"/>
            <a:ext cx="8820150" cy="215900"/>
          </a:xfrm>
          <a:custGeom>
            <a:avLst/>
            <a:gdLst>
              <a:gd name="connsiteX0" fmla="*/ 0 w 8820000"/>
              <a:gd name="connsiteY0" fmla="*/ 48001 h 288000"/>
              <a:gd name="connsiteX1" fmla="*/ 48001 w 8820000"/>
              <a:gd name="connsiteY1" fmla="*/ 0 h 288000"/>
              <a:gd name="connsiteX2" fmla="*/ 8771999 w 8820000"/>
              <a:gd name="connsiteY2" fmla="*/ 0 h 288000"/>
              <a:gd name="connsiteX3" fmla="*/ 8820000 w 8820000"/>
              <a:gd name="connsiteY3" fmla="*/ 48001 h 288000"/>
              <a:gd name="connsiteX4" fmla="*/ 8820000 w 8820000"/>
              <a:gd name="connsiteY4" fmla="*/ 239999 h 288000"/>
              <a:gd name="connsiteX5" fmla="*/ 8771999 w 8820000"/>
              <a:gd name="connsiteY5" fmla="*/ 288000 h 288000"/>
              <a:gd name="connsiteX6" fmla="*/ 48001 w 8820000"/>
              <a:gd name="connsiteY6" fmla="*/ 288000 h 288000"/>
              <a:gd name="connsiteX7" fmla="*/ 0 w 8820000"/>
              <a:gd name="connsiteY7" fmla="*/ 239999 h 288000"/>
              <a:gd name="connsiteX8" fmla="*/ 0 w 8820000"/>
              <a:gd name="connsiteY8" fmla="*/ 48001 h 288000"/>
              <a:gd name="connsiteX0" fmla="*/ 0 w 8820000"/>
              <a:gd name="connsiteY0" fmla="*/ 48001 h 288000"/>
              <a:gd name="connsiteX1" fmla="*/ 48001 w 8820000"/>
              <a:gd name="connsiteY1" fmla="*/ 0 h 288000"/>
              <a:gd name="connsiteX2" fmla="*/ 8771999 w 8820000"/>
              <a:gd name="connsiteY2" fmla="*/ 0 h 288000"/>
              <a:gd name="connsiteX3" fmla="*/ 8820000 w 8820000"/>
              <a:gd name="connsiteY3" fmla="*/ 48001 h 288000"/>
              <a:gd name="connsiteX4" fmla="*/ 8820000 w 8820000"/>
              <a:gd name="connsiteY4" fmla="*/ 239999 h 288000"/>
              <a:gd name="connsiteX5" fmla="*/ 8771999 w 8820000"/>
              <a:gd name="connsiteY5" fmla="*/ 288000 h 288000"/>
              <a:gd name="connsiteX6" fmla="*/ 0 w 8820000"/>
              <a:gd name="connsiteY6" fmla="*/ 239999 h 288000"/>
              <a:gd name="connsiteX7" fmla="*/ 0 w 8820000"/>
              <a:gd name="connsiteY7" fmla="*/ 48001 h 288000"/>
              <a:gd name="connsiteX0" fmla="*/ 0 w 8820000"/>
              <a:gd name="connsiteY0" fmla="*/ 48001 h 239999"/>
              <a:gd name="connsiteX1" fmla="*/ 48001 w 8820000"/>
              <a:gd name="connsiteY1" fmla="*/ 0 h 239999"/>
              <a:gd name="connsiteX2" fmla="*/ 8771999 w 8820000"/>
              <a:gd name="connsiteY2" fmla="*/ 0 h 239999"/>
              <a:gd name="connsiteX3" fmla="*/ 8820000 w 8820000"/>
              <a:gd name="connsiteY3" fmla="*/ 48001 h 239999"/>
              <a:gd name="connsiteX4" fmla="*/ 8820000 w 8820000"/>
              <a:gd name="connsiteY4" fmla="*/ 239999 h 239999"/>
              <a:gd name="connsiteX5" fmla="*/ 0 w 8820000"/>
              <a:gd name="connsiteY5" fmla="*/ 239999 h 239999"/>
              <a:gd name="connsiteX6" fmla="*/ 0 w 8820000"/>
              <a:gd name="connsiteY6" fmla="*/ 48001 h 239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20000" h="239999">
                <a:moveTo>
                  <a:pt x="0" y="48001"/>
                </a:moveTo>
                <a:cubicBezTo>
                  <a:pt x="0" y="21491"/>
                  <a:pt x="21491" y="0"/>
                  <a:pt x="48001" y="0"/>
                </a:cubicBezTo>
                <a:lnTo>
                  <a:pt x="8771999" y="0"/>
                </a:lnTo>
                <a:cubicBezTo>
                  <a:pt x="8798509" y="0"/>
                  <a:pt x="8820000" y="21491"/>
                  <a:pt x="8820000" y="48001"/>
                </a:cubicBezTo>
                <a:lnTo>
                  <a:pt x="8820000" y="239999"/>
                </a:lnTo>
                <a:cubicBezTo>
                  <a:pt x="7350000" y="271999"/>
                  <a:pt x="1470000" y="271999"/>
                  <a:pt x="0" y="239999"/>
                </a:cubicBezTo>
                <a:lnTo>
                  <a:pt x="0" y="48001"/>
                </a:lnTo>
                <a:close/>
              </a:path>
            </a:pathLst>
          </a:custGeom>
          <a:solidFill>
            <a:srgbClr val="13467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AU"/>
          </a:p>
        </p:txBody>
      </p:sp>
      <p:pic>
        <p:nvPicPr>
          <p:cNvPr id="5"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52400" y="139700"/>
            <a:ext cx="8820150" cy="150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3"/>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961313" y="184150"/>
            <a:ext cx="968375" cy="995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23"/>
          <p:cNvSpPr>
            <a:spLocks/>
          </p:cNvSpPr>
          <p:nvPr userDrawn="1"/>
        </p:nvSpPr>
        <p:spPr bwMode="auto">
          <a:xfrm>
            <a:off x="7148513" y="6648450"/>
            <a:ext cx="1728787" cy="215900"/>
          </a:xfrm>
          <a:prstGeom prst="rect">
            <a:avLst/>
          </a:prstGeom>
          <a:noFill/>
          <a:ln>
            <a:noFill/>
          </a:ln>
          <a:extLst/>
        </p:spPr>
        <p:txBody>
          <a:bodyPr wrap="none" lIns="0" tIns="0" rIns="0" bIns="0" anchor="ct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hangingPunct="1"/>
            <a:r>
              <a:rPr lang="en-US" altLang="en-US" sz="1000">
                <a:solidFill>
                  <a:srgbClr val="FFFFFF"/>
                </a:solidFill>
                <a:cs typeface="Arial" pitchFamily="34" charset="0"/>
                <a:sym typeface="Arial" pitchFamily="34" charset="0"/>
              </a:rPr>
              <a:t>© Global Initiative for Asthma</a:t>
            </a:r>
          </a:p>
        </p:txBody>
      </p:sp>
      <p:sp>
        <p:nvSpPr>
          <p:cNvPr id="3" name="Content Placeholder 2"/>
          <p:cNvSpPr>
            <a:spLocks noGrp="1"/>
          </p:cNvSpPr>
          <p:nvPr>
            <p:ph idx="1"/>
          </p:nvPr>
        </p:nvSpPr>
        <p:spPr>
          <a:xfrm>
            <a:off x="457200" y="1192696"/>
            <a:ext cx="8527348" cy="5208104"/>
          </a:xfrm>
          <a:prstGeom prst="rect">
            <a:avLst/>
          </a:prstGeom>
        </p:spPr>
        <p:txBody>
          <a:bodyPr>
            <a:normAutofit/>
          </a:bodyPr>
          <a:lstStyle>
            <a:lvl1pPr marL="342900" indent="-342900">
              <a:spcBef>
                <a:spcPts val="700"/>
              </a:spcBef>
              <a:buClr>
                <a:srgbClr val="F79646"/>
              </a:buClr>
              <a:buSzPct val="80000"/>
              <a:buFont typeface="Wingdings" panose="05000000000000000000" pitchFamily="2" charset="2"/>
              <a:buChar char=""/>
              <a:defRPr sz="2200" baseline="0">
                <a:solidFill>
                  <a:srgbClr val="07192B"/>
                </a:solidFill>
                <a:latin typeface="Arial" panose="020B0604020202020204" pitchFamily="34" charset="0"/>
                <a:cs typeface="Arial" panose="020B0604020202020204" pitchFamily="34" charset="0"/>
              </a:defRPr>
            </a:lvl1pPr>
            <a:lvl2pPr marL="742950" indent="-285750">
              <a:buClr>
                <a:srgbClr val="F79646"/>
              </a:buClr>
              <a:buFont typeface="Wingdings" panose="05000000000000000000" pitchFamily="2" charset="2"/>
              <a:buChar char="§"/>
              <a:defRPr sz="2000">
                <a:solidFill>
                  <a:srgbClr val="134679"/>
                </a:solidFill>
                <a:latin typeface="Arial" panose="020B0604020202020204" pitchFamily="34" charset="0"/>
                <a:cs typeface="Arial" panose="020B0604020202020204" pitchFamily="34" charset="0"/>
              </a:defRPr>
            </a:lvl2pPr>
            <a:lvl3pPr>
              <a:buClr>
                <a:srgbClr val="F79646"/>
              </a:buClr>
              <a:defRPr sz="1800">
                <a:solidFill>
                  <a:srgbClr val="134679"/>
                </a:solidFill>
                <a:latin typeface="Arial" panose="020B0604020202020204" pitchFamily="34" charset="0"/>
                <a:cs typeface="Arial" panose="020B0604020202020204" pitchFamily="34" charset="0"/>
              </a:defRPr>
            </a:lvl3pPr>
            <a:lvl4pPr>
              <a:buClr>
                <a:srgbClr val="F79646"/>
              </a:buClr>
              <a:defRPr sz="1600">
                <a:solidFill>
                  <a:srgbClr val="134679"/>
                </a:solidFill>
                <a:latin typeface="Arial" panose="020B0604020202020204" pitchFamily="34" charset="0"/>
                <a:cs typeface="Arial" panose="020B0604020202020204" pitchFamily="34" charset="0"/>
              </a:defRPr>
            </a:lvl4pPr>
            <a:lvl5pPr>
              <a:buClr>
                <a:srgbClr val="F79646"/>
              </a:buClr>
              <a:defRPr sz="1600">
                <a:solidFill>
                  <a:srgbClr val="134679"/>
                </a:solidFill>
                <a:latin typeface="Arial" panose="020B0604020202020204" pitchFamily="34" charset="0"/>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2" name="Title 1"/>
          <p:cNvSpPr>
            <a:spLocks noGrp="1"/>
          </p:cNvSpPr>
          <p:nvPr>
            <p:ph type="title"/>
          </p:nvPr>
        </p:nvSpPr>
        <p:spPr>
          <a:xfrm>
            <a:off x="172279" y="251382"/>
            <a:ext cx="7580243" cy="936000"/>
          </a:xfrm>
          <a:prstGeom prst="rect">
            <a:avLst/>
          </a:prstGeom>
          <a:noFill/>
        </p:spPr>
        <p:txBody>
          <a:bodyPr anchor="t">
            <a:normAutofit/>
          </a:bodyPr>
          <a:lstStyle>
            <a:lvl1pPr marL="185738" indent="0" algn="l">
              <a:tabLst/>
              <a:defRPr sz="2600">
                <a:solidFill>
                  <a:srgbClr val="134679"/>
                </a:solidFill>
                <a:latin typeface="Arial" panose="020B0604020202020204" pitchFamily="34" charset="0"/>
                <a:cs typeface="Arial" panose="020B0604020202020204" pitchFamily="34" charset="0"/>
              </a:defRPr>
            </a:lvl1pPr>
          </a:lstStyle>
          <a:p>
            <a:r>
              <a:rPr lang="en-US" smtClean="0"/>
              <a:t>Click to edit Master title style</a:t>
            </a:r>
            <a:endParaRPr lang="en-AU" dirty="0"/>
          </a:p>
        </p:txBody>
      </p:sp>
      <p:sp>
        <p:nvSpPr>
          <p:cNvPr id="8"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61F7D60A-51E0-4990-A6B5-8659FAD1E77E}" type="datetime1">
              <a:rPr lang="en-AU" altLang="en-US"/>
              <a:pPr/>
              <a:t>11/02/2017</a:t>
            </a:fld>
            <a:endParaRPr lang="en-AU" altLang="en-US"/>
          </a:p>
        </p:txBody>
      </p:sp>
      <p:sp>
        <p:nvSpPr>
          <p:cNvPr id="9"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ea typeface="+mn-ea"/>
                <a:cs typeface="+mn-cs"/>
              </a:defRPr>
            </a:lvl1pPr>
          </a:lstStyle>
          <a:p>
            <a:pPr>
              <a:defRPr/>
            </a:pPr>
            <a:endParaRPr lang="en-AU"/>
          </a:p>
        </p:txBody>
      </p:sp>
      <p:sp>
        <p:nvSpPr>
          <p:cNvPr id="10"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EB315E0C-EB2C-4DDA-98FC-2CA8A7C086EE}" type="slidenum">
              <a:rPr lang="en-AU" altLang="en-US"/>
              <a:pPr/>
              <a:t>‹#›</a:t>
            </a:fld>
            <a:endParaRPr lang="en-AU" altLang="en-US"/>
          </a:p>
        </p:txBody>
      </p:sp>
    </p:spTree>
    <p:extLst>
      <p:ext uri="{BB962C8B-B14F-4D97-AF65-F5344CB8AC3E}">
        <p14:creationId xmlns:p14="http://schemas.microsoft.com/office/powerpoint/2010/main" val="4973939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3" name="Rounded Rectangle 14"/>
          <p:cNvSpPr/>
          <p:nvPr userDrawn="1"/>
        </p:nvSpPr>
        <p:spPr>
          <a:xfrm>
            <a:off x="165100" y="6653213"/>
            <a:ext cx="8820150" cy="215900"/>
          </a:xfrm>
          <a:custGeom>
            <a:avLst/>
            <a:gdLst>
              <a:gd name="connsiteX0" fmla="*/ 0 w 8820000"/>
              <a:gd name="connsiteY0" fmla="*/ 48001 h 288000"/>
              <a:gd name="connsiteX1" fmla="*/ 48001 w 8820000"/>
              <a:gd name="connsiteY1" fmla="*/ 0 h 288000"/>
              <a:gd name="connsiteX2" fmla="*/ 8771999 w 8820000"/>
              <a:gd name="connsiteY2" fmla="*/ 0 h 288000"/>
              <a:gd name="connsiteX3" fmla="*/ 8820000 w 8820000"/>
              <a:gd name="connsiteY3" fmla="*/ 48001 h 288000"/>
              <a:gd name="connsiteX4" fmla="*/ 8820000 w 8820000"/>
              <a:gd name="connsiteY4" fmla="*/ 239999 h 288000"/>
              <a:gd name="connsiteX5" fmla="*/ 8771999 w 8820000"/>
              <a:gd name="connsiteY5" fmla="*/ 288000 h 288000"/>
              <a:gd name="connsiteX6" fmla="*/ 48001 w 8820000"/>
              <a:gd name="connsiteY6" fmla="*/ 288000 h 288000"/>
              <a:gd name="connsiteX7" fmla="*/ 0 w 8820000"/>
              <a:gd name="connsiteY7" fmla="*/ 239999 h 288000"/>
              <a:gd name="connsiteX8" fmla="*/ 0 w 8820000"/>
              <a:gd name="connsiteY8" fmla="*/ 48001 h 288000"/>
              <a:gd name="connsiteX0" fmla="*/ 0 w 8820000"/>
              <a:gd name="connsiteY0" fmla="*/ 48001 h 288000"/>
              <a:gd name="connsiteX1" fmla="*/ 48001 w 8820000"/>
              <a:gd name="connsiteY1" fmla="*/ 0 h 288000"/>
              <a:gd name="connsiteX2" fmla="*/ 8771999 w 8820000"/>
              <a:gd name="connsiteY2" fmla="*/ 0 h 288000"/>
              <a:gd name="connsiteX3" fmla="*/ 8820000 w 8820000"/>
              <a:gd name="connsiteY3" fmla="*/ 48001 h 288000"/>
              <a:gd name="connsiteX4" fmla="*/ 8820000 w 8820000"/>
              <a:gd name="connsiteY4" fmla="*/ 239999 h 288000"/>
              <a:gd name="connsiteX5" fmla="*/ 8771999 w 8820000"/>
              <a:gd name="connsiteY5" fmla="*/ 288000 h 288000"/>
              <a:gd name="connsiteX6" fmla="*/ 0 w 8820000"/>
              <a:gd name="connsiteY6" fmla="*/ 239999 h 288000"/>
              <a:gd name="connsiteX7" fmla="*/ 0 w 8820000"/>
              <a:gd name="connsiteY7" fmla="*/ 48001 h 288000"/>
              <a:gd name="connsiteX0" fmla="*/ 0 w 8820000"/>
              <a:gd name="connsiteY0" fmla="*/ 48001 h 239999"/>
              <a:gd name="connsiteX1" fmla="*/ 48001 w 8820000"/>
              <a:gd name="connsiteY1" fmla="*/ 0 h 239999"/>
              <a:gd name="connsiteX2" fmla="*/ 8771999 w 8820000"/>
              <a:gd name="connsiteY2" fmla="*/ 0 h 239999"/>
              <a:gd name="connsiteX3" fmla="*/ 8820000 w 8820000"/>
              <a:gd name="connsiteY3" fmla="*/ 48001 h 239999"/>
              <a:gd name="connsiteX4" fmla="*/ 8820000 w 8820000"/>
              <a:gd name="connsiteY4" fmla="*/ 239999 h 239999"/>
              <a:gd name="connsiteX5" fmla="*/ 0 w 8820000"/>
              <a:gd name="connsiteY5" fmla="*/ 239999 h 239999"/>
              <a:gd name="connsiteX6" fmla="*/ 0 w 8820000"/>
              <a:gd name="connsiteY6" fmla="*/ 48001 h 239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20000" h="239999">
                <a:moveTo>
                  <a:pt x="0" y="48001"/>
                </a:moveTo>
                <a:cubicBezTo>
                  <a:pt x="0" y="21491"/>
                  <a:pt x="21491" y="0"/>
                  <a:pt x="48001" y="0"/>
                </a:cubicBezTo>
                <a:lnTo>
                  <a:pt x="8771999" y="0"/>
                </a:lnTo>
                <a:cubicBezTo>
                  <a:pt x="8798509" y="0"/>
                  <a:pt x="8820000" y="21491"/>
                  <a:pt x="8820000" y="48001"/>
                </a:cubicBezTo>
                <a:lnTo>
                  <a:pt x="8820000" y="239999"/>
                </a:lnTo>
                <a:cubicBezTo>
                  <a:pt x="7350000" y="271999"/>
                  <a:pt x="1470000" y="271999"/>
                  <a:pt x="0" y="239999"/>
                </a:cubicBezTo>
                <a:lnTo>
                  <a:pt x="0" y="48001"/>
                </a:lnTo>
                <a:close/>
              </a:path>
            </a:pathLst>
          </a:custGeom>
          <a:solidFill>
            <a:srgbClr val="13467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AU"/>
          </a:p>
        </p:txBody>
      </p:sp>
      <p:pic>
        <p:nvPicPr>
          <p:cNvPr id="4"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52400" y="139700"/>
            <a:ext cx="8820150" cy="150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23"/>
          <p:cNvSpPr>
            <a:spLocks/>
          </p:cNvSpPr>
          <p:nvPr userDrawn="1"/>
        </p:nvSpPr>
        <p:spPr bwMode="auto">
          <a:xfrm>
            <a:off x="7148513" y="6648450"/>
            <a:ext cx="1728787" cy="215900"/>
          </a:xfrm>
          <a:prstGeom prst="rect">
            <a:avLst/>
          </a:prstGeom>
          <a:noFill/>
          <a:ln>
            <a:noFill/>
          </a:ln>
          <a:extLst/>
        </p:spPr>
        <p:txBody>
          <a:bodyPr wrap="none" lIns="0" tIns="0" rIns="0" bIns="0" anchor="ct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hangingPunct="1"/>
            <a:r>
              <a:rPr lang="en-US" altLang="en-US" sz="1000">
                <a:solidFill>
                  <a:srgbClr val="FFFFFF"/>
                </a:solidFill>
                <a:cs typeface="Arial" pitchFamily="34" charset="0"/>
                <a:sym typeface="Arial" pitchFamily="34" charset="0"/>
              </a:rPr>
              <a:t>© Global Initiative for Asthma</a:t>
            </a:r>
          </a:p>
        </p:txBody>
      </p:sp>
      <p:pic>
        <p:nvPicPr>
          <p:cNvPr id="6" name="Picture 4"/>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961313" y="184150"/>
            <a:ext cx="968375" cy="995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itle 1"/>
          <p:cNvSpPr>
            <a:spLocks noGrp="1"/>
          </p:cNvSpPr>
          <p:nvPr>
            <p:ph type="title"/>
          </p:nvPr>
        </p:nvSpPr>
        <p:spPr>
          <a:xfrm>
            <a:off x="172279" y="251382"/>
            <a:ext cx="7598533" cy="936000"/>
          </a:xfrm>
          <a:prstGeom prst="rect">
            <a:avLst/>
          </a:prstGeom>
          <a:noFill/>
        </p:spPr>
        <p:txBody>
          <a:bodyPr anchor="t">
            <a:normAutofit/>
          </a:bodyPr>
          <a:lstStyle>
            <a:lvl1pPr marL="185738" indent="0" algn="l">
              <a:tabLst/>
              <a:defRPr sz="2600">
                <a:solidFill>
                  <a:srgbClr val="134679"/>
                </a:solidFill>
                <a:latin typeface="Arial" panose="020B0604020202020204" pitchFamily="34" charset="0"/>
                <a:cs typeface="Arial" panose="020B0604020202020204" pitchFamily="34" charset="0"/>
              </a:defRPr>
            </a:lvl1pPr>
          </a:lstStyle>
          <a:p>
            <a:r>
              <a:rPr lang="en-US" smtClean="0"/>
              <a:t>Click to edit Master title style</a:t>
            </a:r>
            <a:endParaRPr lang="en-AU" dirty="0"/>
          </a:p>
        </p:txBody>
      </p:sp>
      <p:sp>
        <p:nvSpPr>
          <p:cNvPr id="7"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E026B130-49EB-452D-BB73-CAD25FE53402}" type="datetime1">
              <a:rPr lang="en-AU" altLang="en-US"/>
              <a:pPr/>
              <a:t>11/02/2017</a:t>
            </a:fld>
            <a:endParaRPr lang="en-AU" altLang="en-US"/>
          </a:p>
        </p:txBody>
      </p:sp>
      <p:sp>
        <p:nvSpPr>
          <p:cNvPr id="8"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ea typeface="+mn-ea"/>
                <a:cs typeface="+mn-cs"/>
              </a:defRPr>
            </a:lvl1pPr>
          </a:lstStyle>
          <a:p>
            <a:pPr>
              <a:defRPr/>
            </a:pPr>
            <a:endParaRPr lang="en-AU"/>
          </a:p>
        </p:txBody>
      </p:sp>
      <p:sp>
        <p:nvSpPr>
          <p:cNvPr id="9"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67E667D4-D90F-4601-A628-28D7B0590E1E}" type="slidenum">
              <a:rPr lang="en-AU" altLang="en-US"/>
              <a:pPr/>
              <a:t>‹#›</a:t>
            </a:fld>
            <a:endParaRPr lang="en-AU" altLang="en-US"/>
          </a:p>
        </p:txBody>
      </p:sp>
    </p:spTree>
    <p:extLst>
      <p:ext uri="{BB962C8B-B14F-4D97-AF65-F5344CB8AC3E}">
        <p14:creationId xmlns:p14="http://schemas.microsoft.com/office/powerpoint/2010/main" val="95681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Rounded Rectangle 14"/>
          <p:cNvSpPr/>
          <p:nvPr userDrawn="1"/>
        </p:nvSpPr>
        <p:spPr>
          <a:xfrm>
            <a:off x="165100" y="6653213"/>
            <a:ext cx="8820150" cy="215900"/>
          </a:xfrm>
          <a:custGeom>
            <a:avLst/>
            <a:gdLst>
              <a:gd name="connsiteX0" fmla="*/ 0 w 8820000"/>
              <a:gd name="connsiteY0" fmla="*/ 48001 h 288000"/>
              <a:gd name="connsiteX1" fmla="*/ 48001 w 8820000"/>
              <a:gd name="connsiteY1" fmla="*/ 0 h 288000"/>
              <a:gd name="connsiteX2" fmla="*/ 8771999 w 8820000"/>
              <a:gd name="connsiteY2" fmla="*/ 0 h 288000"/>
              <a:gd name="connsiteX3" fmla="*/ 8820000 w 8820000"/>
              <a:gd name="connsiteY3" fmla="*/ 48001 h 288000"/>
              <a:gd name="connsiteX4" fmla="*/ 8820000 w 8820000"/>
              <a:gd name="connsiteY4" fmla="*/ 239999 h 288000"/>
              <a:gd name="connsiteX5" fmla="*/ 8771999 w 8820000"/>
              <a:gd name="connsiteY5" fmla="*/ 288000 h 288000"/>
              <a:gd name="connsiteX6" fmla="*/ 48001 w 8820000"/>
              <a:gd name="connsiteY6" fmla="*/ 288000 h 288000"/>
              <a:gd name="connsiteX7" fmla="*/ 0 w 8820000"/>
              <a:gd name="connsiteY7" fmla="*/ 239999 h 288000"/>
              <a:gd name="connsiteX8" fmla="*/ 0 w 8820000"/>
              <a:gd name="connsiteY8" fmla="*/ 48001 h 288000"/>
              <a:gd name="connsiteX0" fmla="*/ 0 w 8820000"/>
              <a:gd name="connsiteY0" fmla="*/ 48001 h 288000"/>
              <a:gd name="connsiteX1" fmla="*/ 48001 w 8820000"/>
              <a:gd name="connsiteY1" fmla="*/ 0 h 288000"/>
              <a:gd name="connsiteX2" fmla="*/ 8771999 w 8820000"/>
              <a:gd name="connsiteY2" fmla="*/ 0 h 288000"/>
              <a:gd name="connsiteX3" fmla="*/ 8820000 w 8820000"/>
              <a:gd name="connsiteY3" fmla="*/ 48001 h 288000"/>
              <a:gd name="connsiteX4" fmla="*/ 8820000 w 8820000"/>
              <a:gd name="connsiteY4" fmla="*/ 239999 h 288000"/>
              <a:gd name="connsiteX5" fmla="*/ 8771999 w 8820000"/>
              <a:gd name="connsiteY5" fmla="*/ 288000 h 288000"/>
              <a:gd name="connsiteX6" fmla="*/ 0 w 8820000"/>
              <a:gd name="connsiteY6" fmla="*/ 239999 h 288000"/>
              <a:gd name="connsiteX7" fmla="*/ 0 w 8820000"/>
              <a:gd name="connsiteY7" fmla="*/ 48001 h 288000"/>
              <a:gd name="connsiteX0" fmla="*/ 0 w 8820000"/>
              <a:gd name="connsiteY0" fmla="*/ 48001 h 239999"/>
              <a:gd name="connsiteX1" fmla="*/ 48001 w 8820000"/>
              <a:gd name="connsiteY1" fmla="*/ 0 h 239999"/>
              <a:gd name="connsiteX2" fmla="*/ 8771999 w 8820000"/>
              <a:gd name="connsiteY2" fmla="*/ 0 h 239999"/>
              <a:gd name="connsiteX3" fmla="*/ 8820000 w 8820000"/>
              <a:gd name="connsiteY3" fmla="*/ 48001 h 239999"/>
              <a:gd name="connsiteX4" fmla="*/ 8820000 w 8820000"/>
              <a:gd name="connsiteY4" fmla="*/ 239999 h 239999"/>
              <a:gd name="connsiteX5" fmla="*/ 0 w 8820000"/>
              <a:gd name="connsiteY5" fmla="*/ 239999 h 239999"/>
              <a:gd name="connsiteX6" fmla="*/ 0 w 8820000"/>
              <a:gd name="connsiteY6" fmla="*/ 48001 h 239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20000" h="239999">
                <a:moveTo>
                  <a:pt x="0" y="48001"/>
                </a:moveTo>
                <a:cubicBezTo>
                  <a:pt x="0" y="21491"/>
                  <a:pt x="21491" y="0"/>
                  <a:pt x="48001" y="0"/>
                </a:cubicBezTo>
                <a:lnTo>
                  <a:pt x="8771999" y="0"/>
                </a:lnTo>
                <a:cubicBezTo>
                  <a:pt x="8798509" y="0"/>
                  <a:pt x="8820000" y="21491"/>
                  <a:pt x="8820000" y="48001"/>
                </a:cubicBezTo>
                <a:lnTo>
                  <a:pt x="8820000" y="239999"/>
                </a:lnTo>
                <a:cubicBezTo>
                  <a:pt x="7350000" y="271999"/>
                  <a:pt x="1470000" y="271999"/>
                  <a:pt x="0" y="239999"/>
                </a:cubicBezTo>
                <a:lnTo>
                  <a:pt x="0" y="48001"/>
                </a:lnTo>
                <a:close/>
              </a:path>
            </a:pathLst>
          </a:custGeom>
          <a:solidFill>
            <a:srgbClr val="13467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AU"/>
          </a:p>
        </p:txBody>
      </p:sp>
      <p:sp>
        <p:nvSpPr>
          <p:cNvPr id="3" name="Rectangle 23"/>
          <p:cNvSpPr>
            <a:spLocks/>
          </p:cNvSpPr>
          <p:nvPr userDrawn="1"/>
        </p:nvSpPr>
        <p:spPr bwMode="auto">
          <a:xfrm>
            <a:off x="7148513" y="6648450"/>
            <a:ext cx="1728787" cy="215900"/>
          </a:xfrm>
          <a:prstGeom prst="rect">
            <a:avLst/>
          </a:prstGeom>
          <a:noFill/>
          <a:ln>
            <a:noFill/>
          </a:ln>
          <a:extLst/>
        </p:spPr>
        <p:txBody>
          <a:bodyPr wrap="none" lIns="0" tIns="0" rIns="0" bIns="0" anchor="ct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hangingPunct="1"/>
            <a:r>
              <a:rPr lang="en-US" altLang="en-US" sz="1000">
                <a:solidFill>
                  <a:srgbClr val="FFFFFF"/>
                </a:solidFill>
                <a:cs typeface="Arial" pitchFamily="34" charset="0"/>
                <a:sym typeface="Arial" pitchFamily="34" charset="0"/>
              </a:rPr>
              <a:t>© Global Initiative for Asthma</a:t>
            </a:r>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961313" y="184150"/>
            <a:ext cx="968375" cy="995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Date Placeholder 2"/>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4C834639-7F67-43A3-A266-330C94FF1B03}" type="datetime1">
              <a:rPr lang="en-AU" altLang="en-US"/>
              <a:pPr/>
              <a:t>11/02/2017</a:t>
            </a:fld>
            <a:endParaRPr lang="en-AU" altLang="en-US"/>
          </a:p>
        </p:txBody>
      </p:sp>
      <p:sp>
        <p:nvSpPr>
          <p:cNvPr id="6" name="Footer Placeholder 3"/>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ea typeface="+mn-ea"/>
                <a:cs typeface="+mn-cs"/>
              </a:defRPr>
            </a:lvl1pPr>
          </a:lstStyle>
          <a:p>
            <a:pPr>
              <a:defRPr/>
            </a:pPr>
            <a:endParaRPr lang="en-AU"/>
          </a:p>
        </p:txBody>
      </p:sp>
      <p:sp>
        <p:nvSpPr>
          <p:cNvPr id="7" name="Slide Number Placeholder 4"/>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2B327612-2A87-402A-92F8-F921DC130266}" type="slidenum">
              <a:rPr lang="en-AU" altLang="en-US"/>
              <a:pPr/>
              <a:t>‹#›</a:t>
            </a:fld>
            <a:endParaRPr lang="en-AU" altLang="en-US"/>
          </a:p>
        </p:txBody>
      </p:sp>
    </p:spTree>
    <p:extLst>
      <p:ext uri="{BB962C8B-B14F-4D97-AF65-F5344CB8AC3E}">
        <p14:creationId xmlns:p14="http://schemas.microsoft.com/office/powerpoint/2010/main" val="39768668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3"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l="4451" t="3503" r="4276" b="2338"/>
          <a:stretch>
            <a:fillRect/>
          </a:stretch>
        </p:blipFill>
        <p:spPr bwMode="auto">
          <a:xfrm>
            <a:off x="157163" y="100013"/>
            <a:ext cx="8856662" cy="676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1"/>
          <p:cNvSpPr txBox="1">
            <a:spLocks noChangeArrowheads="1"/>
          </p:cNvSpPr>
          <p:nvPr userDrawn="1"/>
        </p:nvSpPr>
        <p:spPr bwMode="auto">
          <a:xfrm>
            <a:off x="1524000" y="6573838"/>
            <a:ext cx="60960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hangingPunct="1"/>
            <a:r>
              <a:rPr lang="en-US" altLang="en-US" sz="1200" b="1">
                <a:solidFill>
                  <a:srgbClr val="134679"/>
                </a:solidFill>
              </a:rPr>
              <a:t>© Global Initiative for Asthma3.</a:t>
            </a:r>
          </a:p>
        </p:txBody>
      </p:sp>
      <p:sp>
        <p:nvSpPr>
          <p:cNvPr id="5" name="Rectangle 7"/>
          <p:cNvSpPr>
            <a:spLocks/>
          </p:cNvSpPr>
          <p:nvPr userDrawn="1"/>
        </p:nvSpPr>
        <p:spPr bwMode="auto">
          <a:xfrm>
            <a:off x="304800" y="4745038"/>
            <a:ext cx="8813800" cy="96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hangingPunct="1">
              <a:spcBef>
                <a:spcPts val="663"/>
              </a:spcBef>
            </a:pPr>
            <a:r>
              <a:rPr lang="en-US" altLang="en-US" sz="2200">
                <a:solidFill>
                  <a:srgbClr val="134679"/>
                </a:solidFill>
                <a:cs typeface="Arial" pitchFamily="34" charset="0"/>
                <a:sym typeface="Arial" pitchFamily="34" charset="0"/>
              </a:rPr>
              <a:t>GINA Global Strategy for Asthma Management </a:t>
            </a:r>
            <a:br>
              <a:rPr lang="en-US" altLang="en-US" sz="2200">
                <a:solidFill>
                  <a:srgbClr val="134679"/>
                </a:solidFill>
                <a:cs typeface="Arial" pitchFamily="34" charset="0"/>
                <a:sym typeface="Arial" pitchFamily="34" charset="0"/>
              </a:rPr>
            </a:br>
            <a:r>
              <a:rPr lang="en-US" altLang="en-US" sz="2200">
                <a:solidFill>
                  <a:srgbClr val="134679"/>
                </a:solidFill>
                <a:cs typeface="Arial" pitchFamily="34" charset="0"/>
                <a:sym typeface="Arial" pitchFamily="34" charset="0"/>
              </a:rPr>
              <a:t>and Prevention</a:t>
            </a:r>
          </a:p>
          <a:p>
            <a:pPr algn="ctr" eaLnBrk="1" hangingPunct="1">
              <a:spcBef>
                <a:spcPts val="663"/>
              </a:spcBef>
            </a:pPr>
            <a:r>
              <a:rPr lang="en-US" altLang="en-US" sz="2200">
                <a:solidFill>
                  <a:srgbClr val="134679"/>
                </a:solidFill>
                <a:cs typeface="Arial" pitchFamily="34" charset="0"/>
                <a:sym typeface="Arial" pitchFamily="34" charset="0"/>
              </a:rPr>
              <a:t>GOLD Global Strategy for Diagnosis, </a:t>
            </a:r>
            <a:br>
              <a:rPr lang="en-US" altLang="en-US" sz="2200">
                <a:solidFill>
                  <a:srgbClr val="134679"/>
                </a:solidFill>
                <a:cs typeface="Arial" pitchFamily="34" charset="0"/>
                <a:sym typeface="Arial" pitchFamily="34" charset="0"/>
              </a:rPr>
            </a:br>
            <a:r>
              <a:rPr lang="en-US" altLang="en-US" sz="2200">
                <a:solidFill>
                  <a:srgbClr val="134679"/>
                </a:solidFill>
                <a:cs typeface="Arial" pitchFamily="34" charset="0"/>
                <a:sym typeface="Arial" pitchFamily="34" charset="0"/>
              </a:rPr>
              <a:t>Management and Prevention of COPD</a:t>
            </a:r>
          </a:p>
        </p:txBody>
      </p:sp>
      <p:pic>
        <p:nvPicPr>
          <p:cNvPr id="6" name="Picture 4"/>
          <p:cNvPicPr preferRelativeResize="0">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906713" y="3135313"/>
            <a:ext cx="1382712" cy="141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p:cNvPicPr preferRelativeResize="0">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4897438" y="3241675"/>
            <a:ext cx="1238250" cy="1249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1255793"/>
            <a:ext cx="7772400" cy="1470025"/>
          </a:xfrm>
          <a:prstGeom prst="rect">
            <a:avLst/>
          </a:prstGeom>
          <a:noFill/>
        </p:spPr>
        <p:txBody>
          <a:bodyPr>
            <a:normAutofit/>
          </a:bodyPr>
          <a:lstStyle>
            <a:lvl1pPr>
              <a:defRPr sz="4200">
                <a:solidFill>
                  <a:schemeClr val="bg1"/>
                </a:solidFill>
                <a:latin typeface="Arial" panose="020B0604020202020204" pitchFamily="34" charset="0"/>
                <a:cs typeface="Arial" panose="020B0604020202020204" pitchFamily="34" charset="0"/>
              </a:defRPr>
            </a:lvl1pPr>
          </a:lstStyle>
          <a:p>
            <a:r>
              <a:rPr lang="en-US" smtClean="0"/>
              <a:t>Click to edit Master title style</a:t>
            </a:r>
            <a:endParaRPr lang="en-AU" dirty="0"/>
          </a:p>
        </p:txBody>
      </p:sp>
      <p:sp>
        <p:nvSpPr>
          <p:cNvPr id="8"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EE35F6FE-BF6C-433E-AFEC-5D9AAD571D10}" type="datetime1">
              <a:rPr lang="en-AU" altLang="en-US"/>
              <a:pPr/>
              <a:t>11/02/2017</a:t>
            </a:fld>
            <a:endParaRPr lang="en-AU" altLang="en-US"/>
          </a:p>
        </p:txBody>
      </p:sp>
      <p:sp>
        <p:nvSpPr>
          <p:cNvPr id="9"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ea typeface="+mn-ea"/>
                <a:cs typeface="+mn-cs"/>
              </a:defRPr>
            </a:lvl1pPr>
          </a:lstStyle>
          <a:p>
            <a:pPr>
              <a:defRPr/>
            </a:pPr>
            <a:endParaRPr lang="en-AU"/>
          </a:p>
        </p:txBody>
      </p:sp>
      <p:sp>
        <p:nvSpPr>
          <p:cNvPr id="10"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CB513D21-B91C-47D1-90F4-01C76B551078}" type="slidenum">
              <a:rPr lang="en-AU" altLang="en-US"/>
              <a:pPr/>
              <a:t>‹#›</a:t>
            </a:fld>
            <a:endParaRPr lang="en-AU" altLang="en-US"/>
          </a:p>
        </p:txBody>
      </p:sp>
    </p:spTree>
    <p:extLst>
      <p:ext uri="{BB962C8B-B14F-4D97-AF65-F5344CB8AC3E}">
        <p14:creationId xmlns:p14="http://schemas.microsoft.com/office/powerpoint/2010/main" val="2454869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3" name="Rounded Rectangle 14"/>
          <p:cNvSpPr/>
          <p:nvPr userDrawn="1"/>
        </p:nvSpPr>
        <p:spPr>
          <a:xfrm>
            <a:off x="165100" y="6653213"/>
            <a:ext cx="8820150" cy="215900"/>
          </a:xfrm>
          <a:custGeom>
            <a:avLst/>
            <a:gdLst>
              <a:gd name="connsiteX0" fmla="*/ 0 w 8820000"/>
              <a:gd name="connsiteY0" fmla="*/ 48001 h 288000"/>
              <a:gd name="connsiteX1" fmla="*/ 48001 w 8820000"/>
              <a:gd name="connsiteY1" fmla="*/ 0 h 288000"/>
              <a:gd name="connsiteX2" fmla="*/ 8771999 w 8820000"/>
              <a:gd name="connsiteY2" fmla="*/ 0 h 288000"/>
              <a:gd name="connsiteX3" fmla="*/ 8820000 w 8820000"/>
              <a:gd name="connsiteY3" fmla="*/ 48001 h 288000"/>
              <a:gd name="connsiteX4" fmla="*/ 8820000 w 8820000"/>
              <a:gd name="connsiteY4" fmla="*/ 239999 h 288000"/>
              <a:gd name="connsiteX5" fmla="*/ 8771999 w 8820000"/>
              <a:gd name="connsiteY5" fmla="*/ 288000 h 288000"/>
              <a:gd name="connsiteX6" fmla="*/ 48001 w 8820000"/>
              <a:gd name="connsiteY6" fmla="*/ 288000 h 288000"/>
              <a:gd name="connsiteX7" fmla="*/ 0 w 8820000"/>
              <a:gd name="connsiteY7" fmla="*/ 239999 h 288000"/>
              <a:gd name="connsiteX8" fmla="*/ 0 w 8820000"/>
              <a:gd name="connsiteY8" fmla="*/ 48001 h 288000"/>
              <a:gd name="connsiteX0" fmla="*/ 0 w 8820000"/>
              <a:gd name="connsiteY0" fmla="*/ 48001 h 288000"/>
              <a:gd name="connsiteX1" fmla="*/ 48001 w 8820000"/>
              <a:gd name="connsiteY1" fmla="*/ 0 h 288000"/>
              <a:gd name="connsiteX2" fmla="*/ 8771999 w 8820000"/>
              <a:gd name="connsiteY2" fmla="*/ 0 h 288000"/>
              <a:gd name="connsiteX3" fmla="*/ 8820000 w 8820000"/>
              <a:gd name="connsiteY3" fmla="*/ 48001 h 288000"/>
              <a:gd name="connsiteX4" fmla="*/ 8820000 w 8820000"/>
              <a:gd name="connsiteY4" fmla="*/ 239999 h 288000"/>
              <a:gd name="connsiteX5" fmla="*/ 8771999 w 8820000"/>
              <a:gd name="connsiteY5" fmla="*/ 288000 h 288000"/>
              <a:gd name="connsiteX6" fmla="*/ 0 w 8820000"/>
              <a:gd name="connsiteY6" fmla="*/ 239999 h 288000"/>
              <a:gd name="connsiteX7" fmla="*/ 0 w 8820000"/>
              <a:gd name="connsiteY7" fmla="*/ 48001 h 288000"/>
              <a:gd name="connsiteX0" fmla="*/ 0 w 8820000"/>
              <a:gd name="connsiteY0" fmla="*/ 48001 h 239999"/>
              <a:gd name="connsiteX1" fmla="*/ 48001 w 8820000"/>
              <a:gd name="connsiteY1" fmla="*/ 0 h 239999"/>
              <a:gd name="connsiteX2" fmla="*/ 8771999 w 8820000"/>
              <a:gd name="connsiteY2" fmla="*/ 0 h 239999"/>
              <a:gd name="connsiteX3" fmla="*/ 8820000 w 8820000"/>
              <a:gd name="connsiteY3" fmla="*/ 48001 h 239999"/>
              <a:gd name="connsiteX4" fmla="*/ 8820000 w 8820000"/>
              <a:gd name="connsiteY4" fmla="*/ 239999 h 239999"/>
              <a:gd name="connsiteX5" fmla="*/ 0 w 8820000"/>
              <a:gd name="connsiteY5" fmla="*/ 239999 h 239999"/>
              <a:gd name="connsiteX6" fmla="*/ 0 w 8820000"/>
              <a:gd name="connsiteY6" fmla="*/ 48001 h 239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20000" h="239999">
                <a:moveTo>
                  <a:pt x="0" y="48001"/>
                </a:moveTo>
                <a:cubicBezTo>
                  <a:pt x="0" y="21491"/>
                  <a:pt x="21491" y="0"/>
                  <a:pt x="48001" y="0"/>
                </a:cubicBezTo>
                <a:lnTo>
                  <a:pt x="8771999" y="0"/>
                </a:lnTo>
                <a:cubicBezTo>
                  <a:pt x="8798509" y="0"/>
                  <a:pt x="8820000" y="21491"/>
                  <a:pt x="8820000" y="48001"/>
                </a:cubicBezTo>
                <a:lnTo>
                  <a:pt x="8820000" y="239999"/>
                </a:lnTo>
                <a:cubicBezTo>
                  <a:pt x="7350000" y="271999"/>
                  <a:pt x="1470000" y="271999"/>
                  <a:pt x="0" y="239999"/>
                </a:cubicBezTo>
                <a:lnTo>
                  <a:pt x="0" y="48001"/>
                </a:lnTo>
                <a:close/>
              </a:path>
            </a:pathLst>
          </a:custGeom>
          <a:solidFill>
            <a:srgbClr val="13467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AU"/>
          </a:p>
        </p:txBody>
      </p:sp>
      <p:pic>
        <p:nvPicPr>
          <p:cNvPr id="4"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52400" y="139700"/>
            <a:ext cx="8820150" cy="150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23"/>
          <p:cNvSpPr>
            <a:spLocks/>
          </p:cNvSpPr>
          <p:nvPr userDrawn="1"/>
        </p:nvSpPr>
        <p:spPr bwMode="auto">
          <a:xfrm>
            <a:off x="7148513" y="6648450"/>
            <a:ext cx="1728787" cy="215900"/>
          </a:xfrm>
          <a:prstGeom prst="rect">
            <a:avLst/>
          </a:prstGeom>
          <a:noFill/>
          <a:ln>
            <a:noFill/>
          </a:ln>
          <a:extLst/>
        </p:spPr>
        <p:txBody>
          <a:bodyPr wrap="none" lIns="0" tIns="0" rIns="0" bIns="0" anchor="ct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hangingPunct="1"/>
            <a:r>
              <a:rPr lang="en-US" altLang="en-US" sz="1000">
                <a:solidFill>
                  <a:srgbClr val="FFFFFF"/>
                </a:solidFill>
                <a:cs typeface="Arial" pitchFamily="34" charset="0"/>
                <a:sym typeface="Arial" pitchFamily="34" charset="0"/>
              </a:rPr>
              <a:t>© Global Initiative for Asthma</a:t>
            </a:r>
          </a:p>
        </p:txBody>
      </p:sp>
      <p:pic>
        <p:nvPicPr>
          <p:cNvPr id="6" name="Picture 4"/>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961313" y="184150"/>
            <a:ext cx="968375" cy="995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p:cNvPicPr preferRelativeResize="0">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983413" y="239713"/>
            <a:ext cx="860425" cy="868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itle 1"/>
          <p:cNvSpPr>
            <a:spLocks noGrp="1"/>
          </p:cNvSpPr>
          <p:nvPr>
            <p:ph type="title"/>
          </p:nvPr>
        </p:nvSpPr>
        <p:spPr>
          <a:xfrm>
            <a:off x="172278" y="251382"/>
            <a:ext cx="6480000" cy="936000"/>
          </a:xfrm>
          <a:prstGeom prst="rect">
            <a:avLst/>
          </a:prstGeom>
          <a:noFill/>
        </p:spPr>
        <p:txBody>
          <a:bodyPr anchor="t">
            <a:normAutofit/>
          </a:bodyPr>
          <a:lstStyle>
            <a:lvl1pPr marL="185738" indent="0" algn="l">
              <a:tabLst/>
              <a:defRPr sz="2600">
                <a:solidFill>
                  <a:srgbClr val="134679"/>
                </a:solidFill>
                <a:latin typeface="Arial" panose="020B0604020202020204" pitchFamily="34" charset="0"/>
                <a:cs typeface="Arial" panose="020B0604020202020204" pitchFamily="34" charset="0"/>
              </a:defRPr>
            </a:lvl1pPr>
          </a:lstStyle>
          <a:p>
            <a:r>
              <a:rPr lang="en-US" smtClean="0"/>
              <a:t>Click to edit Master title style</a:t>
            </a:r>
            <a:endParaRPr lang="en-AU" dirty="0"/>
          </a:p>
        </p:txBody>
      </p:sp>
      <p:sp>
        <p:nvSpPr>
          <p:cNvPr id="8"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E25CCC4E-7E41-4DD4-BF17-89D91825FE74}" type="datetime1">
              <a:rPr lang="en-AU" altLang="en-US"/>
              <a:pPr/>
              <a:t>11/02/2017</a:t>
            </a:fld>
            <a:endParaRPr lang="en-AU" altLang="en-US"/>
          </a:p>
        </p:txBody>
      </p:sp>
      <p:sp>
        <p:nvSpPr>
          <p:cNvPr id="9"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ea typeface="+mn-ea"/>
                <a:cs typeface="+mn-cs"/>
              </a:defRPr>
            </a:lvl1pPr>
          </a:lstStyle>
          <a:p>
            <a:pPr>
              <a:defRPr/>
            </a:pPr>
            <a:endParaRPr lang="en-AU"/>
          </a:p>
        </p:txBody>
      </p:sp>
      <p:sp>
        <p:nvSpPr>
          <p:cNvPr id="10"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82763ECB-C8E5-4087-B28E-C7129E928741}" type="slidenum">
              <a:rPr lang="en-AU" altLang="en-US"/>
              <a:pPr/>
              <a:t>‹#›</a:t>
            </a:fld>
            <a:endParaRPr lang="en-AU" altLang="en-US"/>
          </a:p>
        </p:txBody>
      </p:sp>
    </p:spTree>
    <p:extLst>
      <p:ext uri="{BB962C8B-B14F-4D97-AF65-F5344CB8AC3E}">
        <p14:creationId xmlns:p14="http://schemas.microsoft.com/office/powerpoint/2010/main" val="5734460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
        <p:nvSpPr>
          <p:cNvPr id="2" name="Rounded Rectangle 14"/>
          <p:cNvSpPr/>
          <p:nvPr userDrawn="1"/>
        </p:nvSpPr>
        <p:spPr>
          <a:xfrm>
            <a:off x="165100" y="6653213"/>
            <a:ext cx="8820150" cy="215900"/>
          </a:xfrm>
          <a:custGeom>
            <a:avLst/>
            <a:gdLst>
              <a:gd name="connsiteX0" fmla="*/ 0 w 8820000"/>
              <a:gd name="connsiteY0" fmla="*/ 48001 h 288000"/>
              <a:gd name="connsiteX1" fmla="*/ 48001 w 8820000"/>
              <a:gd name="connsiteY1" fmla="*/ 0 h 288000"/>
              <a:gd name="connsiteX2" fmla="*/ 8771999 w 8820000"/>
              <a:gd name="connsiteY2" fmla="*/ 0 h 288000"/>
              <a:gd name="connsiteX3" fmla="*/ 8820000 w 8820000"/>
              <a:gd name="connsiteY3" fmla="*/ 48001 h 288000"/>
              <a:gd name="connsiteX4" fmla="*/ 8820000 w 8820000"/>
              <a:gd name="connsiteY4" fmla="*/ 239999 h 288000"/>
              <a:gd name="connsiteX5" fmla="*/ 8771999 w 8820000"/>
              <a:gd name="connsiteY5" fmla="*/ 288000 h 288000"/>
              <a:gd name="connsiteX6" fmla="*/ 48001 w 8820000"/>
              <a:gd name="connsiteY6" fmla="*/ 288000 h 288000"/>
              <a:gd name="connsiteX7" fmla="*/ 0 w 8820000"/>
              <a:gd name="connsiteY7" fmla="*/ 239999 h 288000"/>
              <a:gd name="connsiteX8" fmla="*/ 0 w 8820000"/>
              <a:gd name="connsiteY8" fmla="*/ 48001 h 288000"/>
              <a:gd name="connsiteX0" fmla="*/ 0 w 8820000"/>
              <a:gd name="connsiteY0" fmla="*/ 48001 h 288000"/>
              <a:gd name="connsiteX1" fmla="*/ 48001 w 8820000"/>
              <a:gd name="connsiteY1" fmla="*/ 0 h 288000"/>
              <a:gd name="connsiteX2" fmla="*/ 8771999 w 8820000"/>
              <a:gd name="connsiteY2" fmla="*/ 0 h 288000"/>
              <a:gd name="connsiteX3" fmla="*/ 8820000 w 8820000"/>
              <a:gd name="connsiteY3" fmla="*/ 48001 h 288000"/>
              <a:gd name="connsiteX4" fmla="*/ 8820000 w 8820000"/>
              <a:gd name="connsiteY4" fmla="*/ 239999 h 288000"/>
              <a:gd name="connsiteX5" fmla="*/ 8771999 w 8820000"/>
              <a:gd name="connsiteY5" fmla="*/ 288000 h 288000"/>
              <a:gd name="connsiteX6" fmla="*/ 0 w 8820000"/>
              <a:gd name="connsiteY6" fmla="*/ 239999 h 288000"/>
              <a:gd name="connsiteX7" fmla="*/ 0 w 8820000"/>
              <a:gd name="connsiteY7" fmla="*/ 48001 h 288000"/>
              <a:gd name="connsiteX0" fmla="*/ 0 w 8820000"/>
              <a:gd name="connsiteY0" fmla="*/ 48001 h 239999"/>
              <a:gd name="connsiteX1" fmla="*/ 48001 w 8820000"/>
              <a:gd name="connsiteY1" fmla="*/ 0 h 239999"/>
              <a:gd name="connsiteX2" fmla="*/ 8771999 w 8820000"/>
              <a:gd name="connsiteY2" fmla="*/ 0 h 239999"/>
              <a:gd name="connsiteX3" fmla="*/ 8820000 w 8820000"/>
              <a:gd name="connsiteY3" fmla="*/ 48001 h 239999"/>
              <a:gd name="connsiteX4" fmla="*/ 8820000 w 8820000"/>
              <a:gd name="connsiteY4" fmla="*/ 239999 h 239999"/>
              <a:gd name="connsiteX5" fmla="*/ 0 w 8820000"/>
              <a:gd name="connsiteY5" fmla="*/ 239999 h 239999"/>
              <a:gd name="connsiteX6" fmla="*/ 0 w 8820000"/>
              <a:gd name="connsiteY6" fmla="*/ 48001 h 239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20000" h="239999">
                <a:moveTo>
                  <a:pt x="0" y="48001"/>
                </a:moveTo>
                <a:cubicBezTo>
                  <a:pt x="0" y="21491"/>
                  <a:pt x="21491" y="0"/>
                  <a:pt x="48001" y="0"/>
                </a:cubicBezTo>
                <a:lnTo>
                  <a:pt x="8771999" y="0"/>
                </a:lnTo>
                <a:cubicBezTo>
                  <a:pt x="8798509" y="0"/>
                  <a:pt x="8820000" y="21491"/>
                  <a:pt x="8820000" y="48001"/>
                </a:cubicBezTo>
                <a:lnTo>
                  <a:pt x="8820000" y="239999"/>
                </a:lnTo>
                <a:cubicBezTo>
                  <a:pt x="7350000" y="271999"/>
                  <a:pt x="1470000" y="271999"/>
                  <a:pt x="0" y="239999"/>
                </a:cubicBezTo>
                <a:lnTo>
                  <a:pt x="0" y="48001"/>
                </a:lnTo>
                <a:close/>
              </a:path>
            </a:pathLst>
          </a:custGeom>
          <a:solidFill>
            <a:srgbClr val="13467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AU"/>
          </a:p>
        </p:txBody>
      </p:sp>
      <p:sp>
        <p:nvSpPr>
          <p:cNvPr id="3" name="Rectangle 23"/>
          <p:cNvSpPr>
            <a:spLocks/>
          </p:cNvSpPr>
          <p:nvPr userDrawn="1"/>
        </p:nvSpPr>
        <p:spPr bwMode="auto">
          <a:xfrm>
            <a:off x="7148513" y="6648450"/>
            <a:ext cx="1728787" cy="215900"/>
          </a:xfrm>
          <a:prstGeom prst="rect">
            <a:avLst/>
          </a:prstGeom>
          <a:noFill/>
          <a:ln>
            <a:noFill/>
          </a:ln>
          <a:extLst/>
        </p:spPr>
        <p:txBody>
          <a:bodyPr wrap="none" lIns="0" tIns="0" rIns="0" bIns="0" anchor="ct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hangingPunct="1"/>
            <a:r>
              <a:rPr lang="en-US" altLang="en-US" sz="1000">
                <a:solidFill>
                  <a:srgbClr val="FFFFFF"/>
                </a:solidFill>
                <a:cs typeface="Arial" pitchFamily="34" charset="0"/>
                <a:sym typeface="Arial" pitchFamily="34" charset="0"/>
              </a:rPr>
              <a:t>© Global Initiative for Asthma</a:t>
            </a:r>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961313" y="184150"/>
            <a:ext cx="968375" cy="995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p:cNvPicPr preferRelativeResize="0">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983413" y="239713"/>
            <a:ext cx="860425" cy="868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Date Placeholder 2"/>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D2D68108-2496-4DEF-BF83-3B4C197227EA}" type="datetime1">
              <a:rPr lang="en-AU" altLang="en-US"/>
              <a:pPr/>
              <a:t>11/02/2017</a:t>
            </a:fld>
            <a:endParaRPr lang="en-AU" altLang="en-US"/>
          </a:p>
        </p:txBody>
      </p:sp>
      <p:sp>
        <p:nvSpPr>
          <p:cNvPr id="7" name="Footer Placeholder 3"/>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ea typeface="+mn-ea"/>
                <a:cs typeface="+mn-cs"/>
              </a:defRPr>
            </a:lvl1pPr>
          </a:lstStyle>
          <a:p>
            <a:pPr>
              <a:defRPr/>
            </a:pPr>
            <a:endParaRPr lang="en-AU"/>
          </a:p>
        </p:txBody>
      </p:sp>
      <p:sp>
        <p:nvSpPr>
          <p:cNvPr id="8" name="Slide Number Placeholder 4"/>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5012DEE2-34B3-422B-9C0B-0F61D192C849}" type="slidenum">
              <a:rPr lang="en-AU" altLang="en-US"/>
              <a:pPr/>
              <a:t>‹#›</a:t>
            </a:fld>
            <a:endParaRPr lang="en-AU" altLang="en-US"/>
          </a:p>
        </p:txBody>
      </p:sp>
    </p:spTree>
    <p:extLst>
      <p:ext uri="{BB962C8B-B14F-4D97-AF65-F5344CB8AC3E}">
        <p14:creationId xmlns:p14="http://schemas.microsoft.com/office/powerpoint/2010/main" val="34356247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5" Type="http://schemas.openxmlformats.org/officeDocument/2006/relationships/slideLayout" Target="../slideLayouts/slideLayout15.xml"/><Relationship Id="rId10" Type="http://schemas.openxmlformats.org/officeDocument/2006/relationships/theme" Target="../theme/theme2.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22.xml"/><Relationship Id="rId7" Type="http://schemas.openxmlformats.org/officeDocument/2006/relationships/slideLayout" Target="../slideLayouts/slideLayout26.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5" Type="http://schemas.openxmlformats.org/officeDocument/2006/relationships/slideLayout" Target="../slideLayouts/slideLayout24.xml"/><Relationship Id="rId4"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903938828"/>
      </p:ext>
    </p:extLst>
  </p:cSld>
  <p:clrMap bg1="lt1" tx1="dk1" bg2="lt2" tx2="dk2" accent1="accent1" accent2="accent2" accent3="accent3" accent4="accent4" accent5="accent5" accent6="accent6" hlink="hlink" folHlink="folHlink"/>
  <p:sldLayoutIdLst>
    <p:sldLayoutId id="2147483661" r:id="rId1"/>
    <p:sldLayoutId id="214748367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Lst>
  <p:timing>
    <p:tnLst>
      <p:par>
        <p:cTn id="1" dur="indefinite" restart="never" nodeType="tmRoot"/>
      </p:par>
    </p:tnLst>
  </p:timing>
  <p:txStyles>
    <p:titleStyle>
      <a:lvl1pPr algn="ctr" rtl="0" eaLnBrk="1" fontAlgn="base" hangingPunct="1">
        <a:spcBef>
          <a:spcPct val="0"/>
        </a:spcBef>
        <a:spcAft>
          <a:spcPct val="0"/>
        </a:spcAft>
        <a:defRPr sz="4400" kern="1200">
          <a:solidFill>
            <a:schemeClr val="tx1"/>
          </a:solidFill>
          <a:latin typeface="+mj-lt"/>
          <a:ea typeface="ＭＳ Ｐゴシック" pitchFamily="-83" charset="-128"/>
          <a:cs typeface="ＭＳ Ｐゴシック" pitchFamily="-83" charset="-128"/>
        </a:defRPr>
      </a:lvl1pPr>
      <a:lvl2pPr algn="ctr" rtl="0" eaLnBrk="1" fontAlgn="base" hangingPunct="1">
        <a:spcBef>
          <a:spcPct val="0"/>
        </a:spcBef>
        <a:spcAft>
          <a:spcPct val="0"/>
        </a:spcAft>
        <a:defRPr sz="4400">
          <a:solidFill>
            <a:schemeClr val="tx1"/>
          </a:solidFill>
          <a:latin typeface="Arial" pitchFamily="-83" charset="0"/>
          <a:ea typeface="ＭＳ Ｐゴシック" pitchFamily="-83" charset="-128"/>
          <a:cs typeface="ＭＳ Ｐゴシック" pitchFamily="-83" charset="-128"/>
        </a:defRPr>
      </a:lvl2pPr>
      <a:lvl3pPr algn="ctr" rtl="0" eaLnBrk="1" fontAlgn="base" hangingPunct="1">
        <a:spcBef>
          <a:spcPct val="0"/>
        </a:spcBef>
        <a:spcAft>
          <a:spcPct val="0"/>
        </a:spcAft>
        <a:defRPr sz="4400">
          <a:solidFill>
            <a:schemeClr val="tx1"/>
          </a:solidFill>
          <a:latin typeface="Arial" pitchFamily="-83" charset="0"/>
          <a:ea typeface="ＭＳ Ｐゴシック" pitchFamily="-83" charset="-128"/>
          <a:cs typeface="ＭＳ Ｐゴシック" pitchFamily="-83" charset="-128"/>
        </a:defRPr>
      </a:lvl3pPr>
      <a:lvl4pPr algn="ctr" rtl="0" eaLnBrk="1" fontAlgn="base" hangingPunct="1">
        <a:spcBef>
          <a:spcPct val="0"/>
        </a:spcBef>
        <a:spcAft>
          <a:spcPct val="0"/>
        </a:spcAft>
        <a:defRPr sz="4400">
          <a:solidFill>
            <a:schemeClr val="tx1"/>
          </a:solidFill>
          <a:latin typeface="Arial" pitchFamily="-83" charset="0"/>
          <a:ea typeface="ＭＳ Ｐゴシック" pitchFamily="-83" charset="-128"/>
          <a:cs typeface="ＭＳ Ｐゴシック" pitchFamily="-83" charset="-128"/>
        </a:defRPr>
      </a:lvl4pPr>
      <a:lvl5pPr algn="ctr" rtl="0" eaLnBrk="1" fontAlgn="base" hangingPunct="1">
        <a:spcBef>
          <a:spcPct val="0"/>
        </a:spcBef>
        <a:spcAft>
          <a:spcPct val="0"/>
        </a:spcAft>
        <a:defRPr sz="4400">
          <a:solidFill>
            <a:schemeClr val="tx1"/>
          </a:solidFill>
          <a:latin typeface="Arial" pitchFamily="-83" charset="0"/>
          <a:ea typeface="ＭＳ Ｐゴシック" pitchFamily="-83" charset="-128"/>
          <a:cs typeface="ＭＳ Ｐゴシック" pitchFamily="-83" charset="-128"/>
        </a:defRPr>
      </a:lvl5pPr>
      <a:lvl6pPr marL="457200" algn="ctr" rtl="0" eaLnBrk="1" fontAlgn="base" hangingPunct="1">
        <a:spcBef>
          <a:spcPct val="0"/>
        </a:spcBef>
        <a:spcAft>
          <a:spcPct val="0"/>
        </a:spcAft>
        <a:defRPr sz="4400">
          <a:solidFill>
            <a:schemeClr val="tx1"/>
          </a:solidFill>
          <a:latin typeface="Arial" pitchFamily="-83" charset="0"/>
          <a:ea typeface="ＭＳ Ｐゴシック" pitchFamily="-83" charset="-128"/>
          <a:cs typeface="ＭＳ Ｐゴシック" pitchFamily="-83" charset="-128"/>
        </a:defRPr>
      </a:lvl6pPr>
      <a:lvl7pPr marL="914400" algn="ctr" rtl="0" eaLnBrk="1" fontAlgn="base" hangingPunct="1">
        <a:spcBef>
          <a:spcPct val="0"/>
        </a:spcBef>
        <a:spcAft>
          <a:spcPct val="0"/>
        </a:spcAft>
        <a:defRPr sz="4400">
          <a:solidFill>
            <a:schemeClr val="tx1"/>
          </a:solidFill>
          <a:latin typeface="Arial" pitchFamily="-83" charset="0"/>
          <a:ea typeface="ＭＳ Ｐゴシック" pitchFamily="-83" charset="-128"/>
          <a:cs typeface="ＭＳ Ｐゴシック" pitchFamily="-83" charset="-128"/>
        </a:defRPr>
      </a:lvl7pPr>
      <a:lvl8pPr marL="1371600" algn="ctr" rtl="0" eaLnBrk="1" fontAlgn="base" hangingPunct="1">
        <a:spcBef>
          <a:spcPct val="0"/>
        </a:spcBef>
        <a:spcAft>
          <a:spcPct val="0"/>
        </a:spcAft>
        <a:defRPr sz="4400">
          <a:solidFill>
            <a:schemeClr val="tx1"/>
          </a:solidFill>
          <a:latin typeface="Arial" pitchFamily="-83" charset="0"/>
          <a:ea typeface="ＭＳ Ｐゴシック" pitchFamily="-83" charset="-128"/>
          <a:cs typeface="ＭＳ Ｐゴシック" pitchFamily="-83" charset="-128"/>
        </a:defRPr>
      </a:lvl8pPr>
      <a:lvl9pPr marL="1828800" algn="ctr" rtl="0" eaLnBrk="1" fontAlgn="base" hangingPunct="1">
        <a:spcBef>
          <a:spcPct val="0"/>
        </a:spcBef>
        <a:spcAft>
          <a:spcPct val="0"/>
        </a:spcAft>
        <a:defRPr sz="4400">
          <a:solidFill>
            <a:schemeClr val="tx1"/>
          </a:solidFill>
          <a:latin typeface="Arial" pitchFamily="-83" charset="0"/>
          <a:ea typeface="ＭＳ Ｐゴシック" pitchFamily="-83" charset="-128"/>
          <a:cs typeface="ＭＳ Ｐゴシック" pitchFamily="-83" charset="-128"/>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mn-lt"/>
          <a:ea typeface="ＭＳ Ｐゴシック" pitchFamily="-83" charset="-128"/>
          <a:cs typeface="ＭＳ Ｐゴシック" pitchFamily="-83" charset="-128"/>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mn-lt"/>
          <a:ea typeface="ＭＳ Ｐゴシック" pitchFamily="-83" charset="-128"/>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mn-lt"/>
          <a:ea typeface="ＭＳ Ｐゴシック" pitchFamily="-83" charset="-128"/>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mn-lt"/>
          <a:ea typeface="ＭＳ Ｐゴシック" pitchFamily="-83" charset="-128"/>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mn-lt"/>
          <a:ea typeface="ＭＳ Ｐゴシック" pitchFamily="-83" charset="-128"/>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7903525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80638949"/>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7" r:id="rId3"/>
    <p:sldLayoutId id="2147483688" r:id="rId4"/>
    <p:sldLayoutId id="2147483689" r:id="rId5"/>
    <p:sldLayoutId id="2147483690" r:id="rId6"/>
    <p:sldLayoutId id="2147483691" r:id="rId7"/>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jpeg"/><Relationship Id="rId1" Type="http://schemas.openxmlformats.org/officeDocument/2006/relationships/slideLayout" Target="../slideLayouts/slideLayout13.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5.xml"/><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a:t>Global Initiative for Asthma (GINA)</a:t>
            </a:r>
            <a:br>
              <a:rPr lang="en-US"/>
            </a:br>
            <a:r>
              <a:rPr lang="en-US"/>
              <a:t/>
            </a:r>
            <a:br>
              <a:rPr lang="en-US"/>
            </a:br>
            <a:r>
              <a:rPr lang="en-US"/>
              <a:t>What’s new in </a:t>
            </a:r>
            <a:r>
              <a:rPr lang="en-US"/>
              <a:t>GINA </a:t>
            </a:r>
            <a:r>
              <a:rPr lang="en-US" smtClean="0"/>
              <a:t>2017?</a:t>
            </a:r>
            <a:r>
              <a:rPr lang="en-US" sz="3600"/>
              <a:t/>
            </a:r>
            <a:br>
              <a:rPr lang="en-US" sz="3600"/>
            </a:br>
            <a:endParaRPr lang="en-AU"/>
          </a:p>
        </p:txBody>
      </p:sp>
    </p:spTree>
    <p:extLst>
      <p:ext uri="{BB962C8B-B14F-4D97-AF65-F5344CB8AC3E}">
        <p14:creationId xmlns:p14="http://schemas.microsoft.com/office/powerpoint/2010/main" val="29390311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nSpc>
                <a:spcPts val="2800"/>
              </a:lnSpc>
            </a:pPr>
            <a:r>
              <a:rPr lang="en-US" smtClean="0"/>
              <a:t>This topic previously covered in detail in the online Appendix</a:t>
            </a:r>
          </a:p>
          <a:p>
            <a:pPr lvl="1">
              <a:lnSpc>
                <a:spcPts val="2800"/>
              </a:lnSpc>
            </a:pPr>
            <a:r>
              <a:rPr lang="en-US" smtClean="0"/>
              <a:t>Information now also added to main report for accessibility</a:t>
            </a:r>
          </a:p>
          <a:p>
            <a:pPr>
              <a:lnSpc>
                <a:spcPts val="2800"/>
              </a:lnSpc>
            </a:pPr>
            <a:r>
              <a:rPr lang="en-US" smtClean="0"/>
              <a:t>Ch </a:t>
            </a:r>
            <a:r>
              <a:rPr lang="en-US" smtClean="0"/>
              <a:t>2, </a:t>
            </a:r>
            <a:r>
              <a:rPr lang="en-US"/>
              <a:t>assessment </a:t>
            </a:r>
            <a:r>
              <a:rPr lang="en-US" smtClean="0"/>
              <a:t>of future </a:t>
            </a:r>
            <a:r>
              <a:rPr lang="en-US" smtClean="0"/>
              <a:t>risk </a:t>
            </a:r>
            <a:r>
              <a:rPr lang="en-US" smtClean="0"/>
              <a:t>in </a:t>
            </a:r>
            <a:r>
              <a:rPr lang="en-US" smtClean="0"/>
              <a:t>children 6-11 yrs</a:t>
            </a:r>
          </a:p>
          <a:p>
            <a:pPr lvl="1">
              <a:lnSpc>
                <a:spcPts val="2800"/>
              </a:lnSpc>
            </a:pPr>
            <a:r>
              <a:rPr lang="en-US" smtClean="0"/>
              <a:t>Recommended to check height at least yearly</a:t>
            </a:r>
          </a:p>
          <a:p>
            <a:pPr lvl="1">
              <a:lnSpc>
                <a:spcPts val="2800"/>
              </a:lnSpc>
            </a:pPr>
            <a:r>
              <a:rPr lang="en-US" smtClean="0"/>
              <a:t>The reason</a:t>
            </a:r>
            <a:r>
              <a:rPr lang="en-US" smtClean="0"/>
              <a:t> has been added: “…</a:t>
            </a:r>
            <a:r>
              <a:rPr lang="en-US" smtClean="0"/>
              <a:t>as </a:t>
            </a:r>
            <a:r>
              <a:rPr lang="en-US"/>
              <a:t>poorly-controlled asthma can affect </a:t>
            </a:r>
            <a:r>
              <a:rPr lang="en-US" smtClean="0"/>
              <a:t>growth </a:t>
            </a:r>
            <a:r>
              <a:rPr lang="en-US" sz="1800" i="1" smtClean="0"/>
              <a:t>[Pedersen 2001]</a:t>
            </a:r>
            <a:r>
              <a:rPr lang="en-US" smtClean="0"/>
              <a:t>, and </a:t>
            </a:r>
            <a:r>
              <a:rPr lang="en-US"/>
              <a:t>growth velocity may be lower in the </a:t>
            </a:r>
            <a:r>
              <a:rPr lang="en-US" smtClean="0"/>
              <a:t>first 1-2 </a:t>
            </a:r>
            <a:r>
              <a:rPr lang="en-US"/>
              <a:t>years of ICS </a:t>
            </a:r>
            <a:r>
              <a:rPr lang="en-US" smtClean="0"/>
              <a:t>treatment </a:t>
            </a:r>
            <a:r>
              <a:rPr lang="en-US" sz="1800" i="1" smtClean="0"/>
              <a:t>[Loke, 2015].”</a:t>
            </a:r>
            <a:endParaRPr lang="en-US" smtClean="0"/>
          </a:p>
          <a:p>
            <a:pPr>
              <a:lnSpc>
                <a:spcPts val="2800"/>
              </a:lnSpc>
            </a:pPr>
            <a:r>
              <a:rPr lang="en-US" smtClean="0"/>
              <a:t>Ch 6, </a:t>
            </a:r>
            <a:r>
              <a:rPr lang="en-US"/>
              <a:t>assessment </a:t>
            </a:r>
            <a:r>
              <a:rPr lang="en-US" smtClean="0"/>
              <a:t>of future </a:t>
            </a:r>
            <a:r>
              <a:rPr lang="en-US" smtClean="0"/>
              <a:t>risk </a:t>
            </a:r>
            <a:r>
              <a:rPr lang="en-US" smtClean="0"/>
              <a:t>in </a:t>
            </a:r>
            <a:r>
              <a:rPr lang="en-US" smtClean="0"/>
              <a:t>children </a:t>
            </a:r>
            <a:r>
              <a:rPr lang="en-US" smtClean="0"/>
              <a:t>≤5 yrs</a:t>
            </a:r>
            <a:endParaRPr lang="en-US" smtClean="0"/>
          </a:p>
          <a:p>
            <a:pPr lvl="1">
              <a:lnSpc>
                <a:spcPts val="2800"/>
              </a:lnSpc>
            </a:pPr>
            <a:r>
              <a:rPr lang="en-US" smtClean="0"/>
              <a:t>Extra text as above</a:t>
            </a:r>
          </a:p>
          <a:p>
            <a:pPr lvl="1">
              <a:lnSpc>
                <a:spcPts val="2800"/>
              </a:lnSpc>
            </a:pPr>
            <a:r>
              <a:rPr lang="en-US" smtClean="0"/>
              <a:t>Advice also added about factors that should be considered if </a:t>
            </a:r>
            <a:r>
              <a:rPr lang="en-AU" smtClean="0"/>
              <a:t>decreased </a:t>
            </a:r>
            <a:r>
              <a:rPr lang="en-AU"/>
              <a:t>growth velocity is </a:t>
            </a:r>
            <a:r>
              <a:rPr lang="en-AU" smtClean="0"/>
              <a:t>seen (e.g. poorly-controlled </a:t>
            </a:r>
            <a:r>
              <a:rPr lang="en-AU"/>
              <a:t>asthma, frequent use of </a:t>
            </a:r>
            <a:r>
              <a:rPr lang="en-AU" smtClean="0"/>
              <a:t>OCS, </a:t>
            </a:r>
            <a:r>
              <a:rPr lang="en-AU"/>
              <a:t>and poor </a:t>
            </a:r>
            <a:r>
              <a:rPr lang="en-AU" smtClean="0"/>
              <a:t>nutrition). Consider referral</a:t>
            </a:r>
            <a:endParaRPr lang="en-AU" smtClean="0"/>
          </a:p>
          <a:p>
            <a:pPr>
              <a:lnSpc>
                <a:spcPts val="2800"/>
              </a:lnSpc>
            </a:pPr>
            <a:endParaRPr lang="en-AU"/>
          </a:p>
          <a:p>
            <a:pPr>
              <a:lnSpc>
                <a:spcPts val="2800"/>
              </a:lnSpc>
            </a:pPr>
            <a:endParaRPr lang="en-AU"/>
          </a:p>
        </p:txBody>
      </p:sp>
      <p:sp>
        <p:nvSpPr>
          <p:cNvPr id="3" name="Title 2"/>
          <p:cNvSpPr>
            <a:spLocks noGrp="1"/>
          </p:cNvSpPr>
          <p:nvPr>
            <p:ph type="title"/>
          </p:nvPr>
        </p:nvSpPr>
        <p:spPr/>
        <p:txBody>
          <a:bodyPr/>
          <a:lstStyle/>
          <a:p>
            <a:r>
              <a:rPr lang="en-AU" smtClean="0"/>
              <a:t>ICS </a:t>
            </a:r>
            <a:r>
              <a:rPr lang="en-AU" smtClean="0"/>
              <a:t>and growth in </a:t>
            </a:r>
            <a:r>
              <a:rPr lang="en-AU" smtClean="0"/>
              <a:t>children</a:t>
            </a:r>
            <a:endParaRPr lang="en-AU"/>
          </a:p>
        </p:txBody>
      </p:sp>
      <p:sp>
        <p:nvSpPr>
          <p:cNvPr id="4" name="TextBox 3"/>
          <p:cNvSpPr txBox="1"/>
          <p:nvPr/>
        </p:nvSpPr>
        <p:spPr>
          <a:xfrm>
            <a:off x="164436" y="6604325"/>
            <a:ext cx="2375563" cy="307777"/>
          </a:xfrm>
          <a:prstGeom prst="rect">
            <a:avLst/>
          </a:prstGeom>
          <a:noFill/>
        </p:spPr>
        <p:txBody>
          <a:bodyPr wrap="square" rtlCol="0">
            <a:spAutoFit/>
          </a:bodyPr>
          <a:lstStyle/>
          <a:p>
            <a:r>
              <a:rPr lang="en-AU" sz="1400" smtClean="0">
                <a:solidFill>
                  <a:schemeClr val="bg1"/>
                </a:solidFill>
              </a:rPr>
              <a:t>What’s new in GINA 2017?</a:t>
            </a:r>
            <a:endParaRPr lang="en-AU" sz="1400">
              <a:solidFill>
                <a:schemeClr val="bg1"/>
              </a:solidFill>
            </a:endParaRPr>
          </a:p>
        </p:txBody>
      </p:sp>
    </p:spTree>
    <p:extLst>
      <p:ext uri="{BB962C8B-B14F-4D97-AF65-F5344CB8AC3E}">
        <p14:creationId xmlns:p14="http://schemas.microsoft.com/office/powerpoint/2010/main" val="3660067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nSpc>
                <a:spcPts val="2800"/>
              </a:lnSpc>
            </a:pPr>
            <a:r>
              <a:rPr lang="en-AU" smtClean="0"/>
              <a:t>Ch 6, choice of controller treatment, children ≤5 yrs</a:t>
            </a:r>
          </a:p>
          <a:p>
            <a:pPr lvl="1">
              <a:lnSpc>
                <a:spcPts val="2800"/>
              </a:lnSpc>
            </a:pPr>
            <a:r>
              <a:rPr lang="en-US" smtClean="0"/>
              <a:t>Discuss decisions about controller treatment with parents or carers</a:t>
            </a:r>
          </a:p>
          <a:p>
            <a:pPr lvl="2">
              <a:lnSpc>
                <a:spcPts val="2800"/>
              </a:lnSpc>
            </a:pPr>
            <a:r>
              <a:rPr lang="en-US" smtClean="0"/>
              <a:t>Relative benefits and risks of treatments</a:t>
            </a:r>
          </a:p>
          <a:p>
            <a:pPr lvl="2">
              <a:lnSpc>
                <a:spcPts val="2800"/>
              </a:lnSpc>
            </a:pPr>
            <a:r>
              <a:rPr lang="en-US" smtClean="0"/>
              <a:t>Importance of maintaining normal activity levels for normal physical and social development</a:t>
            </a:r>
          </a:p>
          <a:p>
            <a:pPr lvl="1">
              <a:lnSpc>
                <a:spcPts val="2800"/>
              </a:lnSpc>
            </a:pPr>
            <a:r>
              <a:rPr lang="en-US" smtClean="0"/>
              <a:t>Although effects </a:t>
            </a:r>
            <a:r>
              <a:rPr lang="en-US"/>
              <a:t>of ICS on growth velocity are seen in pre-pubertal children in the first 1-2 years of treatment, this is not progressive or </a:t>
            </a:r>
            <a:r>
              <a:rPr lang="en-US" smtClean="0"/>
              <a:t>cumulative </a:t>
            </a:r>
            <a:r>
              <a:rPr lang="en-US" sz="1700" i="1" smtClean="0"/>
              <a:t>[Kelly </a:t>
            </a:r>
            <a:r>
              <a:rPr lang="en-US" sz="1700" i="1"/>
              <a:t>2012, Loke </a:t>
            </a:r>
            <a:r>
              <a:rPr lang="en-US" sz="1700" i="1"/>
              <a:t>2015</a:t>
            </a:r>
            <a:r>
              <a:rPr lang="en-US" sz="1700" i="1" smtClean="0"/>
              <a:t>]</a:t>
            </a:r>
            <a:r>
              <a:rPr lang="en-US" i="1" smtClean="0"/>
              <a:t>.</a:t>
            </a:r>
            <a:endParaRPr lang="en-US" smtClean="0"/>
          </a:p>
          <a:p>
            <a:pPr lvl="1">
              <a:lnSpc>
                <a:spcPts val="2800"/>
              </a:lnSpc>
            </a:pPr>
            <a:r>
              <a:rPr lang="en-US" smtClean="0"/>
              <a:t>The </a:t>
            </a:r>
            <a:r>
              <a:rPr lang="en-US"/>
              <a:t>one study that examined long-term outcomes showed a difference of only 0.7% in adult </a:t>
            </a:r>
            <a:r>
              <a:rPr lang="en-US" smtClean="0"/>
              <a:t>height </a:t>
            </a:r>
            <a:r>
              <a:rPr lang="en-US" sz="1700" i="1" smtClean="0"/>
              <a:t>[Kelly 2012, Loke 2015]</a:t>
            </a:r>
            <a:r>
              <a:rPr lang="en-US" smtClean="0"/>
              <a:t>  </a:t>
            </a:r>
          </a:p>
          <a:p>
            <a:pPr lvl="1">
              <a:lnSpc>
                <a:spcPts val="2800"/>
              </a:lnSpc>
            </a:pPr>
            <a:r>
              <a:rPr lang="en-US" smtClean="0"/>
              <a:t>Poorly-controlled </a:t>
            </a:r>
            <a:r>
              <a:rPr lang="en-US"/>
              <a:t>asthma </a:t>
            </a:r>
            <a:r>
              <a:rPr lang="en-US" smtClean="0"/>
              <a:t>itself adversely </a:t>
            </a:r>
            <a:r>
              <a:rPr lang="en-US"/>
              <a:t>affects adult </a:t>
            </a:r>
            <a:r>
              <a:rPr lang="en-US" smtClean="0"/>
              <a:t>height </a:t>
            </a:r>
            <a:r>
              <a:rPr lang="en-US" sz="1700" i="1" smtClean="0"/>
              <a:t>[Pedersen 2001]</a:t>
            </a:r>
            <a:endParaRPr lang="en-US" i="1" smtClean="0"/>
          </a:p>
          <a:p>
            <a:pPr lvl="1">
              <a:lnSpc>
                <a:spcPts val="2800"/>
              </a:lnSpc>
            </a:pPr>
            <a:r>
              <a:rPr lang="en-US" smtClean="0"/>
              <a:t>For </a:t>
            </a:r>
            <a:r>
              <a:rPr lang="en-US"/>
              <a:t>more detail see Appendix Chapter 5B.</a:t>
            </a:r>
            <a:endParaRPr lang="en-AU"/>
          </a:p>
          <a:p>
            <a:pPr>
              <a:lnSpc>
                <a:spcPts val="2800"/>
              </a:lnSpc>
            </a:pPr>
            <a:endParaRPr lang="en-AU"/>
          </a:p>
        </p:txBody>
      </p:sp>
      <p:sp>
        <p:nvSpPr>
          <p:cNvPr id="3" name="Title 2"/>
          <p:cNvSpPr>
            <a:spLocks noGrp="1"/>
          </p:cNvSpPr>
          <p:nvPr>
            <p:ph type="title"/>
          </p:nvPr>
        </p:nvSpPr>
        <p:spPr/>
        <p:txBody>
          <a:bodyPr/>
          <a:lstStyle/>
          <a:p>
            <a:r>
              <a:rPr lang="en-AU"/>
              <a:t>ICS and growth </a:t>
            </a:r>
            <a:r>
              <a:rPr lang="en-AU" smtClean="0"/>
              <a:t>in children</a:t>
            </a:r>
            <a:endParaRPr lang="en-AU"/>
          </a:p>
        </p:txBody>
      </p:sp>
      <p:sp>
        <p:nvSpPr>
          <p:cNvPr id="4" name="TextBox 3"/>
          <p:cNvSpPr txBox="1"/>
          <p:nvPr/>
        </p:nvSpPr>
        <p:spPr>
          <a:xfrm>
            <a:off x="164436" y="6604325"/>
            <a:ext cx="2375563" cy="307777"/>
          </a:xfrm>
          <a:prstGeom prst="rect">
            <a:avLst/>
          </a:prstGeom>
          <a:noFill/>
        </p:spPr>
        <p:txBody>
          <a:bodyPr wrap="square" rtlCol="0">
            <a:spAutoFit/>
          </a:bodyPr>
          <a:lstStyle/>
          <a:p>
            <a:r>
              <a:rPr lang="en-AU" sz="1400" smtClean="0">
                <a:solidFill>
                  <a:schemeClr val="bg1"/>
                </a:solidFill>
              </a:rPr>
              <a:t>What’s new in GINA 2017?</a:t>
            </a:r>
            <a:endParaRPr lang="en-AU" sz="1400">
              <a:solidFill>
                <a:schemeClr val="bg1"/>
              </a:solidFill>
            </a:endParaRPr>
          </a:p>
        </p:txBody>
      </p:sp>
    </p:spTree>
    <p:extLst>
      <p:ext uri="{BB962C8B-B14F-4D97-AF65-F5344CB8AC3E}">
        <p14:creationId xmlns:p14="http://schemas.microsoft.com/office/powerpoint/2010/main" val="11024766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92695"/>
            <a:ext cx="8686800" cy="5565517"/>
          </a:xfrm>
        </p:spPr>
        <p:txBody>
          <a:bodyPr>
            <a:normAutofit/>
          </a:bodyPr>
          <a:lstStyle/>
          <a:p>
            <a:pPr lvl="0">
              <a:lnSpc>
                <a:spcPts val="2800"/>
              </a:lnSpc>
            </a:pPr>
            <a:r>
              <a:rPr lang="en-AU" sz="2400" smtClean="0"/>
              <a:t>Cough in infancy</a:t>
            </a:r>
            <a:endParaRPr lang="en-AU" sz="2000"/>
          </a:p>
          <a:p>
            <a:pPr lvl="1">
              <a:lnSpc>
                <a:spcPts val="2800"/>
              </a:lnSpc>
            </a:pPr>
            <a:r>
              <a:rPr lang="en-AU"/>
              <a:t>Prolonged cough in infancy, and cough without cold symptoms, are associated with later parent-reported physician-diagnosed asthma, independent of infant </a:t>
            </a:r>
            <a:r>
              <a:rPr lang="en-AU" smtClean="0"/>
              <a:t>wheeze </a:t>
            </a:r>
            <a:r>
              <a:rPr lang="en-AU" sz="1800" i="1" smtClean="0"/>
              <a:t>[Oren 2015]</a:t>
            </a:r>
            <a:endParaRPr lang="en-AU" sz="1800" i="1"/>
          </a:p>
          <a:p>
            <a:pPr lvl="0">
              <a:lnSpc>
                <a:spcPts val="2800"/>
              </a:lnSpc>
            </a:pPr>
            <a:r>
              <a:rPr lang="en-AU" sz="2400"/>
              <a:t>Primary prevention of </a:t>
            </a:r>
            <a:r>
              <a:rPr lang="en-AU" sz="2400" smtClean="0"/>
              <a:t>asthma</a:t>
            </a:r>
          </a:p>
          <a:p>
            <a:pPr lvl="1">
              <a:lnSpc>
                <a:spcPts val="2800"/>
              </a:lnSpc>
            </a:pPr>
            <a:r>
              <a:rPr lang="en-AU"/>
              <a:t>No consistent effects of maternal dietary intake of fish or long-chain polyunsaturated fatty acids </a:t>
            </a:r>
            <a:r>
              <a:rPr lang="en-AU"/>
              <a:t>during </a:t>
            </a:r>
            <a:r>
              <a:rPr lang="en-AU" smtClean="0"/>
              <a:t>pregnancy </a:t>
            </a:r>
            <a:r>
              <a:rPr lang="en-AU" smtClean="0"/>
              <a:t>on </a:t>
            </a:r>
            <a:r>
              <a:rPr lang="en-AU"/>
              <a:t>the risk of wheeze, asthma or atopy in </a:t>
            </a:r>
            <a:r>
              <a:rPr lang="en-AU" smtClean="0"/>
              <a:t>the child (based on RCTs and epidemiological studies) </a:t>
            </a:r>
            <a:r>
              <a:rPr lang="en-AU" sz="1600" i="1" smtClean="0"/>
              <a:t> </a:t>
            </a:r>
            <a:r>
              <a:rPr lang="en-AU" sz="1800" i="1" smtClean="0"/>
              <a:t>[Best, 2016]</a:t>
            </a:r>
            <a:endParaRPr lang="en-AU" i="1"/>
          </a:p>
          <a:p>
            <a:pPr>
              <a:lnSpc>
                <a:spcPts val="2800"/>
              </a:lnSpc>
            </a:pPr>
            <a:r>
              <a:rPr lang="en-AU" sz="2400" smtClean="0"/>
              <a:t>Effective implementation studies</a:t>
            </a:r>
            <a:endParaRPr lang="en-AU" sz="2400" smtClean="0"/>
          </a:p>
          <a:p>
            <a:pPr lvl="1">
              <a:lnSpc>
                <a:spcPts val="2800"/>
              </a:lnSpc>
            </a:pPr>
            <a:r>
              <a:rPr lang="en-AU" smtClean="0"/>
              <a:t>Update of adherence strategies effective in real-life settings</a:t>
            </a:r>
          </a:p>
          <a:p>
            <a:pPr lvl="1">
              <a:lnSpc>
                <a:spcPts val="2800"/>
              </a:lnSpc>
            </a:pPr>
            <a:r>
              <a:rPr lang="en-AU" smtClean="0"/>
              <a:t>Examples </a:t>
            </a:r>
            <a:r>
              <a:rPr lang="en-AU"/>
              <a:t>of high impact </a:t>
            </a:r>
            <a:r>
              <a:rPr lang="en-AU" smtClean="0"/>
              <a:t>interventions (</a:t>
            </a:r>
            <a:r>
              <a:rPr lang="en-AU" smtClean="0"/>
              <a:t>from appendix</a:t>
            </a:r>
            <a:r>
              <a:rPr lang="en-AU" smtClean="0"/>
              <a:t>)</a:t>
            </a:r>
            <a:endParaRPr lang="en-AU"/>
          </a:p>
        </p:txBody>
      </p:sp>
      <p:sp>
        <p:nvSpPr>
          <p:cNvPr id="3" name="Title 2"/>
          <p:cNvSpPr>
            <a:spLocks noGrp="1"/>
          </p:cNvSpPr>
          <p:nvPr>
            <p:ph type="title"/>
          </p:nvPr>
        </p:nvSpPr>
        <p:spPr/>
        <p:txBody>
          <a:bodyPr/>
          <a:lstStyle/>
          <a:p>
            <a:r>
              <a:rPr lang="en-AU" smtClean="0"/>
              <a:t>Other changes</a:t>
            </a:r>
            <a:endParaRPr lang="en-AU"/>
          </a:p>
        </p:txBody>
      </p:sp>
      <p:sp>
        <p:nvSpPr>
          <p:cNvPr id="4" name="TextBox 3"/>
          <p:cNvSpPr txBox="1"/>
          <p:nvPr/>
        </p:nvSpPr>
        <p:spPr>
          <a:xfrm>
            <a:off x="164436" y="6604325"/>
            <a:ext cx="2375563" cy="307777"/>
          </a:xfrm>
          <a:prstGeom prst="rect">
            <a:avLst/>
          </a:prstGeom>
          <a:noFill/>
        </p:spPr>
        <p:txBody>
          <a:bodyPr wrap="square" rtlCol="0">
            <a:spAutoFit/>
          </a:bodyPr>
          <a:lstStyle/>
          <a:p>
            <a:r>
              <a:rPr lang="en-AU" sz="1400" smtClean="0">
                <a:solidFill>
                  <a:schemeClr val="bg1"/>
                </a:solidFill>
              </a:rPr>
              <a:t>What’s new in GINA 2017?</a:t>
            </a:r>
            <a:endParaRPr lang="en-AU" sz="1400">
              <a:solidFill>
                <a:schemeClr val="bg1"/>
              </a:solidFill>
            </a:endParaRPr>
          </a:p>
        </p:txBody>
      </p:sp>
    </p:spTree>
    <p:extLst>
      <p:ext uri="{BB962C8B-B14F-4D97-AF65-F5344CB8AC3E}">
        <p14:creationId xmlns:p14="http://schemas.microsoft.com/office/powerpoint/2010/main" val="2765693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AU" smtClean="0"/>
              <a:t>The word ‘syndrome’ has been removed from the previous term ‘asthma-COPD overlap syndrome (ACOS)’ because: </a:t>
            </a:r>
          </a:p>
          <a:p>
            <a:pPr lvl="1"/>
            <a:r>
              <a:rPr lang="en-AU" smtClean="0"/>
              <a:t>This term was being commonly used in the respiratory community as if it was a single disease (‘</a:t>
            </a:r>
            <a:r>
              <a:rPr lang="en-AU" u="sng" smtClean="0"/>
              <a:t>the</a:t>
            </a:r>
            <a:r>
              <a:rPr lang="en-AU" smtClean="0"/>
              <a:t> asthma-COPD overlap syndrome’)</a:t>
            </a:r>
          </a:p>
          <a:p>
            <a:pPr lvl="1"/>
            <a:r>
              <a:rPr lang="en-AU" smtClean="0"/>
              <a:t>There are two medically-accepted definitions of ‘syndrome’ </a:t>
            </a:r>
          </a:p>
          <a:p>
            <a:pPr lvl="1"/>
            <a:r>
              <a:rPr lang="en-AU" smtClean="0"/>
              <a:t>This distracted from the key messages for clinicians and regulators</a:t>
            </a:r>
          </a:p>
          <a:p>
            <a:r>
              <a:rPr lang="en-AU" smtClean="0"/>
              <a:t>The aim is to focus attention back on the original issues</a:t>
            </a:r>
          </a:p>
          <a:p>
            <a:pPr lvl="1"/>
            <a:r>
              <a:rPr lang="en-AU" smtClean="0"/>
              <a:t>These patients are commonly seen in clinical practice</a:t>
            </a:r>
          </a:p>
          <a:p>
            <a:pPr lvl="1"/>
            <a:r>
              <a:rPr lang="en-AU" smtClean="0"/>
              <a:t>They are almost always excluded from the RCTs that provide the evidence base for treatment recommendations, and from studies of underlying mechanisms</a:t>
            </a:r>
          </a:p>
          <a:p>
            <a:pPr lvl="1"/>
            <a:r>
              <a:rPr lang="en-AU" smtClean="0"/>
              <a:t>Current guidelines have opposite safety-based recommendations</a:t>
            </a:r>
          </a:p>
          <a:p>
            <a:pPr lvl="2"/>
            <a:r>
              <a:rPr lang="en-AU" smtClean="0"/>
              <a:t>Asthma: never use LABA without ICS</a:t>
            </a:r>
          </a:p>
          <a:p>
            <a:pPr lvl="2"/>
            <a:r>
              <a:rPr lang="en-AU" smtClean="0"/>
              <a:t>COPD: start treatment with LABA and/or LAMA, without ICS</a:t>
            </a:r>
            <a:endParaRPr lang="en-AU"/>
          </a:p>
        </p:txBody>
      </p:sp>
      <p:sp>
        <p:nvSpPr>
          <p:cNvPr id="3" name="Title 2"/>
          <p:cNvSpPr>
            <a:spLocks noGrp="1"/>
          </p:cNvSpPr>
          <p:nvPr>
            <p:ph type="title"/>
          </p:nvPr>
        </p:nvSpPr>
        <p:spPr/>
        <p:txBody>
          <a:bodyPr/>
          <a:lstStyle/>
          <a:p>
            <a:r>
              <a:rPr lang="en-AU" smtClean="0"/>
              <a:t>‘Asthma-COPD overlap’</a:t>
            </a:r>
            <a:endParaRPr lang="en-AU"/>
          </a:p>
        </p:txBody>
      </p:sp>
      <p:sp>
        <p:nvSpPr>
          <p:cNvPr id="4" name="TextBox 3"/>
          <p:cNvSpPr txBox="1"/>
          <p:nvPr/>
        </p:nvSpPr>
        <p:spPr>
          <a:xfrm>
            <a:off x="164436" y="6604325"/>
            <a:ext cx="2375563" cy="307777"/>
          </a:xfrm>
          <a:prstGeom prst="rect">
            <a:avLst/>
          </a:prstGeom>
          <a:noFill/>
        </p:spPr>
        <p:txBody>
          <a:bodyPr wrap="square" rtlCol="0">
            <a:spAutoFit/>
          </a:bodyPr>
          <a:lstStyle/>
          <a:p>
            <a:r>
              <a:rPr lang="en-AU" sz="1400" smtClean="0">
                <a:solidFill>
                  <a:schemeClr val="bg1"/>
                </a:solidFill>
              </a:rPr>
              <a:t>What’s new in GINA 2017?</a:t>
            </a:r>
            <a:endParaRPr lang="en-AU" sz="1400">
              <a:solidFill>
                <a:schemeClr val="bg1"/>
              </a:solidFill>
            </a:endParaRPr>
          </a:p>
        </p:txBody>
      </p:sp>
    </p:spTree>
    <p:extLst>
      <p:ext uri="{BB962C8B-B14F-4D97-AF65-F5344CB8AC3E}">
        <p14:creationId xmlns:p14="http://schemas.microsoft.com/office/powerpoint/2010/main" val="3000284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xEl>
                                              <p:pRg st="5" end="5"/>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
                                            <p:txEl>
                                              <p:pRg st="6" end="6"/>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
                                            <p:txEl>
                                              <p:pRg st="7" end="7"/>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
                                            <p:txEl>
                                              <p:pRg st="8" end="8"/>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AU" smtClean="0"/>
              <a:t>Distinguishing </a:t>
            </a:r>
            <a:r>
              <a:rPr lang="en-AU"/>
              <a:t>asthma from COPD can be problematic, particularly in smokers and older adults. Some patients may have clinical features of both asthma and COPD</a:t>
            </a:r>
          </a:p>
          <a:p>
            <a:r>
              <a:rPr lang="en-AU"/>
              <a:t>The descriptive term asthma-COPD overlap (ACO) is useful to maintain awareness by clinicians, researchers and regulators of the needs of these patients, since most guidelines and clinical trials are about asthma alone or COPD alone. </a:t>
            </a:r>
          </a:p>
          <a:p>
            <a:r>
              <a:rPr lang="en-AU"/>
              <a:t>However, the term asthma-COPD overlap does not describe a single disease entity. Instead, as for asthma and COPD, it likely includes patients with several different forms of airways disease (phenotypes) caused by a range of different underlying mechanisms. </a:t>
            </a:r>
          </a:p>
          <a:p>
            <a:endParaRPr lang="en-AU"/>
          </a:p>
        </p:txBody>
      </p:sp>
      <p:sp>
        <p:nvSpPr>
          <p:cNvPr id="3" name="Title 2"/>
          <p:cNvSpPr>
            <a:spLocks noGrp="1"/>
          </p:cNvSpPr>
          <p:nvPr>
            <p:ph type="title"/>
          </p:nvPr>
        </p:nvSpPr>
        <p:spPr/>
        <p:txBody>
          <a:bodyPr/>
          <a:lstStyle/>
          <a:p>
            <a:r>
              <a:rPr lang="en-AU" smtClean="0"/>
              <a:t>Asthma-COPD overlap – new ‘Key Points’</a:t>
            </a:r>
            <a:endParaRPr lang="en-AU"/>
          </a:p>
        </p:txBody>
      </p:sp>
      <p:sp>
        <p:nvSpPr>
          <p:cNvPr id="4" name="TextBox 3"/>
          <p:cNvSpPr txBox="1"/>
          <p:nvPr/>
        </p:nvSpPr>
        <p:spPr>
          <a:xfrm>
            <a:off x="164436" y="6604325"/>
            <a:ext cx="2375563" cy="307777"/>
          </a:xfrm>
          <a:prstGeom prst="rect">
            <a:avLst/>
          </a:prstGeom>
          <a:noFill/>
        </p:spPr>
        <p:txBody>
          <a:bodyPr wrap="square" rtlCol="0">
            <a:spAutoFit/>
          </a:bodyPr>
          <a:lstStyle/>
          <a:p>
            <a:r>
              <a:rPr lang="en-AU" sz="1400" smtClean="0">
                <a:solidFill>
                  <a:schemeClr val="bg1"/>
                </a:solidFill>
              </a:rPr>
              <a:t>What’s new in GINA 2017?</a:t>
            </a:r>
            <a:endParaRPr lang="en-AU" sz="1400">
              <a:solidFill>
                <a:schemeClr val="bg1"/>
              </a:solidFill>
            </a:endParaRPr>
          </a:p>
        </p:txBody>
      </p:sp>
    </p:spTree>
    <p:extLst>
      <p:ext uri="{BB962C8B-B14F-4D97-AF65-F5344CB8AC3E}">
        <p14:creationId xmlns:p14="http://schemas.microsoft.com/office/powerpoint/2010/main" val="2219502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AU" smtClean="0"/>
              <a:t>Thus</a:t>
            </a:r>
            <a:r>
              <a:rPr lang="en-AU"/>
              <a:t>, in order to avoid the impression that this is a single disease, the term Asthma COPD Overlap Syndrome (ACOS), used in previous versions of this document, is no longer advised</a:t>
            </a:r>
            <a:r>
              <a:rPr lang="en-AU" smtClean="0"/>
              <a:t>.</a:t>
            </a:r>
          </a:p>
          <a:p>
            <a:endParaRPr lang="en-AU" smtClean="0"/>
          </a:p>
          <a:p>
            <a:endParaRPr lang="en-AU" smtClean="0"/>
          </a:p>
          <a:p>
            <a:r>
              <a:rPr lang="en-AU" smtClean="0"/>
              <a:t>This consensus-based description of asthma-COPD overlap is intended to provide interim advice to clinicians, while stimulating further study of the characteristics, underlying mechanisms and treatments for this common clinical problem</a:t>
            </a:r>
            <a:endParaRPr lang="en-AU"/>
          </a:p>
          <a:p>
            <a:endParaRPr lang="en-AU"/>
          </a:p>
        </p:txBody>
      </p:sp>
      <p:sp>
        <p:nvSpPr>
          <p:cNvPr id="3" name="Title 2"/>
          <p:cNvSpPr>
            <a:spLocks noGrp="1"/>
          </p:cNvSpPr>
          <p:nvPr>
            <p:ph type="title"/>
          </p:nvPr>
        </p:nvSpPr>
        <p:spPr/>
        <p:txBody>
          <a:bodyPr/>
          <a:lstStyle/>
          <a:p>
            <a:r>
              <a:rPr lang="en-AU" smtClean="0"/>
              <a:t>Asthma-COPD overlap – new ‘Key Points’</a:t>
            </a:r>
            <a:endParaRPr lang="en-AU"/>
          </a:p>
        </p:txBody>
      </p:sp>
      <p:sp>
        <p:nvSpPr>
          <p:cNvPr id="4" name="TextBox 3"/>
          <p:cNvSpPr txBox="1"/>
          <p:nvPr/>
        </p:nvSpPr>
        <p:spPr>
          <a:xfrm>
            <a:off x="164436" y="6604325"/>
            <a:ext cx="2375563" cy="307777"/>
          </a:xfrm>
          <a:prstGeom prst="rect">
            <a:avLst/>
          </a:prstGeom>
          <a:noFill/>
        </p:spPr>
        <p:txBody>
          <a:bodyPr wrap="square" rtlCol="0">
            <a:spAutoFit/>
          </a:bodyPr>
          <a:lstStyle/>
          <a:p>
            <a:r>
              <a:rPr lang="en-AU" sz="1400" smtClean="0">
                <a:solidFill>
                  <a:schemeClr val="bg1"/>
                </a:solidFill>
              </a:rPr>
              <a:t>What’s new in GINA 2017?</a:t>
            </a:r>
            <a:endParaRPr lang="en-AU" sz="1400">
              <a:solidFill>
                <a:schemeClr val="bg1"/>
              </a:solidFill>
            </a:endParaRPr>
          </a:p>
        </p:txBody>
      </p:sp>
    </p:spTree>
    <p:extLst>
      <p:ext uri="{BB962C8B-B14F-4D97-AF65-F5344CB8AC3E}">
        <p14:creationId xmlns:p14="http://schemas.microsoft.com/office/powerpoint/2010/main" val="15174181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92695"/>
            <a:ext cx="8527348" cy="5411629"/>
          </a:xfrm>
        </p:spPr>
        <p:txBody>
          <a:bodyPr>
            <a:normAutofit lnSpcReduction="10000"/>
          </a:bodyPr>
          <a:lstStyle/>
          <a:p>
            <a:r>
              <a:rPr lang="en-AU" smtClean="0"/>
              <a:t>Frequency of </a:t>
            </a:r>
            <a:r>
              <a:rPr lang="en-AU" smtClean="0"/>
              <a:t>measurement of lung function</a:t>
            </a:r>
            <a:endParaRPr lang="en-AU" smtClean="0"/>
          </a:p>
          <a:p>
            <a:pPr lvl="1"/>
            <a:r>
              <a:rPr lang="en-AU" smtClean="0"/>
              <a:t>“Lung </a:t>
            </a:r>
            <a:r>
              <a:rPr lang="en-AU"/>
              <a:t>function should be assessed at diagnosis or start of treatment; after 3–6 months of controller treatment to assess the patient’s personal best FEV</a:t>
            </a:r>
            <a:r>
              <a:rPr lang="en-AU" baseline="-25000"/>
              <a:t>1</a:t>
            </a:r>
            <a:r>
              <a:rPr lang="en-AU"/>
              <a:t>; and </a:t>
            </a:r>
            <a:r>
              <a:rPr lang="en-AU">
                <a:solidFill>
                  <a:schemeClr val="accent6">
                    <a:lumMod val="75000"/>
                  </a:schemeClr>
                </a:solidFill>
              </a:rPr>
              <a:t>periodically</a:t>
            </a:r>
            <a:r>
              <a:rPr lang="en-AU">
                <a:solidFill>
                  <a:srgbClr val="FFC000"/>
                </a:solidFill>
              </a:rPr>
              <a:t> </a:t>
            </a:r>
            <a:r>
              <a:rPr lang="en-AU" smtClean="0"/>
              <a:t>thereafter” </a:t>
            </a:r>
          </a:p>
          <a:p>
            <a:r>
              <a:rPr lang="en-AU" smtClean="0"/>
              <a:t>‘Periodically’ has been clarified</a:t>
            </a:r>
          </a:p>
          <a:p>
            <a:pPr lvl="1"/>
            <a:r>
              <a:rPr lang="en-AU" smtClean="0"/>
              <a:t>Most adults: lung </a:t>
            </a:r>
            <a:r>
              <a:rPr lang="en-AU"/>
              <a:t>function should be recorded at least every 1-2 </a:t>
            </a:r>
            <a:r>
              <a:rPr lang="en-AU" smtClean="0"/>
              <a:t>yrs</a:t>
            </a:r>
          </a:p>
          <a:p>
            <a:pPr lvl="1"/>
            <a:r>
              <a:rPr lang="en-AU" smtClean="0"/>
              <a:t>More </a:t>
            </a:r>
            <a:r>
              <a:rPr lang="en-AU"/>
              <a:t>frequently in higher risk </a:t>
            </a:r>
            <a:r>
              <a:rPr lang="en-AU" smtClean="0"/>
              <a:t>patients</a:t>
            </a:r>
          </a:p>
          <a:p>
            <a:pPr lvl="1"/>
            <a:r>
              <a:rPr lang="en-AU" smtClean="0"/>
              <a:t>More </a:t>
            </a:r>
            <a:r>
              <a:rPr lang="en-AU"/>
              <a:t>frequently in children based on </a:t>
            </a:r>
            <a:r>
              <a:rPr lang="en-AU" smtClean="0"/>
              <a:t>severity </a:t>
            </a:r>
            <a:r>
              <a:rPr lang="en-AU"/>
              <a:t>and clinical </a:t>
            </a:r>
            <a:r>
              <a:rPr lang="en-AU" smtClean="0"/>
              <a:t>course</a:t>
            </a:r>
          </a:p>
          <a:p>
            <a:r>
              <a:rPr lang="en-AU"/>
              <a:t>Lung function trajectories</a:t>
            </a:r>
          </a:p>
          <a:p>
            <a:pPr lvl="1"/>
            <a:r>
              <a:rPr lang="en-AU"/>
              <a:t>Children with persistent asthma may have reduced growth in lung function, and some are at risk of accelerated decline in lung function in early adult </a:t>
            </a:r>
            <a:r>
              <a:rPr lang="en-AU"/>
              <a:t>life </a:t>
            </a:r>
            <a:r>
              <a:rPr lang="en-AU" sz="1600" i="1" smtClean="0"/>
              <a:t>[McGeachie, </a:t>
            </a:r>
            <a:r>
              <a:rPr lang="en-AU" sz="1600" i="1"/>
              <a:t>NEJMed </a:t>
            </a:r>
            <a:r>
              <a:rPr lang="en-AU" sz="1600" i="1" smtClean="0"/>
              <a:t>2016]</a:t>
            </a:r>
            <a:endParaRPr lang="en-AU" i="1"/>
          </a:p>
          <a:p>
            <a:r>
              <a:rPr lang="en-AU"/>
              <a:t>Low resource areas</a:t>
            </a:r>
          </a:p>
          <a:p>
            <a:pPr lvl="1"/>
            <a:r>
              <a:rPr lang="en-AU"/>
              <a:t>Poverty is commonly associated with spirometric restriction, so where possible, both FEV</a:t>
            </a:r>
            <a:r>
              <a:rPr lang="en-AU" baseline="-25000"/>
              <a:t>1</a:t>
            </a:r>
            <a:r>
              <a:rPr lang="en-AU"/>
              <a:t> and FVC should be recorded</a:t>
            </a:r>
            <a:endParaRPr lang="en-AU" smtClean="0"/>
          </a:p>
        </p:txBody>
      </p:sp>
      <p:sp>
        <p:nvSpPr>
          <p:cNvPr id="3" name="Title 2"/>
          <p:cNvSpPr>
            <a:spLocks noGrp="1"/>
          </p:cNvSpPr>
          <p:nvPr>
            <p:ph type="title"/>
          </p:nvPr>
        </p:nvSpPr>
        <p:spPr/>
        <p:txBody>
          <a:bodyPr/>
          <a:lstStyle/>
          <a:p>
            <a:r>
              <a:rPr lang="en-AU" smtClean="0"/>
              <a:t>Measurement of lung </a:t>
            </a:r>
            <a:r>
              <a:rPr lang="en-AU" smtClean="0"/>
              <a:t>function - changes</a:t>
            </a:r>
            <a:endParaRPr lang="en-AU"/>
          </a:p>
        </p:txBody>
      </p:sp>
      <p:sp>
        <p:nvSpPr>
          <p:cNvPr id="4" name="TextBox 3"/>
          <p:cNvSpPr txBox="1"/>
          <p:nvPr/>
        </p:nvSpPr>
        <p:spPr>
          <a:xfrm>
            <a:off x="164436" y="6604325"/>
            <a:ext cx="2375563" cy="307777"/>
          </a:xfrm>
          <a:prstGeom prst="rect">
            <a:avLst/>
          </a:prstGeom>
          <a:noFill/>
        </p:spPr>
        <p:txBody>
          <a:bodyPr wrap="square" rtlCol="0">
            <a:spAutoFit/>
          </a:bodyPr>
          <a:lstStyle/>
          <a:p>
            <a:r>
              <a:rPr lang="en-AU" sz="1400" smtClean="0">
                <a:solidFill>
                  <a:schemeClr val="bg1"/>
                </a:solidFill>
              </a:rPr>
              <a:t>What’s new in GINA 2017?</a:t>
            </a:r>
            <a:endParaRPr lang="en-AU" sz="1400">
              <a:solidFill>
                <a:schemeClr val="bg1"/>
              </a:solidFill>
            </a:endParaRPr>
          </a:p>
        </p:txBody>
      </p:sp>
    </p:spTree>
    <p:extLst>
      <p:ext uri="{BB962C8B-B14F-4D97-AF65-F5344CB8AC3E}">
        <p14:creationId xmlns:p14="http://schemas.microsoft.com/office/powerpoint/2010/main" val="2853587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8" end="8"/>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92695"/>
            <a:ext cx="8686800" cy="5411629"/>
          </a:xfrm>
        </p:spPr>
        <p:txBody>
          <a:bodyPr>
            <a:normAutofit fontScale="92500"/>
          </a:bodyPr>
          <a:lstStyle/>
          <a:p>
            <a:r>
              <a:rPr lang="en-AU" smtClean="0"/>
              <a:t>Diagnosis of asthma</a:t>
            </a:r>
          </a:p>
          <a:p>
            <a:pPr lvl="1"/>
            <a:r>
              <a:rPr lang="en-AU" smtClean="0"/>
              <a:t>Additional factors that increase or decrease FENO are listed</a:t>
            </a:r>
          </a:p>
          <a:p>
            <a:pPr lvl="1"/>
            <a:r>
              <a:rPr lang="en-AU" smtClean="0"/>
              <a:t>FENO is not helpful in ruling in or ruling out asthma </a:t>
            </a:r>
            <a:r>
              <a:rPr lang="en-AU" u="sng" smtClean="0"/>
              <a:t>as defined by GINA </a:t>
            </a:r>
          </a:p>
          <a:p>
            <a:r>
              <a:rPr lang="en-AU" smtClean="0"/>
              <a:t>Assessment of future risk</a:t>
            </a:r>
          </a:p>
          <a:p>
            <a:pPr lvl="1"/>
            <a:r>
              <a:rPr lang="en-AU" smtClean="0"/>
              <a:t>Elevated FENO in allergic patients has been added to the list of independent predictors of exacerbations</a:t>
            </a:r>
            <a:r>
              <a:rPr lang="en-AU" sz="1700" i="1" smtClean="0"/>
              <a:t> [Zeiger JACI 2011]</a:t>
            </a:r>
            <a:r>
              <a:rPr lang="en-AU" smtClean="0"/>
              <a:t> </a:t>
            </a:r>
          </a:p>
          <a:p>
            <a:r>
              <a:rPr lang="en-AU" smtClean="0"/>
              <a:t>Single measurements</a:t>
            </a:r>
          </a:p>
          <a:p>
            <a:pPr lvl="1"/>
            <a:r>
              <a:rPr lang="en-AU" smtClean="0"/>
              <a:t>Results of FENO measurement at a single point in time should be interpreted with caution </a:t>
            </a:r>
          </a:p>
          <a:p>
            <a:r>
              <a:rPr lang="en-AU" smtClean="0"/>
              <a:t>Controller treatment</a:t>
            </a:r>
          </a:p>
          <a:p>
            <a:pPr lvl="1"/>
            <a:r>
              <a:rPr lang="en-AU" smtClean="0"/>
              <a:t>Given the lack of long-term safety studies, FENO cannot be recommended at present for deciding against treatment with ICS in patients with a diagnosis or suspected diagnosis of asthma. </a:t>
            </a:r>
          </a:p>
          <a:p>
            <a:pPr lvl="1"/>
            <a:r>
              <a:rPr lang="en-AU" smtClean="0"/>
              <a:t>Based on current evidence, GINA recommends treatment with low-dose ICS for most patients with asthma, even those with infrequent symptoms, to reduce the risk of serious exacerbations.</a:t>
            </a:r>
          </a:p>
        </p:txBody>
      </p:sp>
      <p:sp>
        <p:nvSpPr>
          <p:cNvPr id="3" name="Title 2"/>
          <p:cNvSpPr>
            <a:spLocks noGrp="1"/>
          </p:cNvSpPr>
          <p:nvPr>
            <p:ph type="title"/>
          </p:nvPr>
        </p:nvSpPr>
        <p:spPr>
          <a:xfrm>
            <a:off x="172279" y="251382"/>
            <a:ext cx="7781550" cy="936000"/>
          </a:xfrm>
        </p:spPr>
        <p:txBody>
          <a:bodyPr/>
          <a:lstStyle/>
          <a:p>
            <a:r>
              <a:rPr lang="en-AU" smtClean="0"/>
              <a:t>Fraction of exhaled nitric oxide (FENO) - changes</a:t>
            </a:r>
            <a:endParaRPr lang="en-AU"/>
          </a:p>
        </p:txBody>
      </p:sp>
      <p:sp>
        <p:nvSpPr>
          <p:cNvPr id="4" name="TextBox 3"/>
          <p:cNvSpPr txBox="1"/>
          <p:nvPr/>
        </p:nvSpPr>
        <p:spPr>
          <a:xfrm>
            <a:off x="164436" y="6604325"/>
            <a:ext cx="2375563" cy="307777"/>
          </a:xfrm>
          <a:prstGeom prst="rect">
            <a:avLst/>
          </a:prstGeom>
          <a:noFill/>
        </p:spPr>
        <p:txBody>
          <a:bodyPr wrap="square" rtlCol="0">
            <a:spAutoFit/>
          </a:bodyPr>
          <a:lstStyle/>
          <a:p>
            <a:r>
              <a:rPr lang="en-AU" sz="1400" smtClean="0">
                <a:solidFill>
                  <a:schemeClr val="bg1"/>
                </a:solidFill>
              </a:rPr>
              <a:t>What’s new in GINA 2017?</a:t>
            </a:r>
            <a:endParaRPr lang="en-AU" sz="1400">
              <a:solidFill>
                <a:schemeClr val="bg1"/>
              </a:solidFill>
            </a:endParaRPr>
          </a:p>
        </p:txBody>
      </p:sp>
    </p:spTree>
    <p:extLst>
      <p:ext uri="{BB962C8B-B14F-4D97-AF65-F5344CB8AC3E}">
        <p14:creationId xmlns:p14="http://schemas.microsoft.com/office/powerpoint/2010/main" val="33736223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92696"/>
            <a:ext cx="8527348" cy="5411629"/>
          </a:xfrm>
        </p:spPr>
        <p:txBody>
          <a:bodyPr>
            <a:normAutofit fontScale="92500" lnSpcReduction="20000"/>
          </a:bodyPr>
          <a:lstStyle/>
          <a:p>
            <a:pPr lvl="0">
              <a:lnSpc>
                <a:spcPct val="120000"/>
              </a:lnSpc>
            </a:pPr>
            <a:r>
              <a:rPr lang="en-AU" smtClean="0"/>
              <a:t>Step 5 </a:t>
            </a:r>
            <a:r>
              <a:rPr lang="en-AU" smtClean="0"/>
              <a:t>treatment for severe asthma</a:t>
            </a:r>
            <a:endParaRPr lang="en-AU" smtClean="0"/>
          </a:p>
          <a:p>
            <a:pPr lvl="1">
              <a:lnSpc>
                <a:spcPct val="120000"/>
              </a:lnSpc>
            </a:pPr>
            <a:r>
              <a:rPr lang="en-AU" smtClean="0"/>
              <a:t>Anti-IL5: reslizumab </a:t>
            </a:r>
            <a:r>
              <a:rPr lang="en-AU" smtClean="0"/>
              <a:t>(IV) added </a:t>
            </a:r>
            <a:r>
              <a:rPr lang="en-AU" smtClean="0"/>
              <a:t>to </a:t>
            </a:r>
            <a:r>
              <a:rPr lang="en-AU"/>
              <a:t>mepolizumab (SC) for ≥18 years</a:t>
            </a:r>
            <a:endParaRPr lang="en-AU" smtClean="0"/>
          </a:p>
          <a:p>
            <a:pPr lvl="0">
              <a:lnSpc>
                <a:spcPct val="120000"/>
              </a:lnSpc>
            </a:pPr>
            <a:r>
              <a:rPr lang="en-AU" smtClean="0"/>
              <a:t>Step-down </a:t>
            </a:r>
            <a:r>
              <a:rPr lang="en-AU"/>
              <a:t>from low-dose </a:t>
            </a:r>
            <a:r>
              <a:rPr lang="en-AU" smtClean="0"/>
              <a:t>ICS (Box 3-7)</a:t>
            </a:r>
            <a:endParaRPr lang="en-AU" smtClean="0"/>
          </a:p>
          <a:p>
            <a:pPr lvl="1">
              <a:lnSpc>
                <a:spcPct val="120000"/>
              </a:lnSpc>
            </a:pPr>
            <a:r>
              <a:rPr lang="en-AU" smtClean="0"/>
              <a:t>Add-on </a:t>
            </a:r>
            <a:r>
              <a:rPr lang="en-AU"/>
              <a:t>LTRA may </a:t>
            </a:r>
            <a:r>
              <a:rPr lang="en-AU" smtClean="0"/>
              <a:t>help</a:t>
            </a:r>
          </a:p>
          <a:p>
            <a:pPr lvl="1">
              <a:lnSpc>
                <a:spcPct val="120000"/>
              </a:lnSpc>
            </a:pPr>
            <a:r>
              <a:rPr lang="en-AU" smtClean="0"/>
              <a:t>Insufficient </a:t>
            </a:r>
            <a:r>
              <a:rPr lang="en-AU"/>
              <a:t>evidence for step-down to as-needed ICS </a:t>
            </a:r>
            <a:r>
              <a:rPr lang="en-AU" smtClean="0"/>
              <a:t>with SABA</a:t>
            </a:r>
            <a:endParaRPr lang="en-AU"/>
          </a:p>
          <a:p>
            <a:pPr lvl="0">
              <a:lnSpc>
                <a:spcPct val="120000"/>
              </a:lnSpc>
            </a:pPr>
            <a:r>
              <a:rPr lang="en-AU"/>
              <a:t>Side-effects of oral corticosteroids</a:t>
            </a:r>
          </a:p>
          <a:p>
            <a:pPr lvl="1">
              <a:lnSpc>
                <a:spcPct val="120000"/>
              </a:lnSpc>
            </a:pPr>
            <a:r>
              <a:rPr lang="en-AU"/>
              <a:t>When prescribing short-term OCS, remember to advise patients about common side-effects (sleep disturbance, increased appetite, reflux, mood changes); references </a:t>
            </a:r>
            <a:r>
              <a:rPr lang="en-AU"/>
              <a:t>added </a:t>
            </a:r>
            <a:endParaRPr lang="en-AU" smtClean="0"/>
          </a:p>
          <a:p>
            <a:pPr>
              <a:lnSpc>
                <a:spcPct val="120000"/>
              </a:lnSpc>
            </a:pPr>
            <a:r>
              <a:rPr lang="en-AU" smtClean="0"/>
              <a:t>Vitamin </a:t>
            </a:r>
            <a:r>
              <a:rPr lang="en-AU"/>
              <a:t>D</a:t>
            </a:r>
          </a:p>
          <a:p>
            <a:pPr lvl="1">
              <a:lnSpc>
                <a:spcPct val="120000"/>
              </a:lnSpc>
            </a:pPr>
            <a:r>
              <a:rPr lang="en-AU" smtClean="0"/>
              <a:t>To date, no good quality evidence that Vitamin D supplementation leads to improved asthma control or fewer exacerbations</a:t>
            </a:r>
          </a:p>
          <a:p>
            <a:pPr>
              <a:lnSpc>
                <a:spcPct val="120000"/>
              </a:lnSpc>
            </a:pPr>
            <a:r>
              <a:rPr lang="en-AU" smtClean="0"/>
              <a:t>Chronic sinonasal disease</a:t>
            </a:r>
          </a:p>
          <a:p>
            <a:pPr lvl="1">
              <a:lnSpc>
                <a:spcPct val="120000"/>
              </a:lnSpc>
            </a:pPr>
            <a:r>
              <a:rPr lang="en-AU" smtClean="0"/>
              <a:t>Treatment with nasal corticosteroids improves sinonasal symptoms but not asthma outcomes</a:t>
            </a:r>
            <a:endParaRPr lang="en-AU"/>
          </a:p>
        </p:txBody>
      </p:sp>
      <p:sp>
        <p:nvSpPr>
          <p:cNvPr id="3" name="Title 2"/>
          <p:cNvSpPr>
            <a:spLocks noGrp="1"/>
          </p:cNvSpPr>
          <p:nvPr>
            <p:ph type="title"/>
          </p:nvPr>
        </p:nvSpPr>
        <p:spPr/>
        <p:txBody>
          <a:bodyPr/>
          <a:lstStyle/>
          <a:p>
            <a:r>
              <a:rPr lang="en-AU" smtClean="0"/>
              <a:t>Treatment </a:t>
            </a:r>
            <a:r>
              <a:rPr lang="en-AU" smtClean="0"/>
              <a:t>– other changes in 2017</a:t>
            </a:r>
            <a:endParaRPr lang="en-AU"/>
          </a:p>
        </p:txBody>
      </p:sp>
      <p:sp>
        <p:nvSpPr>
          <p:cNvPr id="4" name="TextBox 3"/>
          <p:cNvSpPr txBox="1"/>
          <p:nvPr/>
        </p:nvSpPr>
        <p:spPr>
          <a:xfrm>
            <a:off x="164436" y="6604325"/>
            <a:ext cx="2375563" cy="307777"/>
          </a:xfrm>
          <a:prstGeom prst="rect">
            <a:avLst/>
          </a:prstGeom>
          <a:noFill/>
        </p:spPr>
        <p:txBody>
          <a:bodyPr wrap="square" rtlCol="0">
            <a:spAutoFit/>
          </a:bodyPr>
          <a:lstStyle/>
          <a:p>
            <a:r>
              <a:rPr lang="en-AU" sz="1400" smtClean="0">
                <a:solidFill>
                  <a:schemeClr val="bg1"/>
                </a:solidFill>
              </a:rPr>
              <a:t>What’s new in GINA 2017?</a:t>
            </a:r>
            <a:endParaRPr lang="en-AU" sz="1400">
              <a:solidFill>
                <a:schemeClr val="bg1"/>
              </a:solidFill>
            </a:endParaRPr>
          </a:p>
        </p:txBody>
      </p:sp>
    </p:spTree>
    <p:extLst>
      <p:ext uri="{BB962C8B-B14F-4D97-AF65-F5344CB8AC3E}">
        <p14:creationId xmlns:p14="http://schemas.microsoft.com/office/powerpoint/2010/main" val="1086453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WI05 2017_box 3-5 2017 colour.jpg"/>
          <p:cNvPicPr>
            <a:picLocks noChangeAspect="1"/>
          </p:cNvPicPr>
          <p:nvPr/>
        </p:nvPicPr>
        <p:blipFill rotWithShape="1">
          <a:blip r:embed="rId2" cstate="print">
            <a:extLst>
              <a:ext uri="{28A0092B-C50C-407E-A947-70E740481C1C}">
                <a14:useLocalDpi xmlns:a14="http://schemas.microsoft.com/office/drawing/2010/main" val="0"/>
              </a:ext>
            </a:extLst>
          </a:blip>
          <a:srcRect l="10166" t="1177" r="10850" b="7669"/>
          <a:stretch/>
        </p:blipFill>
        <p:spPr>
          <a:xfrm>
            <a:off x="2768600" y="1123949"/>
            <a:ext cx="4467225" cy="5513917"/>
          </a:xfrm>
          <a:prstGeom prst="rect">
            <a:avLst/>
          </a:prstGeom>
        </p:spPr>
      </p:pic>
      <p:sp>
        <p:nvSpPr>
          <p:cNvPr id="75778" name="AutoShape 2"/>
          <p:cNvSpPr>
            <a:spLocks/>
          </p:cNvSpPr>
          <p:nvPr/>
        </p:nvSpPr>
        <p:spPr bwMode="auto">
          <a:xfrm>
            <a:off x="165100" y="6653213"/>
            <a:ext cx="8820150" cy="236537"/>
          </a:xfrm>
          <a:custGeom>
            <a:avLst/>
            <a:gdLst>
              <a:gd name="T0" fmla="*/ 0 w 21600"/>
              <a:gd name="T1" fmla="*/ 2147483647 h 20965"/>
              <a:gd name="T2" fmla="*/ 2147483647 w 21600"/>
              <a:gd name="T3" fmla="*/ 0 h 20965"/>
              <a:gd name="T4" fmla="*/ 2147483647 w 21600"/>
              <a:gd name="T5" fmla="*/ 0 h 20965"/>
              <a:gd name="T6" fmla="*/ 2147483647 w 21600"/>
              <a:gd name="T7" fmla="*/ 2147483647 h 20965"/>
              <a:gd name="T8" fmla="*/ 2147483647 w 21600"/>
              <a:gd name="T9" fmla="*/ 2147483647 h 20965"/>
              <a:gd name="T10" fmla="*/ 0 w 21600"/>
              <a:gd name="T11" fmla="*/ 2147483647 h 20965"/>
              <a:gd name="T12" fmla="*/ 0 w 21600"/>
              <a:gd name="T13" fmla="*/ 2147483647 h 20965"/>
              <a:gd name="T14" fmla="*/ 0 w 21600"/>
              <a:gd name="T15" fmla="*/ 2147483647 h 2096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1600" h="20965">
                <a:moveTo>
                  <a:pt x="0" y="3812"/>
                </a:moveTo>
                <a:cubicBezTo>
                  <a:pt x="0" y="1707"/>
                  <a:pt x="53" y="0"/>
                  <a:pt x="118" y="0"/>
                </a:cubicBezTo>
                <a:lnTo>
                  <a:pt x="21482" y="0"/>
                </a:lnTo>
                <a:cubicBezTo>
                  <a:pt x="21547" y="0"/>
                  <a:pt x="21600" y="1707"/>
                  <a:pt x="21600" y="3812"/>
                </a:cubicBezTo>
                <a:lnTo>
                  <a:pt x="21600" y="19059"/>
                </a:lnTo>
                <a:cubicBezTo>
                  <a:pt x="18000" y="21600"/>
                  <a:pt x="3600" y="21600"/>
                  <a:pt x="0" y="19059"/>
                </a:cubicBezTo>
                <a:lnTo>
                  <a:pt x="0" y="3812"/>
                </a:lnTo>
                <a:close/>
                <a:moveTo>
                  <a:pt x="0" y="3812"/>
                </a:moveTo>
              </a:path>
            </a:pathLst>
          </a:custGeom>
          <a:solidFill>
            <a:srgbClr val="134679"/>
          </a:solidFill>
          <a:ln>
            <a:noFill/>
          </a:ln>
          <a:extLst>
            <a:ext uri="{91240B29-F687-4F45-9708-019B960494DF}">
              <a14:hiddenLine xmlns:a14="http://schemas.microsoft.com/office/drawing/2010/main" w="25400" cap="flat">
                <a:solidFill>
                  <a:schemeClr val="tx1"/>
                </a:solidFill>
                <a:round/>
                <a:headEnd type="none" w="med" len="med"/>
                <a:tailEnd type="none" w="med" len="med"/>
              </a14:hiddenLine>
            </a:ext>
          </a:extLst>
        </p:spPr>
        <p:txBody>
          <a:bodyPr lIns="0" tIns="0" rIns="0" bIns="0"/>
          <a:lstStyle/>
          <a:p>
            <a:endParaRPr lang="en-AU">
              <a:solidFill>
                <a:prstClr val="black"/>
              </a:solidFill>
            </a:endParaRPr>
          </a:p>
        </p:txBody>
      </p:sp>
      <p:pic>
        <p:nvPicPr>
          <p:cNvPr id="75779" name="Picture 3"/>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39700"/>
            <a:ext cx="8820150" cy="150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5780" name="Rectangle 4"/>
          <p:cNvSpPr>
            <a:spLocks/>
          </p:cNvSpPr>
          <p:nvPr/>
        </p:nvSpPr>
        <p:spPr bwMode="auto">
          <a:xfrm>
            <a:off x="7191375" y="6680200"/>
            <a:ext cx="1654175"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hangingPunct="1"/>
            <a:r>
              <a:rPr lang="en-US" altLang="en-US" sz="1000">
                <a:solidFill>
                  <a:srgbClr val="FFFFFF"/>
                </a:solidFill>
              </a:rPr>
              <a:t>© Global Initiative for Asthma</a:t>
            </a:r>
          </a:p>
        </p:txBody>
      </p:sp>
      <p:pic>
        <p:nvPicPr>
          <p:cNvPr id="75781" name="Picture 5"/>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61313" y="184150"/>
            <a:ext cx="968375" cy="995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5782" name="Rectangle 6"/>
          <p:cNvSpPr>
            <a:spLocks noGrp="1" noChangeArrowheads="1"/>
          </p:cNvSpPr>
          <p:nvPr>
            <p:ph type="title"/>
          </p:nvPr>
        </p:nvSpPr>
        <p:spPr bwMode="auto">
          <a:xfrm>
            <a:off x="173038" y="250825"/>
            <a:ext cx="7597775" cy="13493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vert="horz" wrap="square" lIns="91440" tIns="45720" rIns="40631" bIns="45720" numCol="1" anchorCtr="0" compatLnSpc="1">
            <a:prstTxWarp prst="textNoShape">
              <a:avLst/>
            </a:prstTxWarp>
          </a:bodyPr>
          <a:lstStyle/>
          <a:p>
            <a:pPr marL="222250" eaLnBrk="1" hangingPunct="1"/>
            <a:r>
              <a:rPr lang="en-US" altLang="en-US" smtClean="0">
                <a:ea typeface="ヒラギノ角ゴ ProN W3" charset="-128"/>
              </a:rPr>
              <a:t>Stepwise approach to control asthma symptoms </a:t>
            </a:r>
            <a:br>
              <a:rPr lang="en-US" altLang="en-US" smtClean="0">
                <a:ea typeface="ヒラギノ角ゴ ProN W3" charset="-128"/>
              </a:rPr>
            </a:br>
            <a:r>
              <a:rPr lang="en-US" altLang="en-US" smtClean="0">
                <a:ea typeface="ヒラギノ角ゴ ProN W3" charset="-128"/>
              </a:rPr>
              <a:t>and reduce risk</a:t>
            </a:r>
          </a:p>
        </p:txBody>
      </p:sp>
      <p:sp>
        <p:nvSpPr>
          <p:cNvPr id="75783" name="Rectangle 7"/>
          <p:cNvSpPr>
            <a:spLocks/>
          </p:cNvSpPr>
          <p:nvPr/>
        </p:nvSpPr>
        <p:spPr bwMode="auto">
          <a:xfrm>
            <a:off x="160338" y="6650038"/>
            <a:ext cx="205898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31" bIns="0"/>
          <a:lstStyle>
            <a:lvl1pPr marL="36513"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r>
              <a:rPr lang="en-US" altLang="en-US" sz="1200" i="1">
                <a:solidFill>
                  <a:srgbClr val="FFFFFF"/>
                </a:solidFill>
                <a:cs typeface="Arial" pitchFamily="34" charset="0"/>
                <a:sym typeface="Arial Italic" charset="0"/>
              </a:rPr>
              <a:t>GINA </a:t>
            </a:r>
            <a:r>
              <a:rPr lang="en-US" altLang="en-US" sz="1200" i="1" smtClean="0">
                <a:solidFill>
                  <a:srgbClr val="FFFFFF"/>
                </a:solidFill>
                <a:cs typeface="Arial" pitchFamily="34" charset="0"/>
                <a:sym typeface="Arial Italic" charset="0"/>
              </a:rPr>
              <a:t>2017, </a:t>
            </a:r>
            <a:r>
              <a:rPr lang="en-US" altLang="en-US" sz="1200" i="1" dirty="0">
                <a:solidFill>
                  <a:srgbClr val="FFFFFF"/>
                </a:solidFill>
                <a:cs typeface="Arial" pitchFamily="34" charset="0"/>
                <a:sym typeface="Arial Italic" charset="0"/>
              </a:rPr>
              <a:t>Box </a:t>
            </a:r>
            <a:r>
              <a:rPr lang="en-US" altLang="en-US" sz="1200" i="1" dirty="0" smtClean="0">
                <a:solidFill>
                  <a:srgbClr val="FFFFFF"/>
                </a:solidFill>
                <a:cs typeface="Arial" pitchFamily="34" charset="0"/>
                <a:sym typeface="Arial Italic" charset="0"/>
              </a:rPr>
              <a:t>3-5 (1/8)</a:t>
            </a:r>
            <a:endParaRPr lang="en-US" altLang="en-US" sz="1200" i="1" dirty="0">
              <a:solidFill>
                <a:srgbClr val="FFFFFF"/>
              </a:solidFill>
              <a:cs typeface="Arial" pitchFamily="34" charset="0"/>
              <a:sym typeface="Arial Italic" charset="0"/>
            </a:endParaRPr>
          </a:p>
        </p:txBody>
      </p:sp>
      <p:sp>
        <p:nvSpPr>
          <p:cNvPr id="75785" name="Rectangle 13"/>
          <p:cNvSpPr>
            <a:spLocks/>
          </p:cNvSpPr>
          <p:nvPr/>
        </p:nvSpPr>
        <p:spPr bwMode="auto">
          <a:xfrm>
            <a:off x="3063875" y="2207419"/>
            <a:ext cx="755650" cy="74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spcBef>
                <a:spcPts val="425"/>
              </a:spcBef>
            </a:pPr>
            <a:r>
              <a:rPr lang="en-US" altLang="en-US" sz="700" kern="700" dirty="0">
                <a:solidFill>
                  <a:prstClr val="black"/>
                </a:solidFill>
              </a:rPr>
              <a:t>Symptoms</a:t>
            </a:r>
          </a:p>
          <a:p>
            <a:pPr eaLnBrk="1" hangingPunct="1">
              <a:spcBef>
                <a:spcPts val="425"/>
              </a:spcBef>
            </a:pPr>
            <a:r>
              <a:rPr lang="en-US" altLang="en-US" sz="700" kern="700" dirty="0">
                <a:solidFill>
                  <a:prstClr val="black"/>
                </a:solidFill>
              </a:rPr>
              <a:t>Exacerbations</a:t>
            </a:r>
          </a:p>
          <a:p>
            <a:pPr eaLnBrk="1" hangingPunct="1">
              <a:lnSpc>
                <a:spcPct val="90000"/>
              </a:lnSpc>
              <a:spcBef>
                <a:spcPts val="425"/>
              </a:spcBef>
            </a:pPr>
            <a:r>
              <a:rPr lang="en-US" altLang="en-US" sz="700" kern="700" dirty="0">
                <a:solidFill>
                  <a:prstClr val="black"/>
                </a:solidFill>
              </a:rPr>
              <a:t>Side-effects</a:t>
            </a:r>
          </a:p>
          <a:p>
            <a:pPr eaLnBrk="1" hangingPunct="1">
              <a:spcBef>
                <a:spcPts val="425"/>
              </a:spcBef>
            </a:pPr>
            <a:r>
              <a:rPr lang="en-US" altLang="en-US" sz="700" kern="700" dirty="0">
                <a:solidFill>
                  <a:prstClr val="black"/>
                </a:solidFill>
              </a:rPr>
              <a:t>Patient satisfaction</a:t>
            </a:r>
          </a:p>
          <a:p>
            <a:pPr eaLnBrk="1" hangingPunct="1">
              <a:spcBef>
                <a:spcPts val="425"/>
              </a:spcBef>
            </a:pPr>
            <a:r>
              <a:rPr lang="en-US" altLang="en-US" sz="700" kern="700" dirty="0">
                <a:solidFill>
                  <a:prstClr val="black"/>
                </a:solidFill>
              </a:rPr>
              <a:t>Lung function</a:t>
            </a:r>
          </a:p>
        </p:txBody>
      </p:sp>
      <p:sp>
        <p:nvSpPr>
          <p:cNvPr id="75786" name="Rectangle 15"/>
          <p:cNvSpPr>
            <a:spLocks/>
          </p:cNvSpPr>
          <p:nvPr/>
        </p:nvSpPr>
        <p:spPr bwMode="auto">
          <a:xfrm>
            <a:off x="2262188" y="4544219"/>
            <a:ext cx="379412"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r" eaLnBrk="1" hangingPunct="1"/>
            <a:r>
              <a:rPr lang="en-US" altLang="en-US" sz="700">
                <a:solidFill>
                  <a:prstClr val="black"/>
                </a:solidFill>
                <a:latin typeface="Arial Italic" charset="0"/>
                <a:sym typeface="Arial Italic" charset="0"/>
              </a:rPr>
              <a:t>Other </a:t>
            </a:r>
            <a:br>
              <a:rPr lang="en-US" altLang="en-US" sz="700">
                <a:solidFill>
                  <a:prstClr val="black"/>
                </a:solidFill>
                <a:latin typeface="Arial Italic" charset="0"/>
                <a:sym typeface="Arial Italic" charset="0"/>
              </a:rPr>
            </a:br>
            <a:r>
              <a:rPr lang="en-US" altLang="en-US" sz="700">
                <a:solidFill>
                  <a:prstClr val="black"/>
                </a:solidFill>
                <a:latin typeface="Arial Italic" charset="0"/>
                <a:sym typeface="Arial Italic" charset="0"/>
              </a:rPr>
              <a:t>controller </a:t>
            </a:r>
            <a:br>
              <a:rPr lang="en-US" altLang="en-US" sz="700">
                <a:solidFill>
                  <a:prstClr val="black"/>
                </a:solidFill>
                <a:latin typeface="Arial Italic" charset="0"/>
                <a:sym typeface="Arial Italic" charset="0"/>
              </a:rPr>
            </a:br>
            <a:r>
              <a:rPr lang="en-US" altLang="en-US" sz="700">
                <a:solidFill>
                  <a:prstClr val="black"/>
                </a:solidFill>
                <a:latin typeface="Arial Italic" charset="0"/>
                <a:sym typeface="Arial Italic" charset="0"/>
              </a:rPr>
              <a:t>options</a:t>
            </a:r>
          </a:p>
        </p:txBody>
      </p:sp>
      <p:sp>
        <p:nvSpPr>
          <p:cNvPr id="75787" name="Rectangle 16"/>
          <p:cNvSpPr>
            <a:spLocks/>
          </p:cNvSpPr>
          <p:nvPr/>
        </p:nvSpPr>
        <p:spPr bwMode="auto">
          <a:xfrm>
            <a:off x="2057400" y="4991894"/>
            <a:ext cx="558800" cy="112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r" eaLnBrk="1" hangingPunct="1">
              <a:lnSpc>
                <a:spcPct val="90000"/>
              </a:lnSpc>
            </a:pPr>
            <a:r>
              <a:rPr lang="en-US" altLang="en-US" sz="800" b="1">
                <a:solidFill>
                  <a:srgbClr val="134679"/>
                </a:solidFill>
                <a:sym typeface="Arial Bold" charset="0"/>
              </a:rPr>
              <a:t>RELIEVER</a:t>
            </a:r>
          </a:p>
        </p:txBody>
      </p:sp>
      <p:sp>
        <p:nvSpPr>
          <p:cNvPr id="75788" name="Rectangle 17"/>
          <p:cNvSpPr>
            <a:spLocks/>
          </p:cNvSpPr>
          <p:nvPr/>
        </p:nvSpPr>
        <p:spPr bwMode="auto">
          <a:xfrm>
            <a:off x="1862138" y="5463382"/>
            <a:ext cx="771525"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r" eaLnBrk="1" hangingPunct="1">
              <a:lnSpc>
                <a:spcPct val="90000"/>
              </a:lnSpc>
            </a:pPr>
            <a:r>
              <a:rPr lang="en-US" altLang="en-US" sz="800" b="1">
                <a:solidFill>
                  <a:srgbClr val="134679"/>
                </a:solidFill>
                <a:sym typeface="Arial Bold" charset="0"/>
              </a:rPr>
              <a:t>REMEMBER </a:t>
            </a:r>
            <a:br>
              <a:rPr lang="en-US" altLang="en-US" sz="800" b="1">
                <a:solidFill>
                  <a:srgbClr val="134679"/>
                </a:solidFill>
                <a:sym typeface="Arial Bold" charset="0"/>
              </a:rPr>
            </a:br>
            <a:r>
              <a:rPr lang="en-US" altLang="en-US" sz="800" b="1">
                <a:solidFill>
                  <a:srgbClr val="134679"/>
                </a:solidFill>
                <a:sym typeface="Arial Bold" charset="0"/>
              </a:rPr>
              <a:t>TO...</a:t>
            </a:r>
          </a:p>
          <a:p>
            <a:pPr eaLnBrk="1" hangingPunct="1">
              <a:lnSpc>
                <a:spcPct val="90000"/>
              </a:lnSpc>
            </a:pPr>
            <a:endParaRPr lang="en-US" altLang="en-US" sz="800" b="1">
              <a:solidFill>
                <a:prstClr val="black"/>
              </a:solidFill>
            </a:endParaRPr>
          </a:p>
        </p:txBody>
      </p:sp>
      <p:sp>
        <p:nvSpPr>
          <p:cNvPr id="75789" name="Rectangle 18"/>
          <p:cNvSpPr>
            <a:spLocks/>
          </p:cNvSpPr>
          <p:nvPr/>
        </p:nvSpPr>
        <p:spPr bwMode="auto">
          <a:xfrm>
            <a:off x="2832100" y="5363369"/>
            <a:ext cx="3900488" cy="12339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marL="174625" indent="-174625" eaLnBrk="0" hangingPunct="0">
              <a:tabLst>
                <a:tab pos="200025" algn="l"/>
              </a:tabLst>
              <a:defRPr sz="2400">
                <a:solidFill>
                  <a:schemeClr val="tx1"/>
                </a:solidFill>
                <a:latin typeface="Arial" pitchFamily="34" charset="0"/>
                <a:ea typeface="ＭＳ Ｐゴシック" pitchFamily="34" charset="-128"/>
              </a:defRPr>
            </a:lvl1pPr>
            <a:lvl2pPr marL="742950" indent="-285750" eaLnBrk="0" hangingPunct="0">
              <a:tabLst>
                <a:tab pos="200025" algn="l"/>
              </a:tabLst>
              <a:defRPr sz="2400">
                <a:solidFill>
                  <a:schemeClr val="tx1"/>
                </a:solidFill>
                <a:latin typeface="Arial" pitchFamily="34" charset="0"/>
                <a:ea typeface="ＭＳ Ｐゴシック" pitchFamily="34" charset="-128"/>
              </a:defRPr>
            </a:lvl2pPr>
            <a:lvl3pPr marL="1143000" indent="-228600" eaLnBrk="0" hangingPunct="0">
              <a:tabLst>
                <a:tab pos="200025" algn="l"/>
              </a:tabLst>
              <a:defRPr sz="2400">
                <a:solidFill>
                  <a:schemeClr val="tx1"/>
                </a:solidFill>
                <a:latin typeface="Arial" pitchFamily="34" charset="0"/>
                <a:ea typeface="ＭＳ Ｐゴシック" pitchFamily="34" charset="-128"/>
              </a:defRPr>
            </a:lvl3pPr>
            <a:lvl4pPr marL="1600200" indent="-228600" eaLnBrk="0" hangingPunct="0">
              <a:tabLst>
                <a:tab pos="200025" algn="l"/>
              </a:tabLst>
              <a:defRPr sz="2400">
                <a:solidFill>
                  <a:schemeClr val="tx1"/>
                </a:solidFill>
                <a:latin typeface="Arial" pitchFamily="34" charset="0"/>
                <a:ea typeface="ＭＳ Ｐゴシック" pitchFamily="34" charset="-128"/>
              </a:defRPr>
            </a:lvl4pPr>
            <a:lvl5pPr marL="2057400" indent="-228600" eaLnBrk="0" hangingPunct="0">
              <a:tabLst>
                <a:tab pos="200025" algn="l"/>
              </a:tabLst>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tabLst>
                <a:tab pos="200025" algn="l"/>
              </a:tabLs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tabLst>
                <a:tab pos="200025" algn="l"/>
              </a:tabLs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tabLst>
                <a:tab pos="200025" algn="l"/>
              </a:tabLs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tabLst>
                <a:tab pos="200025" algn="l"/>
              </a:tabLst>
              <a:defRPr sz="2400">
                <a:solidFill>
                  <a:schemeClr val="tx1"/>
                </a:solidFill>
                <a:latin typeface="Arial" pitchFamily="34" charset="0"/>
                <a:ea typeface="ＭＳ Ｐゴシック" pitchFamily="34" charset="-128"/>
              </a:defRPr>
            </a:lvl9pPr>
          </a:lstStyle>
          <a:p>
            <a:pPr>
              <a:lnSpc>
                <a:spcPct val="90000"/>
              </a:lnSpc>
              <a:spcBef>
                <a:spcPts val="350"/>
              </a:spcBef>
              <a:spcAft>
                <a:spcPts val="100"/>
              </a:spcAft>
            </a:pPr>
            <a:r>
              <a:rPr lang="en-US" sz="600" dirty="0">
                <a:solidFill>
                  <a:prstClr val="black"/>
                </a:solidFill>
                <a:latin typeface="Arial"/>
                <a:cs typeface="Arial"/>
                <a:sym typeface="Arial Bold" charset="0"/>
              </a:rPr>
              <a:t>•	</a:t>
            </a:r>
            <a:r>
              <a:rPr lang="en-US" sz="600" dirty="0">
                <a:solidFill>
                  <a:prstClr val="black"/>
                </a:solidFill>
                <a:latin typeface="Arial"/>
                <a:cs typeface="Arial"/>
              </a:rPr>
              <a:t>Provide guided self-management education (self-monitoring + written action plan + regular review)</a:t>
            </a:r>
          </a:p>
          <a:p>
            <a:pPr>
              <a:lnSpc>
                <a:spcPct val="90000"/>
              </a:lnSpc>
              <a:spcBef>
                <a:spcPts val="350"/>
              </a:spcBef>
              <a:spcAft>
                <a:spcPts val="100"/>
              </a:spcAft>
            </a:pPr>
            <a:r>
              <a:rPr lang="en-US" sz="600" dirty="0">
                <a:solidFill>
                  <a:prstClr val="black"/>
                </a:solidFill>
                <a:latin typeface="Arial"/>
                <a:cs typeface="Arial"/>
                <a:sym typeface="Arial Bold" charset="0"/>
              </a:rPr>
              <a:t>•	</a:t>
            </a:r>
            <a:r>
              <a:rPr lang="en-US" sz="600" dirty="0">
                <a:solidFill>
                  <a:prstClr val="black"/>
                </a:solidFill>
                <a:latin typeface="Arial"/>
                <a:cs typeface="Arial"/>
              </a:rPr>
              <a:t>Treat modifiable risk factors and comorbidities, e.g. smoking, obesity, anxiety</a:t>
            </a:r>
          </a:p>
          <a:p>
            <a:pPr>
              <a:lnSpc>
                <a:spcPct val="90000"/>
              </a:lnSpc>
              <a:spcBef>
                <a:spcPts val="350"/>
              </a:spcBef>
              <a:spcAft>
                <a:spcPts val="100"/>
              </a:spcAft>
            </a:pPr>
            <a:r>
              <a:rPr lang="en-US" sz="600" dirty="0">
                <a:solidFill>
                  <a:prstClr val="black"/>
                </a:solidFill>
                <a:latin typeface="Arial"/>
                <a:cs typeface="Arial"/>
                <a:sym typeface="Arial Bold" charset="0"/>
              </a:rPr>
              <a:t>•	</a:t>
            </a:r>
            <a:r>
              <a:rPr lang="en-US" sz="600" dirty="0">
                <a:solidFill>
                  <a:prstClr val="black"/>
                </a:solidFill>
                <a:latin typeface="Arial"/>
                <a:cs typeface="Arial"/>
              </a:rPr>
              <a:t>Advise about non-pharmacological therapies and strategies, e.g. physical activity, weight loss, avoidance of sensitizers where appropriate</a:t>
            </a:r>
          </a:p>
          <a:p>
            <a:pPr>
              <a:lnSpc>
                <a:spcPct val="90000"/>
              </a:lnSpc>
              <a:spcBef>
                <a:spcPts val="350"/>
              </a:spcBef>
              <a:spcAft>
                <a:spcPts val="100"/>
              </a:spcAft>
            </a:pPr>
            <a:r>
              <a:rPr lang="en-US" sz="600" dirty="0">
                <a:solidFill>
                  <a:prstClr val="black"/>
                </a:solidFill>
                <a:latin typeface="Arial"/>
                <a:cs typeface="Arial"/>
                <a:sym typeface="Arial Bold" charset="0"/>
              </a:rPr>
              <a:t>•	</a:t>
            </a:r>
            <a:r>
              <a:rPr lang="en-US" sz="600" dirty="0">
                <a:solidFill>
                  <a:prstClr val="black"/>
                </a:solidFill>
                <a:latin typeface="Arial"/>
                <a:cs typeface="Arial"/>
              </a:rPr>
              <a:t>Consider stepping up if … uncontrolled symptoms, exacerbations or risks, but check diagnosis, inhaler </a:t>
            </a:r>
            <a:br>
              <a:rPr lang="en-US" sz="600" dirty="0">
                <a:solidFill>
                  <a:prstClr val="black"/>
                </a:solidFill>
                <a:latin typeface="Arial"/>
                <a:cs typeface="Arial"/>
              </a:rPr>
            </a:br>
            <a:r>
              <a:rPr lang="en-US" sz="600" dirty="0">
                <a:solidFill>
                  <a:prstClr val="black"/>
                </a:solidFill>
                <a:latin typeface="Arial"/>
                <a:cs typeface="Arial"/>
              </a:rPr>
              <a:t>technique and adherence first</a:t>
            </a:r>
          </a:p>
          <a:p>
            <a:pPr>
              <a:lnSpc>
                <a:spcPct val="90000"/>
              </a:lnSpc>
              <a:spcBef>
                <a:spcPts val="350"/>
              </a:spcBef>
              <a:spcAft>
                <a:spcPts val="100"/>
              </a:spcAft>
            </a:pPr>
            <a:r>
              <a:rPr lang="en-US" sz="600" dirty="0">
                <a:solidFill>
                  <a:prstClr val="black"/>
                </a:solidFill>
                <a:latin typeface="Arial"/>
                <a:cs typeface="Arial"/>
              </a:rPr>
              <a:t>•	Consider adding SLIT in adult HDM-sensitive patients with allergic rhinitis who have exacerbations despite ICS treatment, provided FEV1 is &gt;70% predicted</a:t>
            </a:r>
          </a:p>
          <a:p>
            <a:pPr>
              <a:lnSpc>
                <a:spcPct val="90000"/>
              </a:lnSpc>
              <a:spcBef>
                <a:spcPts val="350"/>
              </a:spcBef>
              <a:spcAft>
                <a:spcPts val="100"/>
              </a:spcAft>
            </a:pPr>
            <a:r>
              <a:rPr lang="en-US" sz="600" dirty="0">
                <a:solidFill>
                  <a:prstClr val="black"/>
                </a:solidFill>
                <a:latin typeface="Arial"/>
                <a:cs typeface="Arial"/>
                <a:sym typeface="Arial Bold" charset="0"/>
              </a:rPr>
              <a:t>•	</a:t>
            </a:r>
            <a:r>
              <a:rPr lang="en-US" sz="600" dirty="0">
                <a:solidFill>
                  <a:prstClr val="black"/>
                </a:solidFill>
                <a:latin typeface="Arial"/>
                <a:cs typeface="Arial"/>
              </a:rPr>
              <a:t>Consider stepping down if … symptoms controlled for 3 months + low risk for exacerbations. </a:t>
            </a:r>
            <a:br>
              <a:rPr lang="en-US" sz="600" dirty="0">
                <a:solidFill>
                  <a:prstClr val="black"/>
                </a:solidFill>
                <a:latin typeface="Arial"/>
                <a:cs typeface="Arial"/>
              </a:rPr>
            </a:br>
            <a:r>
              <a:rPr lang="en-US" sz="600" dirty="0">
                <a:solidFill>
                  <a:prstClr val="black"/>
                </a:solidFill>
                <a:latin typeface="Arial"/>
                <a:cs typeface="Arial"/>
              </a:rPr>
              <a:t>Ceasing ICS is not advised.</a:t>
            </a:r>
          </a:p>
        </p:txBody>
      </p:sp>
      <p:sp>
        <p:nvSpPr>
          <p:cNvPr id="75790" name="Rectangle 19"/>
          <p:cNvSpPr>
            <a:spLocks/>
          </p:cNvSpPr>
          <p:nvPr/>
        </p:nvSpPr>
        <p:spPr bwMode="auto">
          <a:xfrm>
            <a:off x="2781300" y="3761582"/>
            <a:ext cx="4699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hangingPunct="1">
              <a:lnSpc>
                <a:spcPct val="120000"/>
              </a:lnSpc>
            </a:pPr>
            <a:r>
              <a:rPr lang="en-US" altLang="en-US" sz="800" b="1">
                <a:solidFill>
                  <a:prstClr val="black"/>
                </a:solidFill>
                <a:sym typeface="Arial Bold" charset="0"/>
              </a:rPr>
              <a:t>STEP 1</a:t>
            </a:r>
          </a:p>
        </p:txBody>
      </p:sp>
      <p:sp>
        <p:nvSpPr>
          <p:cNvPr id="75791" name="Rectangle 20"/>
          <p:cNvSpPr>
            <a:spLocks/>
          </p:cNvSpPr>
          <p:nvPr/>
        </p:nvSpPr>
        <p:spPr bwMode="auto">
          <a:xfrm>
            <a:off x="4152900" y="3761582"/>
            <a:ext cx="4699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hangingPunct="1">
              <a:lnSpc>
                <a:spcPct val="120000"/>
              </a:lnSpc>
            </a:pPr>
            <a:r>
              <a:rPr lang="en-US" altLang="en-US" sz="800" b="1">
                <a:solidFill>
                  <a:prstClr val="black"/>
                </a:solidFill>
                <a:sym typeface="Arial Bold" charset="0"/>
              </a:rPr>
              <a:t>STEP 2</a:t>
            </a:r>
          </a:p>
        </p:txBody>
      </p:sp>
      <p:sp>
        <p:nvSpPr>
          <p:cNvPr id="75792" name="Rectangle 21"/>
          <p:cNvSpPr>
            <a:spLocks/>
          </p:cNvSpPr>
          <p:nvPr/>
        </p:nvSpPr>
        <p:spPr bwMode="auto">
          <a:xfrm>
            <a:off x="5600700" y="3685382"/>
            <a:ext cx="4699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hangingPunct="1">
              <a:lnSpc>
                <a:spcPct val="120000"/>
              </a:lnSpc>
            </a:pPr>
            <a:r>
              <a:rPr lang="en-US" altLang="en-US" sz="800" b="1">
                <a:solidFill>
                  <a:prstClr val="black"/>
                </a:solidFill>
                <a:sym typeface="Arial Bold" charset="0"/>
              </a:rPr>
              <a:t>STEP 3</a:t>
            </a:r>
          </a:p>
        </p:txBody>
      </p:sp>
      <p:sp>
        <p:nvSpPr>
          <p:cNvPr id="75793" name="Rectangle 22"/>
          <p:cNvSpPr>
            <a:spLocks/>
          </p:cNvSpPr>
          <p:nvPr/>
        </p:nvSpPr>
        <p:spPr bwMode="auto">
          <a:xfrm>
            <a:off x="6223000" y="3494882"/>
            <a:ext cx="4699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hangingPunct="1">
              <a:lnSpc>
                <a:spcPct val="120000"/>
              </a:lnSpc>
            </a:pPr>
            <a:r>
              <a:rPr lang="en-US" altLang="en-US" sz="800" b="1" dirty="0">
                <a:solidFill>
                  <a:prstClr val="black"/>
                </a:solidFill>
                <a:sym typeface="Arial Bold" charset="0"/>
              </a:rPr>
              <a:t>STEP 4</a:t>
            </a:r>
          </a:p>
        </p:txBody>
      </p:sp>
      <p:sp>
        <p:nvSpPr>
          <p:cNvPr id="75794" name="Rectangle 23"/>
          <p:cNvSpPr>
            <a:spLocks/>
          </p:cNvSpPr>
          <p:nvPr/>
        </p:nvSpPr>
        <p:spPr bwMode="auto">
          <a:xfrm>
            <a:off x="6766396" y="3253582"/>
            <a:ext cx="4699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hangingPunct="1">
              <a:lnSpc>
                <a:spcPct val="120000"/>
              </a:lnSpc>
            </a:pPr>
            <a:r>
              <a:rPr lang="en-US" altLang="en-US" sz="800" b="1" dirty="0">
                <a:solidFill>
                  <a:prstClr val="black"/>
                </a:solidFill>
                <a:sym typeface="Arial Bold" charset="0"/>
              </a:rPr>
              <a:t>STEP 5</a:t>
            </a:r>
          </a:p>
        </p:txBody>
      </p:sp>
      <p:sp>
        <p:nvSpPr>
          <p:cNvPr id="75795" name="Rectangle 24"/>
          <p:cNvSpPr>
            <a:spLocks/>
          </p:cNvSpPr>
          <p:nvPr/>
        </p:nvSpPr>
        <p:spPr bwMode="auto">
          <a:xfrm>
            <a:off x="3265488" y="4277519"/>
            <a:ext cx="2222500" cy="24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hangingPunct="1">
              <a:lnSpc>
                <a:spcPct val="120000"/>
              </a:lnSpc>
            </a:pPr>
            <a:r>
              <a:rPr lang="en-US" altLang="en-US" sz="1000" dirty="0">
                <a:solidFill>
                  <a:prstClr val="black"/>
                </a:solidFill>
              </a:rPr>
              <a:t>Low dose ICS</a:t>
            </a:r>
          </a:p>
        </p:txBody>
      </p:sp>
      <p:sp>
        <p:nvSpPr>
          <p:cNvPr id="71705" name="Rectangle 25"/>
          <p:cNvSpPr>
            <a:spLocks/>
          </p:cNvSpPr>
          <p:nvPr/>
        </p:nvSpPr>
        <p:spPr bwMode="auto">
          <a:xfrm>
            <a:off x="2793256" y="4625182"/>
            <a:ext cx="4826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pPr algn="ctr">
              <a:lnSpc>
                <a:spcPct val="90000"/>
              </a:lnSpc>
              <a:defRPr/>
            </a:pPr>
            <a:r>
              <a:rPr lang="en-US" sz="600" i="1" kern="600" spc="-10" dirty="0">
                <a:solidFill>
                  <a:prstClr val="black">
                    <a:lumMod val="65000"/>
                    <a:lumOff val="35000"/>
                  </a:prstClr>
                </a:solidFill>
                <a:ea typeface="ＭＳ Ｐゴシック" charset="0"/>
                <a:cs typeface="Arial"/>
                <a:sym typeface="Arial Italic" charset="0"/>
              </a:rPr>
              <a:t>Consider low dose ICS </a:t>
            </a:r>
          </a:p>
        </p:txBody>
      </p:sp>
      <p:sp>
        <p:nvSpPr>
          <p:cNvPr id="71706" name="Rectangle 26"/>
          <p:cNvSpPr>
            <a:spLocks/>
          </p:cNvSpPr>
          <p:nvPr/>
        </p:nvSpPr>
        <p:spPr bwMode="auto">
          <a:xfrm>
            <a:off x="3251200" y="4625182"/>
            <a:ext cx="2222500"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pPr algn="ctr">
              <a:lnSpc>
                <a:spcPct val="90000"/>
              </a:lnSpc>
              <a:defRPr/>
            </a:pPr>
            <a:r>
              <a:rPr lang="en-US" sz="600" i="1" kern="600" spc="-10" dirty="0">
                <a:solidFill>
                  <a:prstClr val="black">
                    <a:lumMod val="65000"/>
                    <a:lumOff val="35000"/>
                  </a:prstClr>
                </a:solidFill>
                <a:ea typeface="ＭＳ Ｐゴシック" charset="0"/>
                <a:cs typeface="Arial"/>
                <a:sym typeface="Arial Italic" charset="0"/>
              </a:rPr>
              <a:t>Leukotriene receptor antagonists (LTRA)</a:t>
            </a:r>
          </a:p>
          <a:p>
            <a:pPr algn="ctr">
              <a:lnSpc>
                <a:spcPct val="90000"/>
              </a:lnSpc>
              <a:defRPr/>
            </a:pPr>
            <a:r>
              <a:rPr lang="en-US" sz="600" i="1" kern="600" spc="-10" dirty="0">
                <a:solidFill>
                  <a:prstClr val="black">
                    <a:lumMod val="65000"/>
                    <a:lumOff val="35000"/>
                  </a:prstClr>
                </a:solidFill>
                <a:ea typeface="ＭＳ Ｐゴシック" charset="0"/>
                <a:cs typeface="Arial"/>
                <a:sym typeface="Arial Italic" charset="0"/>
              </a:rPr>
              <a:t>Low dose theophylline*</a:t>
            </a:r>
          </a:p>
        </p:txBody>
      </p:sp>
      <p:sp>
        <p:nvSpPr>
          <p:cNvPr id="71707" name="Rectangle 27"/>
          <p:cNvSpPr>
            <a:spLocks/>
          </p:cNvSpPr>
          <p:nvPr/>
        </p:nvSpPr>
        <p:spPr bwMode="auto">
          <a:xfrm>
            <a:off x="5535614" y="4609150"/>
            <a:ext cx="673100" cy="33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0" bIns="0"/>
          <a:lstStyle/>
          <a:p>
            <a:pPr algn="ctr">
              <a:lnSpc>
                <a:spcPct val="90000"/>
              </a:lnSpc>
              <a:defRPr/>
            </a:pPr>
            <a:r>
              <a:rPr lang="en-US" sz="600" i="1" kern="600" spc="-20" dirty="0">
                <a:solidFill>
                  <a:prstClr val="black">
                    <a:lumMod val="65000"/>
                    <a:lumOff val="35000"/>
                  </a:prstClr>
                </a:solidFill>
                <a:ea typeface="ＭＳ Ｐゴシック" charset="0"/>
                <a:cs typeface="Arial"/>
                <a:sym typeface="Arial Italic" charset="0"/>
              </a:rPr>
              <a:t>Med/high dose ICS</a:t>
            </a:r>
          </a:p>
          <a:p>
            <a:pPr algn="ctr">
              <a:lnSpc>
                <a:spcPct val="90000"/>
              </a:lnSpc>
              <a:defRPr/>
            </a:pPr>
            <a:r>
              <a:rPr lang="en-US" sz="600" i="1" kern="600" spc="-20" dirty="0">
                <a:solidFill>
                  <a:prstClr val="black">
                    <a:lumMod val="65000"/>
                    <a:lumOff val="35000"/>
                  </a:prstClr>
                </a:solidFill>
                <a:ea typeface="ＭＳ Ｐゴシック" charset="0"/>
                <a:cs typeface="Arial"/>
                <a:sym typeface="Arial Italic" charset="0"/>
              </a:rPr>
              <a:t>Low dose ICS+LTRA</a:t>
            </a:r>
          </a:p>
          <a:p>
            <a:pPr algn="ctr">
              <a:lnSpc>
                <a:spcPct val="90000"/>
              </a:lnSpc>
              <a:defRPr/>
            </a:pPr>
            <a:r>
              <a:rPr lang="en-US" sz="600" i="1" kern="600" spc="-20" dirty="0">
                <a:solidFill>
                  <a:prstClr val="black">
                    <a:lumMod val="65000"/>
                    <a:lumOff val="35000"/>
                  </a:prstClr>
                </a:solidFill>
                <a:ea typeface="ＭＳ Ｐゴシック" charset="0"/>
                <a:cs typeface="Arial"/>
                <a:sym typeface="Arial Italic" charset="0"/>
              </a:rPr>
              <a:t>(or + </a:t>
            </a:r>
            <a:r>
              <a:rPr lang="en-US" sz="600" i="1" kern="600" spc="-20" dirty="0" err="1">
                <a:solidFill>
                  <a:prstClr val="black">
                    <a:lumMod val="65000"/>
                    <a:lumOff val="35000"/>
                  </a:prstClr>
                </a:solidFill>
                <a:ea typeface="ＭＳ Ｐゴシック" charset="0"/>
                <a:cs typeface="Arial"/>
                <a:sym typeface="Arial Italic" charset="0"/>
              </a:rPr>
              <a:t>theoph</a:t>
            </a:r>
            <a:r>
              <a:rPr lang="en-US" sz="600" i="1" kern="600" spc="-20" dirty="0">
                <a:solidFill>
                  <a:prstClr val="black">
                    <a:lumMod val="65000"/>
                    <a:lumOff val="35000"/>
                  </a:prstClr>
                </a:solidFill>
                <a:ea typeface="ＭＳ Ｐゴシック" charset="0"/>
                <a:cs typeface="Arial"/>
                <a:sym typeface="Arial Italic" charset="0"/>
              </a:rPr>
              <a:t>*)</a:t>
            </a:r>
          </a:p>
        </p:txBody>
      </p:sp>
      <p:sp>
        <p:nvSpPr>
          <p:cNvPr id="14361" name="Rectangle 30"/>
          <p:cNvSpPr>
            <a:spLocks/>
          </p:cNvSpPr>
          <p:nvPr/>
        </p:nvSpPr>
        <p:spPr bwMode="auto">
          <a:xfrm>
            <a:off x="2765425" y="4925219"/>
            <a:ext cx="27178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p>
            <a:pPr algn="ctr">
              <a:lnSpc>
                <a:spcPct val="50000"/>
              </a:lnSpc>
              <a:defRPr/>
            </a:pPr>
            <a:r>
              <a:rPr lang="en-US" sz="800" dirty="0">
                <a:solidFill>
                  <a:prstClr val="black">
                    <a:lumMod val="65000"/>
                    <a:lumOff val="35000"/>
                  </a:prstClr>
                </a:solidFill>
                <a:ea typeface="ＭＳ Ｐゴシック" charset="0"/>
                <a:cs typeface="ＭＳ Ｐゴシック" charset="0"/>
              </a:rPr>
              <a:t>As-needed short-acting beta</a:t>
            </a:r>
            <a:r>
              <a:rPr lang="en-US" sz="800" baseline="-25000" dirty="0">
                <a:solidFill>
                  <a:prstClr val="black">
                    <a:lumMod val="65000"/>
                    <a:lumOff val="35000"/>
                  </a:prstClr>
                </a:solidFill>
                <a:ea typeface="ＭＳ Ｐゴシック" charset="0"/>
                <a:cs typeface="ＭＳ Ｐゴシック" charset="0"/>
              </a:rPr>
              <a:t>2</a:t>
            </a:r>
            <a:r>
              <a:rPr lang="en-US" sz="800" dirty="0">
                <a:solidFill>
                  <a:prstClr val="black">
                    <a:lumMod val="65000"/>
                    <a:lumOff val="35000"/>
                  </a:prstClr>
                </a:solidFill>
                <a:ea typeface="ＭＳ Ｐゴシック" charset="0"/>
                <a:cs typeface="ＭＳ Ｐゴシック" charset="0"/>
              </a:rPr>
              <a:t>-agonist (SABA)</a:t>
            </a:r>
          </a:p>
        </p:txBody>
      </p:sp>
      <p:sp>
        <p:nvSpPr>
          <p:cNvPr id="14362" name="Rectangle 31"/>
          <p:cNvSpPr>
            <a:spLocks/>
          </p:cNvSpPr>
          <p:nvPr/>
        </p:nvSpPr>
        <p:spPr bwMode="auto">
          <a:xfrm>
            <a:off x="5516563" y="4914107"/>
            <a:ext cx="1638300" cy="290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p>
            <a:pPr algn="ctr">
              <a:lnSpc>
                <a:spcPct val="90000"/>
              </a:lnSpc>
              <a:defRPr/>
            </a:pPr>
            <a:r>
              <a:rPr lang="en-US" sz="800" dirty="0">
                <a:solidFill>
                  <a:prstClr val="black">
                    <a:lumMod val="65000"/>
                    <a:lumOff val="35000"/>
                  </a:prstClr>
                </a:solidFill>
                <a:ea typeface="ＭＳ Ｐゴシック" charset="0"/>
                <a:cs typeface="ＭＳ Ｐゴシック" charset="0"/>
              </a:rPr>
              <a:t>As-needed SABA or </a:t>
            </a:r>
            <a:br>
              <a:rPr lang="en-US" sz="800" dirty="0">
                <a:solidFill>
                  <a:prstClr val="black">
                    <a:lumMod val="65000"/>
                    <a:lumOff val="35000"/>
                  </a:prstClr>
                </a:solidFill>
                <a:ea typeface="ＭＳ Ｐゴシック" charset="0"/>
                <a:cs typeface="ＭＳ Ｐゴシック" charset="0"/>
              </a:rPr>
            </a:br>
            <a:r>
              <a:rPr lang="en-US" sz="800" dirty="0">
                <a:solidFill>
                  <a:prstClr val="black">
                    <a:lumMod val="65000"/>
                    <a:lumOff val="35000"/>
                  </a:prstClr>
                </a:solidFill>
                <a:ea typeface="ＭＳ Ｐゴシック" charset="0"/>
                <a:cs typeface="ＭＳ Ｐゴシック" charset="0"/>
              </a:rPr>
              <a:t>low </a:t>
            </a:r>
            <a:r>
              <a:rPr lang="en-US" sz="800">
                <a:solidFill>
                  <a:prstClr val="black">
                    <a:lumMod val="65000"/>
                    <a:lumOff val="35000"/>
                  </a:prstClr>
                </a:solidFill>
                <a:ea typeface="ＭＳ Ｐゴシック" charset="0"/>
                <a:cs typeface="ＭＳ Ｐゴシック" charset="0"/>
              </a:rPr>
              <a:t>dose ICS/formoterol#</a:t>
            </a:r>
            <a:endParaRPr lang="en-US" sz="800" dirty="0">
              <a:solidFill>
                <a:prstClr val="black">
                  <a:lumMod val="65000"/>
                  <a:lumOff val="35000"/>
                </a:prstClr>
              </a:solidFill>
              <a:ea typeface="ＭＳ Ｐゴシック" charset="0"/>
              <a:cs typeface="ＭＳ Ｐゴシック" charset="0"/>
            </a:endParaRPr>
          </a:p>
        </p:txBody>
      </p:sp>
      <p:sp>
        <p:nvSpPr>
          <p:cNvPr id="197659" name="Rectangle 32"/>
          <p:cNvSpPr>
            <a:spLocks/>
          </p:cNvSpPr>
          <p:nvPr/>
        </p:nvSpPr>
        <p:spPr bwMode="auto">
          <a:xfrm>
            <a:off x="5580112" y="4175919"/>
            <a:ext cx="576064"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square" lIns="0" tIns="0" rIns="0" bIns="0">
            <a:spAutoFit/>
          </a:bodyPr>
          <a:lstStyle/>
          <a:p>
            <a:pPr algn="ctr">
              <a:lnSpc>
                <a:spcPct val="110000"/>
              </a:lnSpc>
              <a:defRPr/>
            </a:pPr>
            <a:r>
              <a:rPr lang="en-US" sz="750" kern="700" dirty="0">
                <a:solidFill>
                  <a:prstClr val="black"/>
                </a:solidFill>
                <a:ea typeface="ＭＳ Ｐゴシック" charset="0"/>
                <a:cs typeface="ＭＳ Ｐゴシック" charset="0"/>
              </a:rPr>
              <a:t>Low dose </a:t>
            </a:r>
            <a:br>
              <a:rPr lang="en-US" sz="750" kern="700" dirty="0">
                <a:solidFill>
                  <a:prstClr val="black"/>
                </a:solidFill>
                <a:ea typeface="ＭＳ Ｐゴシック" charset="0"/>
                <a:cs typeface="ＭＳ Ｐゴシック" charset="0"/>
              </a:rPr>
            </a:br>
            <a:r>
              <a:rPr lang="en-US" sz="750" kern="700" dirty="0">
                <a:solidFill>
                  <a:prstClr val="black"/>
                </a:solidFill>
                <a:ea typeface="ＭＳ Ｐゴシック" charset="0"/>
                <a:cs typeface="ＭＳ Ｐゴシック" charset="0"/>
              </a:rPr>
              <a:t>ICS/LABA**</a:t>
            </a:r>
          </a:p>
        </p:txBody>
      </p:sp>
      <p:sp>
        <p:nvSpPr>
          <p:cNvPr id="197660" name="Rectangle 33"/>
          <p:cNvSpPr>
            <a:spLocks/>
          </p:cNvSpPr>
          <p:nvPr/>
        </p:nvSpPr>
        <p:spPr bwMode="auto">
          <a:xfrm>
            <a:off x="6228184" y="3998119"/>
            <a:ext cx="546100" cy="24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ctr">
              <a:lnSpc>
                <a:spcPct val="110000"/>
              </a:lnSpc>
              <a:defRPr/>
            </a:pPr>
            <a:r>
              <a:rPr lang="en-US" sz="750" kern="700" dirty="0">
                <a:solidFill>
                  <a:prstClr val="black"/>
                </a:solidFill>
                <a:ea typeface="ＭＳ Ｐゴシック" charset="0"/>
                <a:cs typeface="ＭＳ Ｐゴシック" charset="0"/>
              </a:rPr>
              <a:t>Med/high </a:t>
            </a:r>
            <a:br>
              <a:rPr lang="en-US" sz="750" kern="700" dirty="0">
                <a:solidFill>
                  <a:prstClr val="black"/>
                </a:solidFill>
                <a:ea typeface="ＭＳ Ｐゴシック" charset="0"/>
                <a:cs typeface="ＭＳ Ｐゴシック" charset="0"/>
              </a:rPr>
            </a:br>
            <a:r>
              <a:rPr lang="en-US" sz="750" kern="700" dirty="0">
                <a:solidFill>
                  <a:prstClr val="black"/>
                </a:solidFill>
                <a:ea typeface="ＭＳ Ｐゴシック" charset="0"/>
                <a:cs typeface="ＭＳ Ｐゴシック" charset="0"/>
              </a:rPr>
              <a:t>ICS/LABA</a:t>
            </a:r>
          </a:p>
        </p:txBody>
      </p:sp>
      <p:sp>
        <p:nvSpPr>
          <p:cNvPr id="75806" name="Rectangle 11"/>
          <p:cNvSpPr>
            <a:spLocks/>
          </p:cNvSpPr>
          <p:nvPr/>
        </p:nvSpPr>
        <p:spPr bwMode="auto">
          <a:xfrm>
            <a:off x="5443538" y="1331119"/>
            <a:ext cx="1221488" cy="6709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spcBef>
                <a:spcPts val="425"/>
              </a:spcBef>
            </a:pPr>
            <a:r>
              <a:rPr lang="en-US" altLang="en-US" sz="700" kern="700" dirty="0">
                <a:solidFill>
                  <a:prstClr val="black"/>
                </a:solidFill>
              </a:rPr>
              <a:t>Diagnosis</a:t>
            </a:r>
          </a:p>
          <a:p>
            <a:pPr eaLnBrk="1" hangingPunct="1">
              <a:lnSpc>
                <a:spcPct val="90000"/>
              </a:lnSpc>
              <a:spcBef>
                <a:spcPts val="425"/>
              </a:spcBef>
            </a:pPr>
            <a:r>
              <a:rPr lang="en-US" altLang="en-US" sz="700" kern="700" dirty="0">
                <a:solidFill>
                  <a:prstClr val="black"/>
                </a:solidFill>
              </a:rPr>
              <a:t>Symptom control &amp; risk factors</a:t>
            </a:r>
            <a:br>
              <a:rPr lang="en-US" altLang="en-US" sz="700" kern="700" dirty="0">
                <a:solidFill>
                  <a:prstClr val="black"/>
                </a:solidFill>
              </a:rPr>
            </a:br>
            <a:r>
              <a:rPr lang="en-US" altLang="en-US" sz="700" kern="700" dirty="0">
                <a:solidFill>
                  <a:prstClr val="black"/>
                </a:solidFill>
              </a:rPr>
              <a:t>(including lung function)</a:t>
            </a:r>
          </a:p>
          <a:p>
            <a:pPr eaLnBrk="1" hangingPunct="1">
              <a:spcBef>
                <a:spcPts val="425"/>
              </a:spcBef>
            </a:pPr>
            <a:r>
              <a:rPr lang="en-US" altLang="en-US" sz="700" kern="700" dirty="0">
                <a:solidFill>
                  <a:prstClr val="black"/>
                </a:solidFill>
              </a:rPr>
              <a:t>Inhaler technique &amp; adherence</a:t>
            </a:r>
          </a:p>
          <a:p>
            <a:pPr eaLnBrk="1" hangingPunct="1">
              <a:spcBef>
                <a:spcPts val="425"/>
              </a:spcBef>
            </a:pPr>
            <a:r>
              <a:rPr lang="en-US" altLang="en-US" sz="700" kern="700" dirty="0">
                <a:solidFill>
                  <a:prstClr val="black"/>
                </a:solidFill>
              </a:rPr>
              <a:t>Patient preference</a:t>
            </a:r>
          </a:p>
        </p:txBody>
      </p:sp>
      <p:sp>
        <p:nvSpPr>
          <p:cNvPr id="75807" name="Rectangle 12"/>
          <p:cNvSpPr>
            <a:spLocks/>
          </p:cNvSpPr>
          <p:nvPr/>
        </p:nvSpPr>
        <p:spPr bwMode="auto">
          <a:xfrm>
            <a:off x="5656263" y="2448719"/>
            <a:ext cx="1270000" cy="420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spcBef>
                <a:spcPts val="425"/>
              </a:spcBef>
            </a:pPr>
            <a:r>
              <a:rPr lang="en-US" altLang="en-US" sz="700" kern="700" dirty="0">
                <a:solidFill>
                  <a:prstClr val="black"/>
                </a:solidFill>
              </a:rPr>
              <a:t>Asthma medications</a:t>
            </a:r>
          </a:p>
          <a:p>
            <a:pPr eaLnBrk="1" hangingPunct="1">
              <a:lnSpc>
                <a:spcPct val="90000"/>
              </a:lnSpc>
              <a:spcBef>
                <a:spcPts val="425"/>
              </a:spcBef>
            </a:pPr>
            <a:r>
              <a:rPr lang="en-US" altLang="en-US" sz="700" kern="700" dirty="0">
                <a:solidFill>
                  <a:prstClr val="black"/>
                </a:solidFill>
              </a:rPr>
              <a:t>Non-pharmacological strategies</a:t>
            </a:r>
          </a:p>
          <a:p>
            <a:pPr eaLnBrk="1" hangingPunct="1">
              <a:spcBef>
                <a:spcPts val="425"/>
              </a:spcBef>
            </a:pPr>
            <a:r>
              <a:rPr lang="en-US" altLang="en-US" sz="700" kern="700" dirty="0">
                <a:solidFill>
                  <a:prstClr val="black"/>
                </a:solidFill>
              </a:rPr>
              <a:t>Treat modifiable risk factors</a:t>
            </a:r>
          </a:p>
        </p:txBody>
      </p:sp>
      <p:sp>
        <p:nvSpPr>
          <p:cNvPr id="75808" name="Rectangle 14"/>
          <p:cNvSpPr>
            <a:spLocks/>
          </p:cNvSpPr>
          <p:nvPr/>
        </p:nvSpPr>
        <p:spPr bwMode="auto">
          <a:xfrm>
            <a:off x="1763713" y="3761582"/>
            <a:ext cx="869950"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r" eaLnBrk="1" hangingPunct="1">
              <a:lnSpc>
                <a:spcPct val="90000"/>
              </a:lnSpc>
            </a:pPr>
            <a:r>
              <a:rPr lang="en-US" altLang="en-US" sz="800" b="1">
                <a:solidFill>
                  <a:srgbClr val="134679"/>
                </a:solidFill>
                <a:sym typeface="Arial Bold" charset="0"/>
              </a:rPr>
              <a:t>PREFERRED </a:t>
            </a:r>
            <a:br>
              <a:rPr lang="en-US" altLang="en-US" sz="800" b="1">
                <a:solidFill>
                  <a:srgbClr val="134679"/>
                </a:solidFill>
                <a:sym typeface="Arial Bold" charset="0"/>
              </a:rPr>
            </a:br>
            <a:r>
              <a:rPr lang="en-US" altLang="en-US" sz="800" b="1">
                <a:solidFill>
                  <a:srgbClr val="134679"/>
                </a:solidFill>
                <a:sym typeface="Arial Bold" charset="0"/>
              </a:rPr>
              <a:t>CONTROLLER </a:t>
            </a:r>
            <a:br>
              <a:rPr lang="en-US" altLang="en-US" sz="800" b="1">
                <a:solidFill>
                  <a:srgbClr val="134679"/>
                </a:solidFill>
                <a:sym typeface="Arial Bold" charset="0"/>
              </a:rPr>
            </a:br>
            <a:r>
              <a:rPr lang="en-US" altLang="en-US" sz="800" b="1">
                <a:solidFill>
                  <a:srgbClr val="134679"/>
                </a:solidFill>
                <a:sym typeface="Arial Bold" charset="0"/>
              </a:rPr>
              <a:t>CHOICE</a:t>
            </a:r>
          </a:p>
          <a:p>
            <a:pPr eaLnBrk="1" hangingPunct="1">
              <a:lnSpc>
                <a:spcPct val="90000"/>
              </a:lnSpc>
            </a:pPr>
            <a:endParaRPr lang="en-US" altLang="en-US" sz="800" b="1">
              <a:solidFill>
                <a:prstClr val="black"/>
              </a:solidFill>
            </a:endParaRPr>
          </a:p>
        </p:txBody>
      </p:sp>
      <p:grpSp>
        <p:nvGrpSpPr>
          <p:cNvPr id="75809" name="Group 1"/>
          <p:cNvGrpSpPr>
            <a:grpSpLocks/>
          </p:cNvGrpSpPr>
          <p:nvPr/>
        </p:nvGrpSpPr>
        <p:grpSpPr bwMode="auto">
          <a:xfrm>
            <a:off x="4140200" y="1872457"/>
            <a:ext cx="1219200" cy="1303337"/>
            <a:chOff x="3950262" y="1976264"/>
            <a:chExt cx="1635108" cy="1749890"/>
          </a:xfrm>
        </p:grpSpPr>
        <p:sp>
          <p:nvSpPr>
            <p:cNvPr id="39" name="Rectangle 38"/>
            <p:cNvSpPr/>
            <p:nvPr/>
          </p:nvSpPr>
          <p:spPr>
            <a:xfrm rot="18616622">
              <a:off x="3873426" y="2053100"/>
              <a:ext cx="1663488" cy="1509816"/>
            </a:xfrm>
            <a:prstGeom prst="rect">
              <a:avLst/>
            </a:prstGeom>
            <a:noFill/>
            <a:ln>
              <a:noFill/>
            </a:ln>
          </p:spPr>
          <p:style>
            <a:lnRef idx="2">
              <a:schemeClr val="accent1"/>
            </a:lnRef>
            <a:fillRef idx="1">
              <a:schemeClr val="lt1"/>
            </a:fillRef>
            <a:effectRef idx="0">
              <a:schemeClr val="accent1"/>
            </a:effectRef>
            <a:fontRef idx="minor">
              <a:schemeClr val="dk1"/>
            </a:fontRef>
          </p:style>
          <p:txBody>
            <a:bodyPr spcFirstLastPara="1" wrap="none">
              <a:prstTxWarp prst="textArchUp">
                <a:avLst>
                  <a:gd name="adj" fmla="val 5457498"/>
                </a:avLst>
              </a:prstTxWarp>
              <a:spAutoFit/>
            </a:bodyPr>
            <a:lstStyle/>
            <a:p>
              <a:pPr algn="ctr">
                <a:defRPr/>
              </a:pPr>
              <a:r>
                <a:rPr lang="en-AU" sz="900" b="1" dirty="0">
                  <a:ln w="12700">
                    <a:noFill/>
                    <a:prstDash val="solid"/>
                  </a:ln>
                  <a:solidFill>
                    <a:prstClr val="white"/>
                  </a:solidFill>
                  <a:cs typeface="Arial"/>
                </a:rPr>
                <a:t>REVIEW RESPONSE</a:t>
              </a:r>
            </a:p>
          </p:txBody>
        </p:sp>
        <p:sp>
          <p:nvSpPr>
            <p:cNvPr id="40" name="Rectangle 39"/>
            <p:cNvSpPr/>
            <p:nvPr/>
          </p:nvSpPr>
          <p:spPr>
            <a:xfrm rot="3533141">
              <a:off x="4049368" y="2031003"/>
              <a:ext cx="1562188" cy="1509816"/>
            </a:xfrm>
            <a:prstGeom prst="rect">
              <a:avLst/>
            </a:prstGeom>
            <a:noFill/>
            <a:ln>
              <a:noFill/>
            </a:ln>
          </p:spPr>
          <p:style>
            <a:lnRef idx="2">
              <a:schemeClr val="accent1"/>
            </a:lnRef>
            <a:fillRef idx="1">
              <a:schemeClr val="lt1"/>
            </a:fillRef>
            <a:effectRef idx="0">
              <a:schemeClr val="accent1"/>
            </a:effectRef>
            <a:fontRef idx="minor">
              <a:schemeClr val="dk1"/>
            </a:fontRef>
          </p:style>
          <p:txBody>
            <a:bodyPr spcFirstLastPara="1" wrap="none">
              <a:prstTxWarp prst="textArchUp">
                <a:avLst>
                  <a:gd name="adj" fmla="val 5457498"/>
                </a:avLst>
              </a:prstTxWarp>
              <a:spAutoFit/>
            </a:bodyPr>
            <a:lstStyle/>
            <a:p>
              <a:pPr algn="ctr">
                <a:defRPr/>
              </a:pPr>
              <a:r>
                <a:rPr lang="en-AU" sz="900" b="1" dirty="0">
                  <a:ln w="12700">
                    <a:noFill/>
                    <a:prstDash val="solid"/>
                  </a:ln>
                  <a:solidFill>
                    <a:prstClr val="white"/>
                  </a:solidFill>
                  <a:cs typeface="Arial"/>
                </a:rPr>
                <a:t>ASSESS</a:t>
              </a:r>
            </a:p>
          </p:txBody>
        </p:sp>
        <p:sp>
          <p:nvSpPr>
            <p:cNvPr id="41" name="Rectangle 40"/>
            <p:cNvSpPr/>
            <p:nvPr/>
          </p:nvSpPr>
          <p:spPr>
            <a:xfrm rot="21356104">
              <a:off x="4049182" y="2512152"/>
              <a:ext cx="1492013" cy="1214002"/>
            </a:xfrm>
            <a:prstGeom prst="rect">
              <a:avLst/>
            </a:prstGeom>
            <a:noFill/>
          </p:spPr>
          <p:txBody>
            <a:bodyPr spcFirstLastPara="1" wrap="none">
              <a:prstTxWarp prst="textArchDown">
                <a:avLst>
                  <a:gd name="adj" fmla="val 16604063"/>
                </a:avLst>
              </a:prstTxWarp>
              <a:spAutoFit/>
            </a:bodyPr>
            <a:lstStyle/>
            <a:p>
              <a:pPr algn="ctr">
                <a:defRPr/>
              </a:pPr>
              <a:r>
                <a:rPr lang="en-AU" sz="900" b="1" dirty="0">
                  <a:ln w="12700">
                    <a:noFill/>
                    <a:prstDash val="solid"/>
                  </a:ln>
                  <a:solidFill>
                    <a:prstClr val="white"/>
                  </a:solidFill>
                  <a:ea typeface="ＭＳ Ｐゴシック" charset="0"/>
                  <a:cs typeface="Arial"/>
                </a:rPr>
                <a:t>ADJUST TREATMENT</a:t>
              </a:r>
              <a:endParaRPr lang="en-US" sz="900" b="1" dirty="0">
                <a:ln w="12700">
                  <a:noFill/>
                  <a:prstDash val="solid"/>
                </a:ln>
                <a:solidFill>
                  <a:prstClr val="white"/>
                </a:solidFill>
                <a:ea typeface="ＭＳ Ｐゴシック" charset="0"/>
                <a:cs typeface="ＭＳ Ｐゴシック" charset="0"/>
              </a:endParaRPr>
            </a:p>
          </p:txBody>
        </p:sp>
      </p:grpSp>
      <p:sp>
        <p:nvSpPr>
          <p:cNvPr id="42" name="Rectangle 20"/>
          <p:cNvSpPr>
            <a:spLocks/>
          </p:cNvSpPr>
          <p:nvPr/>
        </p:nvSpPr>
        <p:spPr bwMode="auto">
          <a:xfrm>
            <a:off x="6262088" y="4609150"/>
            <a:ext cx="576064" cy="332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nSpc>
                <a:spcPct val="90000"/>
              </a:lnSpc>
              <a:defRPr/>
            </a:pPr>
            <a:r>
              <a:rPr lang="en-US" sz="550" i="1" kern="0" dirty="0">
                <a:solidFill>
                  <a:prstClr val="black">
                    <a:lumMod val="65000"/>
                    <a:lumOff val="35000"/>
                  </a:prstClr>
                </a:solidFill>
                <a:ea typeface="ＭＳ Ｐゴシック" charset="0"/>
                <a:cs typeface="Arial"/>
                <a:sym typeface="Arial Italic" charset="0"/>
              </a:rPr>
              <a:t>Add </a:t>
            </a:r>
            <a:r>
              <a:rPr lang="en-US" sz="550" i="1" kern="0" dirty="0" err="1">
                <a:solidFill>
                  <a:prstClr val="black">
                    <a:lumMod val="65000"/>
                    <a:lumOff val="35000"/>
                  </a:prstClr>
                </a:solidFill>
                <a:ea typeface="ＭＳ Ｐゴシック" charset="0"/>
                <a:cs typeface="Arial"/>
                <a:sym typeface="Arial Italic" charset="0"/>
              </a:rPr>
              <a:t>tiotropium</a:t>
            </a:r>
            <a:r>
              <a:rPr lang="en-US" sz="550" kern="700" dirty="0">
                <a:solidFill>
                  <a:prstClr val="black"/>
                </a:solidFill>
                <a:cs typeface="Arial"/>
              </a:rPr>
              <a:t>*</a:t>
            </a:r>
            <a:r>
              <a:rPr lang="en-US" sz="550" kern="700" baseline="30000" dirty="0">
                <a:solidFill>
                  <a:prstClr val="black"/>
                </a:solidFill>
                <a:cs typeface="Arial"/>
                <a:sym typeface="Wingdings 2"/>
              </a:rPr>
              <a:t></a:t>
            </a:r>
            <a:endParaRPr lang="en-US" sz="550" i="1" kern="0" dirty="0">
              <a:solidFill>
                <a:prstClr val="black">
                  <a:lumMod val="65000"/>
                  <a:lumOff val="35000"/>
                </a:prstClr>
              </a:solidFill>
              <a:ea typeface="ＭＳ Ｐゴシック" charset="0"/>
              <a:cs typeface="Arial"/>
              <a:sym typeface="Arial Italic" charset="0"/>
            </a:endParaRPr>
          </a:p>
          <a:p>
            <a:pPr>
              <a:lnSpc>
                <a:spcPct val="90000"/>
              </a:lnSpc>
              <a:defRPr/>
            </a:pPr>
            <a:r>
              <a:rPr lang="en-US" sz="550" i="1" kern="0" dirty="0">
                <a:solidFill>
                  <a:prstClr val="black">
                    <a:lumMod val="65000"/>
                    <a:lumOff val="35000"/>
                  </a:prstClr>
                </a:solidFill>
                <a:ea typeface="ＭＳ Ｐゴシック" charset="0"/>
                <a:cs typeface="Arial"/>
                <a:sym typeface="Arial Italic" charset="0"/>
              </a:rPr>
              <a:t>High dose ICS </a:t>
            </a:r>
            <a:br>
              <a:rPr lang="en-US" sz="550" i="1" kern="0" dirty="0">
                <a:solidFill>
                  <a:prstClr val="black">
                    <a:lumMod val="65000"/>
                    <a:lumOff val="35000"/>
                  </a:prstClr>
                </a:solidFill>
                <a:ea typeface="ＭＳ Ｐゴシック" charset="0"/>
                <a:cs typeface="Arial"/>
                <a:sym typeface="Arial Italic" charset="0"/>
              </a:rPr>
            </a:br>
            <a:r>
              <a:rPr lang="en-US" sz="550" i="1" kern="0" dirty="0">
                <a:solidFill>
                  <a:prstClr val="black">
                    <a:lumMod val="65000"/>
                    <a:lumOff val="35000"/>
                  </a:prstClr>
                </a:solidFill>
                <a:ea typeface="ＭＳ Ｐゴシック" charset="0"/>
                <a:cs typeface="Arial"/>
                <a:sym typeface="Arial Italic" charset="0"/>
              </a:rPr>
              <a:t>+ LTRA </a:t>
            </a:r>
            <a:br>
              <a:rPr lang="en-US" sz="550" i="1" kern="0" dirty="0">
                <a:solidFill>
                  <a:prstClr val="black">
                    <a:lumMod val="65000"/>
                    <a:lumOff val="35000"/>
                  </a:prstClr>
                </a:solidFill>
                <a:ea typeface="ＭＳ Ｐゴシック" charset="0"/>
                <a:cs typeface="Arial"/>
                <a:sym typeface="Arial Italic" charset="0"/>
              </a:rPr>
            </a:br>
            <a:r>
              <a:rPr lang="en-US" sz="550" i="1" kern="0" dirty="0">
                <a:solidFill>
                  <a:prstClr val="black">
                    <a:lumMod val="65000"/>
                    <a:lumOff val="35000"/>
                  </a:prstClr>
                </a:solidFill>
                <a:ea typeface="ＭＳ Ｐゴシック" charset="0"/>
                <a:cs typeface="Arial"/>
                <a:sym typeface="Arial Italic" charset="0"/>
              </a:rPr>
              <a:t>(or + </a:t>
            </a:r>
            <a:r>
              <a:rPr lang="en-US" sz="550" i="1" kern="0" dirty="0" err="1">
                <a:solidFill>
                  <a:prstClr val="black">
                    <a:lumMod val="65000"/>
                    <a:lumOff val="35000"/>
                  </a:prstClr>
                </a:solidFill>
                <a:ea typeface="ＭＳ Ｐゴシック" charset="0"/>
                <a:cs typeface="Arial"/>
                <a:sym typeface="Arial Italic" charset="0"/>
              </a:rPr>
              <a:t>theoph</a:t>
            </a:r>
            <a:r>
              <a:rPr lang="en-US" sz="550" i="1" kern="0" dirty="0">
                <a:solidFill>
                  <a:prstClr val="black">
                    <a:lumMod val="65000"/>
                    <a:lumOff val="35000"/>
                  </a:prstClr>
                </a:solidFill>
                <a:ea typeface="ＭＳ Ｐゴシック" charset="0"/>
                <a:cs typeface="Arial"/>
                <a:sym typeface="Arial Italic" charset="0"/>
              </a:rPr>
              <a:t>*)</a:t>
            </a:r>
          </a:p>
        </p:txBody>
      </p:sp>
      <p:sp>
        <p:nvSpPr>
          <p:cNvPr id="43" name="Rectangle 21"/>
          <p:cNvSpPr>
            <a:spLocks/>
          </p:cNvSpPr>
          <p:nvPr/>
        </p:nvSpPr>
        <p:spPr bwMode="auto">
          <a:xfrm>
            <a:off x="6804950" y="4609150"/>
            <a:ext cx="431346" cy="436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nSpc>
                <a:spcPct val="90000"/>
              </a:lnSpc>
              <a:defRPr/>
            </a:pPr>
            <a:r>
              <a:rPr lang="en-US" sz="550" i="1" kern="0" dirty="0">
                <a:solidFill>
                  <a:prstClr val="black">
                    <a:lumMod val="65000"/>
                    <a:lumOff val="35000"/>
                  </a:prstClr>
                </a:solidFill>
                <a:ea typeface="ＭＳ Ｐゴシック" charset="0"/>
                <a:cs typeface="Arial"/>
                <a:sym typeface="Arial Italic" charset="0"/>
              </a:rPr>
              <a:t>Add low dose </a:t>
            </a:r>
            <a:br>
              <a:rPr lang="en-US" sz="550" i="1" kern="0" dirty="0">
                <a:solidFill>
                  <a:prstClr val="black">
                    <a:lumMod val="65000"/>
                    <a:lumOff val="35000"/>
                  </a:prstClr>
                </a:solidFill>
                <a:ea typeface="ＭＳ Ｐゴシック" charset="0"/>
                <a:cs typeface="Arial"/>
                <a:sym typeface="Arial Italic" charset="0"/>
              </a:rPr>
            </a:br>
            <a:r>
              <a:rPr lang="en-US" sz="550" i="1" kern="0" dirty="0">
                <a:solidFill>
                  <a:prstClr val="black">
                    <a:lumMod val="65000"/>
                    <a:lumOff val="35000"/>
                  </a:prstClr>
                </a:solidFill>
                <a:ea typeface="ＭＳ Ｐゴシック" charset="0"/>
                <a:cs typeface="Arial"/>
                <a:sym typeface="Arial Italic" charset="0"/>
              </a:rPr>
              <a:t>OCS</a:t>
            </a:r>
          </a:p>
        </p:txBody>
      </p:sp>
      <p:sp>
        <p:nvSpPr>
          <p:cNvPr id="38" name="Rectangle 34"/>
          <p:cNvSpPr>
            <a:spLocks/>
          </p:cNvSpPr>
          <p:nvPr/>
        </p:nvSpPr>
        <p:spPr bwMode="auto">
          <a:xfrm>
            <a:off x="6730915" y="3754973"/>
            <a:ext cx="567693" cy="717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pPr algn="ctr">
              <a:lnSpc>
                <a:spcPct val="90000"/>
              </a:lnSpc>
              <a:defRPr/>
            </a:pPr>
            <a:r>
              <a:rPr lang="en-US" sz="750" kern="700">
                <a:solidFill>
                  <a:prstClr val="black"/>
                </a:solidFill>
                <a:cs typeface="Arial"/>
              </a:rPr>
              <a:t>Refer for add-on treatment </a:t>
            </a:r>
          </a:p>
          <a:p>
            <a:pPr algn="ctr">
              <a:lnSpc>
                <a:spcPct val="90000"/>
              </a:lnSpc>
              <a:defRPr/>
            </a:pPr>
            <a:r>
              <a:rPr lang="en-US" sz="625" kern="700">
                <a:solidFill>
                  <a:prstClr val="black"/>
                </a:solidFill>
                <a:cs typeface="Arial"/>
              </a:rPr>
              <a:t>e.g</a:t>
            </a:r>
            <a:r>
              <a:rPr lang="en-US" sz="625" kern="700" smtClean="0">
                <a:solidFill>
                  <a:prstClr val="black"/>
                </a:solidFill>
                <a:cs typeface="Arial"/>
              </a:rPr>
              <a:t>. </a:t>
            </a:r>
            <a:endParaRPr lang="en-US" sz="625" kern="700">
              <a:solidFill>
                <a:prstClr val="black"/>
              </a:solidFill>
              <a:cs typeface="Arial"/>
            </a:endParaRPr>
          </a:p>
          <a:p>
            <a:pPr algn="ctr">
              <a:lnSpc>
                <a:spcPct val="90000"/>
              </a:lnSpc>
              <a:defRPr/>
            </a:pPr>
            <a:r>
              <a:rPr lang="en-US" sz="550" kern="700" smtClean="0">
                <a:solidFill>
                  <a:prstClr val="black"/>
                </a:solidFill>
                <a:cs typeface="Arial"/>
              </a:rPr>
              <a:t>tiotropium,*</a:t>
            </a:r>
            <a:r>
              <a:rPr lang="en-US" sz="550" kern="700" baseline="30000" smtClean="0">
                <a:solidFill>
                  <a:prstClr val="black"/>
                </a:solidFill>
                <a:cs typeface="Arial"/>
                <a:sym typeface="Wingdings 2"/>
              </a:rPr>
              <a:t></a:t>
            </a:r>
            <a:r>
              <a:rPr lang="en-US" sz="550" kern="700" smtClean="0">
                <a:solidFill>
                  <a:prstClr val="black"/>
                </a:solidFill>
                <a:cs typeface="Arial"/>
              </a:rPr>
              <a:t> </a:t>
            </a:r>
            <a:r>
              <a:rPr lang="en-US" sz="550" kern="700" smtClean="0">
                <a:solidFill>
                  <a:prstClr val="black"/>
                </a:solidFill>
                <a:cs typeface="Arial"/>
              </a:rPr>
              <a:t/>
            </a:r>
            <a:br>
              <a:rPr lang="en-US" sz="550" kern="700" smtClean="0">
                <a:solidFill>
                  <a:prstClr val="black"/>
                </a:solidFill>
                <a:cs typeface="Arial"/>
              </a:rPr>
            </a:br>
            <a:r>
              <a:rPr lang="en-US" sz="550" kern="700" smtClean="0">
                <a:solidFill>
                  <a:prstClr val="black"/>
                </a:solidFill>
                <a:cs typeface="Arial"/>
              </a:rPr>
              <a:t>anti-IgE, </a:t>
            </a:r>
            <a:br>
              <a:rPr lang="en-US" sz="550" kern="700" smtClean="0">
                <a:solidFill>
                  <a:prstClr val="black"/>
                </a:solidFill>
                <a:cs typeface="Arial"/>
              </a:rPr>
            </a:br>
            <a:r>
              <a:rPr lang="en-US" sz="550" kern="700" smtClean="0">
                <a:solidFill>
                  <a:prstClr val="black"/>
                </a:solidFill>
                <a:cs typeface="Arial"/>
              </a:rPr>
              <a:t>anti-IL5*</a:t>
            </a:r>
            <a:endParaRPr lang="en-US" sz="550" kern="700">
              <a:solidFill>
                <a:prstClr val="black"/>
              </a:solidFill>
              <a:cs typeface="Arial"/>
            </a:endParaRPr>
          </a:p>
        </p:txBody>
      </p:sp>
      <p:grpSp>
        <p:nvGrpSpPr>
          <p:cNvPr id="4" name="Group 3"/>
          <p:cNvGrpSpPr/>
          <p:nvPr/>
        </p:nvGrpSpPr>
        <p:grpSpPr>
          <a:xfrm flipH="1">
            <a:off x="1803367" y="5929447"/>
            <a:ext cx="838233" cy="616992"/>
            <a:chOff x="7298608" y="5980360"/>
            <a:chExt cx="838233" cy="616992"/>
          </a:xfrm>
        </p:grpSpPr>
        <p:sp>
          <p:nvSpPr>
            <p:cNvPr id="2" name="Right Arrow 1"/>
            <p:cNvSpPr/>
            <p:nvPr/>
          </p:nvSpPr>
          <p:spPr>
            <a:xfrm flipH="1">
              <a:off x="7298608" y="5980360"/>
              <a:ext cx="838233" cy="616992"/>
            </a:xfrm>
            <a:prstGeom prst="rightArrow">
              <a:avLst/>
            </a:prstGeom>
            <a:solidFill>
              <a:srgbClr val="F8A662"/>
            </a:solidFill>
            <a:ln w="25400" cap="flat">
              <a:solidFill>
                <a:srgbClr val="385D8A"/>
              </a:solidFill>
              <a:prstDash val="solid"/>
              <a:round/>
              <a:headEnd type="none" w="med" len="med"/>
              <a:tailEnd type="none" w="med" len="med"/>
            </a:ln>
          </p:spPr>
          <p:txBody>
            <a:bodyPr lIns="0" tIns="0" rIns="0" bIns="0"/>
            <a:lstStyle/>
            <a:p>
              <a:endParaRPr lang="en-AU">
                <a:solidFill>
                  <a:schemeClr val="tx1"/>
                </a:solidFill>
              </a:endParaRPr>
            </a:p>
          </p:txBody>
        </p:sp>
        <p:sp>
          <p:nvSpPr>
            <p:cNvPr id="47" name="Rectangle 9"/>
            <p:cNvSpPr>
              <a:spLocks/>
            </p:cNvSpPr>
            <p:nvPr/>
          </p:nvSpPr>
          <p:spPr bwMode="auto">
            <a:xfrm>
              <a:off x="7384366" y="6187256"/>
              <a:ext cx="752475"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hangingPunct="1"/>
              <a:endParaRPr lang="en-US" altLang="en-US" sz="1000" dirty="0">
                <a:solidFill>
                  <a:srgbClr val="134679"/>
                </a:solidFill>
                <a:latin typeface="Arial Bold" charset="0"/>
                <a:sym typeface="Arial Bold" charset="0"/>
              </a:endParaRPr>
            </a:p>
          </p:txBody>
        </p:sp>
      </p:grpSp>
      <p:sp>
        <p:nvSpPr>
          <p:cNvPr id="5" name="TextBox 4"/>
          <p:cNvSpPr txBox="1"/>
          <p:nvPr/>
        </p:nvSpPr>
        <p:spPr>
          <a:xfrm>
            <a:off x="353782" y="5947661"/>
            <a:ext cx="1416957" cy="584775"/>
          </a:xfrm>
          <a:prstGeom prst="rect">
            <a:avLst/>
          </a:prstGeom>
          <a:noFill/>
        </p:spPr>
        <p:txBody>
          <a:bodyPr wrap="square" rtlCol="0">
            <a:spAutoFit/>
          </a:bodyPr>
          <a:lstStyle/>
          <a:p>
            <a:r>
              <a:rPr lang="en-AU" sz="1600" smtClean="0"/>
              <a:t>SLIT added as an option</a:t>
            </a:r>
            <a:endParaRPr lang="en-AU" sz="1600"/>
          </a:p>
        </p:txBody>
      </p:sp>
    </p:spTree>
    <p:extLst>
      <p:ext uri="{BB962C8B-B14F-4D97-AF65-F5344CB8AC3E}">
        <p14:creationId xmlns:p14="http://schemas.microsoft.com/office/powerpoint/2010/main" val="3961006034"/>
      </p:ext>
    </p:extLst>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8850" name="Picture 3"/>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39700"/>
            <a:ext cx="8820150" cy="150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8851" name="Picture 5"/>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61313" y="184150"/>
            <a:ext cx="968375" cy="995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8852" name="Rectangle 6"/>
          <p:cNvSpPr>
            <a:spLocks noGrp="1" noChangeArrowheads="1"/>
          </p:cNvSpPr>
          <p:nvPr>
            <p:ph type="title"/>
          </p:nvPr>
        </p:nvSpPr>
        <p:spPr bwMode="auto">
          <a:xfrm>
            <a:off x="172279" y="251382"/>
            <a:ext cx="7789034" cy="936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vert="horz" wrap="square" lIns="91440" tIns="45720" rIns="40631" bIns="45720" numCol="1" anchorCtr="0" compatLnSpc="1">
            <a:prstTxWarp prst="textNoShape">
              <a:avLst/>
            </a:prstTxWarp>
          </a:bodyPr>
          <a:lstStyle/>
          <a:p>
            <a:pPr marL="222250" eaLnBrk="1" hangingPunct="1"/>
            <a:r>
              <a:rPr lang="en-US" altLang="en-US" smtClean="0">
                <a:ea typeface="ヒラギノ角ゴ ProN W3" charset="-128"/>
              </a:rPr>
              <a:t>Stepwise </a:t>
            </a:r>
            <a:r>
              <a:rPr lang="en-US" altLang="en-US" smtClean="0">
                <a:ea typeface="ヒラギノ角ゴ ProN W3" charset="-128"/>
              </a:rPr>
              <a:t>management, SLIT as an add-on option for some patients</a:t>
            </a:r>
            <a:endParaRPr lang="en-US" altLang="en-US" smtClean="0">
              <a:ea typeface="ヒラギノ角ゴ ProN W3" charset="-128"/>
            </a:endParaRPr>
          </a:p>
        </p:txBody>
      </p:sp>
      <p:sp>
        <p:nvSpPr>
          <p:cNvPr id="78853" name="Rectangle 7"/>
          <p:cNvSpPr>
            <a:spLocks/>
          </p:cNvSpPr>
          <p:nvPr/>
        </p:nvSpPr>
        <p:spPr bwMode="auto">
          <a:xfrm>
            <a:off x="158750" y="6650038"/>
            <a:ext cx="284321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31" bIns="0"/>
          <a:lstStyle>
            <a:lvl1pPr marL="36513"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r>
              <a:rPr lang="en-US" altLang="en-US" sz="1200" i="1">
                <a:solidFill>
                  <a:srgbClr val="FFFFFF"/>
                </a:solidFill>
                <a:latin typeface="Arial Italic" charset="0"/>
                <a:sym typeface="Arial Italic" charset="0"/>
              </a:rPr>
              <a:t>GINA </a:t>
            </a:r>
            <a:r>
              <a:rPr lang="en-US" altLang="en-US" sz="1200" i="1" smtClean="0">
                <a:solidFill>
                  <a:srgbClr val="FFFFFF"/>
                </a:solidFill>
                <a:latin typeface="Arial Italic" charset="0"/>
                <a:sym typeface="Arial Italic" charset="0"/>
              </a:rPr>
              <a:t>2017, </a:t>
            </a:r>
            <a:r>
              <a:rPr lang="en-US" altLang="en-US" sz="1200" i="1" dirty="0">
                <a:solidFill>
                  <a:srgbClr val="FFFFFF"/>
                </a:solidFill>
                <a:latin typeface="Arial Italic" charset="0"/>
                <a:sym typeface="Arial Italic" charset="0"/>
              </a:rPr>
              <a:t>Box 3-5 </a:t>
            </a:r>
            <a:r>
              <a:rPr lang="en-US" altLang="en-US" sz="1200" i="1" dirty="0" smtClean="0">
                <a:solidFill>
                  <a:srgbClr val="FFFFFF"/>
                </a:solidFill>
                <a:latin typeface="Arial Italic" charset="0"/>
                <a:sym typeface="Arial Italic" charset="0"/>
              </a:rPr>
              <a:t> (3/8) (lower </a:t>
            </a:r>
            <a:r>
              <a:rPr lang="en-US" altLang="en-US" sz="1200" i="1" dirty="0">
                <a:solidFill>
                  <a:srgbClr val="FFFFFF"/>
                </a:solidFill>
                <a:latin typeface="Arial Italic" charset="0"/>
                <a:sym typeface="Arial Italic" charset="0"/>
              </a:rPr>
              <a:t>part)</a:t>
            </a:r>
          </a:p>
        </p:txBody>
      </p:sp>
      <p:sp>
        <p:nvSpPr>
          <p:cNvPr id="78855" name="Rectangle 10"/>
          <p:cNvSpPr>
            <a:spLocks/>
          </p:cNvSpPr>
          <p:nvPr/>
        </p:nvSpPr>
        <p:spPr bwMode="auto">
          <a:xfrm>
            <a:off x="344488" y="2629068"/>
            <a:ext cx="127476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r" eaLnBrk="1" hangingPunct="1"/>
            <a:r>
              <a:rPr lang="en-US" altLang="en-US" sz="1700" b="1">
                <a:solidFill>
                  <a:srgbClr val="134679"/>
                </a:solidFill>
                <a:sym typeface="Arial Bold" charset="0"/>
              </a:rPr>
              <a:t>REMEMBER </a:t>
            </a:r>
            <a:br>
              <a:rPr lang="en-US" altLang="en-US" sz="1700" b="1">
                <a:solidFill>
                  <a:srgbClr val="134679"/>
                </a:solidFill>
                <a:sym typeface="Arial Bold" charset="0"/>
              </a:rPr>
            </a:br>
            <a:r>
              <a:rPr lang="en-US" altLang="en-US" sz="1700" b="1">
                <a:solidFill>
                  <a:srgbClr val="134679"/>
                </a:solidFill>
                <a:sym typeface="Arial Bold" charset="0"/>
              </a:rPr>
              <a:t>TO...</a:t>
            </a:r>
          </a:p>
        </p:txBody>
      </p:sp>
      <p:sp>
        <p:nvSpPr>
          <p:cNvPr id="3" name="TextBox 2"/>
          <p:cNvSpPr txBox="1"/>
          <p:nvPr/>
        </p:nvSpPr>
        <p:spPr>
          <a:xfrm>
            <a:off x="344488" y="5907499"/>
            <a:ext cx="2992664" cy="307777"/>
          </a:xfrm>
          <a:prstGeom prst="rect">
            <a:avLst/>
          </a:prstGeom>
          <a:noFill/>
        </p:spPr>
        <p:txBody>
          <a:bodyPr wrap="square" rtlCol="0">
            <a:spAutoFit/>
          </a:bodyPr>
          <a:lstStyle/>
          <a:p>
            <a:r>
              <a:rPr lang="en-AU" sz="1400" smtClean="0">
                <a:solidFill>
                  <a:srgbClr val="002060"/>
                </a:solidFill>
              </a:rPr>
              <a:t>SLIT: sublingual immunotherapy</a:t>
            </a:r>
          </a:p>
        </p:txBody>
      </p:sp>
      <p:pic>
        <p:nvPicPr>
          <p:cNvPr id="12" name="Picture 11" descr="WI05 2017_box 3-5 box 2017 colour.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19672" y="2132856"/>
            <a:ext cx="7434000" cy="3558624"/>
          </a:xfrm>
          <a:prstGeom prst="rect">
            <a:avLst/>
          </a:prstGeom>
        </p:spPr>
      </p:pic>
      <p:sp>
        <p:nvSpPr>
          <p:cNvPr id="13" name="Rectangle 9"/>
          <p:cNvSpPr>
            <a:spLocks/>
          </p:cNvSpPr>
          <p:nvPr/>
        </p:nvSpPr>
        <p:spPr bwMode="auto">
          <a:xfrm>
            <a:off x="1992064" y="2348880"/>
            <a:ext cx="6756400" cy="26628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marL="174625" indent="-174625" eaLnBrk="0" hangingPunct="0">
              <a:tabLst>
                <a:tab pos="200025" algn="l"/>
              </a:tabLst>
              <a:defRPr sz="2400">
                <a:solidFill>
                  <a:schemeClr val="tx1"/>
                </a:solidFill>
                <a:latin typeface="Arial" pitchFamily="34" charset="0"/>
                <a:ea typeface="ＭＳ Ｐゴシック" pitchFamily="34" charset="-128"/>
              </a:defRPr>
            </a:lvl1pPr>
            <a:lvl2pPr marL="742950" indent="-285750" eaLnBrk="0" hangingPunct="0">
              <a:tabLst>
                <a:tab pos="200025" algn="l"/>
              </a:tabLst>
              <a:defRPr sz="2400">
                <a:solidFill>
                  <a:schemeClr val="tx1"/>
                </a:solidFill>
                <a:latin typeface="Arial" pitchFamily="34" charset="0"/>
                <a:ea typeface="ＭＳ Ｐゴシック" pitchFamily="34" charset="-128"/>
              </a:defRPr>
            </a:lvl2pPr>
            <a:lvl3pPr marL="1143000" indent="-228600" eaLnBrk="0" hangingPunct="0">
              <a:tabLst>
                <a:tab pos="200025" algn="l"/>
              </a:tabLst>
              <a:defRPr sz="2400">
                <a:solidFill>
                  <a:schemeClr val="tx1"/>
                </a:solidFill>
                <a:latin typeface="Arial" pitchFamily="34" charset="0"/>
                <a:ea typeface="ＭＳ Ｐゴシック" pitchFamily="34" charset="-128"/>
              </a:defRPr>
            </a:lvl3pPr>
            <a:lvl4pPr marL="1600200" indent="-228600" eaLnBrk="0" hangingPunct="0">
              <a:tabLst>
                <a:tab pos="200025" algn="l"/>
              </a:tabLst>
              <a:defRPr sz="2400">
                <a:solidFill>
                  <a:schemeClr val="tx1"/>
                </a:solidFill>
                <a:latin typeface="Arial" pitchFamily="34" charset="0"/>
                <a:ea typeface="ＭＳ Ｐゴシック" pitchFamily="34" charset="-128"/>
              </a:defRPr>
            </a:lvl4pPr>
            <a:lvl5pPr marL="2057400" indent="-228600" eaLnBrk="0" hangingPunct="0">
              <a:tabLst>
                <a:tab pos="200025" algn="l"/>
              </a:tabLst>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tabLst>
                <a:tab pos="200025" algn="l"/>
              </a:tabLs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tabLst>
                <a:tab pos="200025" algn="l"/>
              </a:tabLs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tabLst>
                <a:tab pos="200025" algn="l"/>
              </a:tabLs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tabLst>
                <a:tab pos="200025" algn="l"/>
              </a:tabLst>
              <a:defRPr sz="2400">
                <a:solidFill>
                  <a:schemeClr val="tx1"/>
                </a:solidFill>
                <a:latin typeface="Arial" pitchFamily="34" charset="0"/>
                <a:ea typeface="ＭＳ Ｐゴシック" pitchFamily="34" charset="-128"/>
              </a:defRPr>
            </a:lvl9pPr>
          </a:lstStyle>
          <a:p>
            <a:pPr eaLnBrk="1" hangingPunct="1">
              <a:lnSpc>
                <a:spcPct val="90000"/>
              </a:lnSpc>
              <a:spcBef>
                <a:spcPts val="850"/>
              </a:spcBef>
            </a:pPr>
            <a:r>
              <a:rPr lang="en-US" altLang="en-US" sz="1500" dirty="0" smtClean="0">
                <a:solidFill>
                  <a:prstClr val="black"/>
                </a:solidFill>
                <a:latin typeface="Arial Bold" charset="0"/>
                <a:sym typeface="Arial Bold" charset="0"/>
              </a:rPr>
              <a:t>•	</a:t>
            </a:r>
            <a:r>
              <a:rPr lang="en-US" altLang="en-US" sz="1500" dirty="0" smtClean="0">
                <a:solidFill>
                  <a:prstClr val="black"/>
                </a:solidFill>
              </a:rPr>
              <a:t>Provide guided self-management education </a:t>
            </a:r>
          </a:p>
          <a:p>
            <a:pPr eaLnBrk="1" hangingPunct="1">
              <a:lnSpc>
                <a:spcPct val="90000"/>
              </a:lnSpc>
              <a:spcBef>
                <a:spcPts val="850"/>
              </a:spcBef>
            </a:pPr>
            <a:r>
              <a:rPr lang="en-US" altLang="en-US" sz="1500" dirty="0" smtClean="0">
                <a:solidFill>
                  <a:prstClr val="black"/>
                </a:solidFill>
                <a:latin typeface="Arial Bold" charset="0"/>
                <a:sym typeface="Arial Bold" charset="0"/>
              </a:rPr>
              <a:t>•	</a:t>
            </a:r>
            <a:r>
              <a:rPr lang="en-US" altLang="en-US" sz="1500" dirty="0" smtClean="0">
                <a:solidFill>
                  <a:prstClr val="black"/>
                </a:solidFill>
              </a:rPr>
              <a:t>Treat modifiable risk factors and comorbidities</a:t>
            </a:r>
          </a:p>
          <a:p>
            <a:pPr eaLnBrk="1" hangingPunct="1">
              <a:lnSpc>
                <a:spcPct val="90000"/>
              </a:lnSpc>
              <a:spcBef>
                <a:spcPts val="850"/>
              </a:spcBef>
            </a:pPr>
            <a:r>
              <a:rPr lang="en-US" altLang="en-US" sz="1500" dirty="0" smtClean="0">
                <a:solidFill>
                  <a:prstClr val="black"/>
                </a:solidFill>
                <a:latin typeface="Arial Bold" charset="0"/>
                <a:sym typeface="Arial Bold" charset="0"/>
              </a:rPr>
              <a:t>•	</a:t>
            </a:r>
            <a:r>
              <a:rPr lang="en-US" altLang="en-US" sz="1400" dirty="0" smtClean="0">
                <a:solidFill>
                  <a:prstClr val="black"/>
                </a:solidFill>
              </a:rPr>
              <a:t>Advise about non-pharmacological therapies and strategies </a:t>
            </a:r>
            <a:endParaRPr lang="en-US" altLang="en-US" sz="1500" dirty="0" smtClean="0">
              <a:solidFill>
                <a:prstClr val="black"/>
              </a:solidFill>
            </a:endParaRPr>
          </a:p>
          <a:p>
            <a:pPr eaLnBrk="1" hangingPunct="1">
              <a:lnSpc>
                <a:spcPct val="90000"/>
              </a:lnSpc>
              <a:spcBef>
                <a:spcPts val="850"/>
              </a:spcBef>
            </a:pPr>
            <a:r>
              <a:rPr lang="en-US" altLang="en-US" sz="1500" dirty="0" smtClean="0">
                <a:solidFill>
                  <a:prstClr val="black"/>
                </a:solidFill>
                <a:latin typeface="Arial Bold" charset="0"/>
                <a:sym typeface="Arial Bold" charset="0"/>
              </a:rPr>
              <a:t>•	</a:t>
            </a:r>
            <a:r>
              <a:rPr lang="en-US" altLang="en-US" sz="1500" dirty="0" smtClean="0">
                <a:solidFill>
                  <a:prstClr val="black"/>
                </a:solidFill>
              </a:rPr>
              <a:t>Consider stepping up if … uncontrolled symptoms, exacerbations or risks, </a:t>
            </a:r>
            <a:br>
              <a:rPr lang="en-US" altLang="en-US" sz="1500" dirty="0" smtClean="0">
                <a:solidFill>
                  <a:prstClr val="black"/>
                </a:solidFill>
              </a:rPr>
            </a:br>
            <a:r>
              <a:rPr lang="en-US" altLang="en-US" sz="1500" dirty="0" smtClean="0">
                <a:solidFill>
                  <a:prstClr val="black"/>
                </a:solidFill>
              </a:rPr>
              <a:t>but check diagnosis, inhaler technique and adherence first</a:t>
            </a:r>
          </a:p>
          <a:p>
            <a:pPr eaLnBrk="1" hangingPunct="1">
              <a:lnSpc>
                <a:spcPct val="90000"/>
              </a:lnSpc>
              <a:spcBef>
                <a:spcPts val="850"/>
              </a:spcBef>
            </a:pPr>
            <a:r>
              <a:rPr lang="en-US" altLang="en-US" sz="1500" smtClean="0">
                <a:solidFill>
                  <a:prstClr val="black"/>
                </a:solidFill>
              </a:rPr>
              <a:t>• </a:t>
            </a:r>
            <a:r>
              <a:rPr lang="en-US" altLang="en-US" sz="1500" smtClean="0">
                <a:solidFill>
                  <a:prstClr val="black"/>
                </a:solidFill>
              </a:rPr>
              <a:t> </a:t>
            </a:r>
            <a:r>
              <a:rPr lang="en-US" altLang="en-US" sz="1500" smtClean="0">
                <a:solidFill>
                  <a:schemeClr val="accent6">
                    <a:lumMod val="75000"/>
                  </a:schemeClr>
                </a:solidFill>
              </a:rPr>
              <a:t>Consider </a:t>
            </a:r>
            <a:r>
              <a:rPr lang="en-US" altLang="en-US" sz="1500" dirty="0" smtClean="0">
                <a:solidFill>
                  <a:schemeClr val="accent6">
                    <a:lumMod val="75000"/>
                  </a:schemeClr>
                </a:solidFill>
              </a:rPr>
              <a:t>adding SLIT in adult HDM-sensitive patients with allergic rhinitis who have exacerbations despite ICS treatment, provided FEV</a:t>
            </a:r>
            <a:r>
              <a:rPr lang="en-US" altLang="en-US" sz="1500" baseline="-25000" dirty="0" smtClean="0">
                <a:solidFill>
                  <a:schemeClr val="accent6">
                    <a:lumMod val="75000"/>
                  </a:schemeClr>
                </a:solidFill>
              </a:rPr>
              <a:t>1</a:t>
            </a:r>
            <a:r>
              <a:rPr lang="en-US" altLang="en-US" sz="1500" dirty="0" smtClean="0">
                <a:solidFill>
                  <a:schemeClr val="accent6">
                    <a:lumMod val="75000"/>
                  </a:schemeClr>
                </a:solidFill>
              </a:rPr>
              <a:t> is 70% predicted</a:t>
            </a:r>
          </a:p>
          <a:p>
            <a:pPr eaLnBrk="1" hangingPunct="1">
              <a:lnSpc>
                <a:spcPct val="90000"/>
              </a:lnSpc>
              <a:spcBef>
                <a:spcPts val="850"/>
              </a:spcBef>
            </a:pPr>
            <a:r>
              <a:rPr lang="en-US" altLang="en-US" sz="1500" dirty="0" smtClean="0">
                <a:solidFill>
                  <a:prstClr val="black"/>
                </a:solidFill>
                <a:latin typeface="Arial Bold" charset="0"/>
                <a:sym typeface="Arial Bold" charset="0"/>
              </a:rPr>
              <a:t>•	</a:t>
            </a:r>
            <a:r>
              <a:rPr lang="en-US" altLang="en-US" sz="1500" dirty="0" smtClean="0">
                <a:solidFill>
                  <a:prstClr val="black"/>
                </a:solidFill>
              </a:rPr>
              <a:t>Consider stepping down if … symptoms controlled for 3 months </a:t>
            </a:r>
            <a:br>
              <a:rPr lang="en-US" altLang="en-US" sz="1500" dirty="0" smtClean="0">
                <a:solidFill>
                  <a:prstClr val="black"/>
                </a:solidFill>
              </a:rPr>
            </a:br>
            <a:r>
              <a:rPr lang="en-US" altLang="en-US" sz="1500" dirty="0" smtClean="0">
                <a:solidFill>
                  <a:prstClr val="black"/>
                </a:solidFill>
              </a:rPr>
              <a:t>+ low risk for exacerbations. Ceasing ICS is not advised.</a:t>
            </a:r>
            <a:endParaRPr lang="en-US" altLang="en-US" sz="1500" dirty="0">
              <a:solidFill>
                <a:prstClr val="black"/>
              </a:solidFill>
            </a:endParaRPr>
          </a:p>
        </p:txBody>
      </p:sp>
    </p:spTree>
    <p:extLst>
      <p:ext uri="{BB962C8B-B14F-4D97-AF65-F5344CB8AC3E}">
        <p14:creationId xmlns:p14="http://schemas.microsoft.com/office/powerpoint/2010/main" val="3656827938"/>
      </p:ext>
    </p:extLst>
  </p:cSld>
  <p:clrMapOvr>
    <a:masterClrMapping/>
  </p:clrMapOvr>
  <p:transition spd="slow"/>
  <p:timing>
    <p:tnLst>
      <p:par>
        <p:cTn id="1" dur="indefinite" restart="never" nodeType="tmRoot"/>
      </p:par>
    </p:tnLst>
  </p:timing>
</p:sld>
</file>

<file path=ppt/theme/theme1.xml><?xml version="1.0" encoding="utf-8"?>
<a:theme xmlns:a="http://schemas.openxmlformats.org/drawingml/2006/main" name="GINA slide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GINA slide template</Template>
  <TotalTime>1799</TotalTime>
  <Words>1279</Words>
  <Application>Microsoft Office PowerPoint</Application>
  <PresentationFormat>On-screen Show (4:3)</PresentationFormat>
  <Paragraphs>151</Paragraphs>
  <Slides>12</Slides>
  <Notes>0</Notes>
  <HiddenSlides>0</HiddenSlides>
  <MMClips>0</MMClips>
  <ScaleCrop>false</ScaleCrop>
  <HeadingPairs>
    <vt:vector size="4" baseType="variant">
      <vt:variant>
        <vt:lpstr>Theme</vt:lpstr>
      </vt:variant>
      <vt:variant>
        <vt:i4>3</vt:i4>
      </vt:variant>
      <vt:variant>
        <vt:lpstr>Slide Titles</vt:lpstr>
      </vt:variant>
      <vt:variant>
        <vt:i4>12</vt:i4>
      </vt:variant>
    </vt:vector>
  </HeadingPairs>
  <TitlesOfParts>
    <vt:vector size="15" baseType="lpstr">
      <vt:lpstr>GINA slide template</vt:lpstr>
      <vt:lpstr>Custom Design</vt:lpstr>
      <vt:lpstr>1_Custom Design</vt:lpstr>
      <vt:lpstr>Global Initiative for Asthma (GINA)  What’s new in GINA 2017? </vt:lpstr>
      <vt:lpstr>‘Asthma-COPD overlap’</vt:lpstr>
      <vt:lpstr>Asthma-COPD overlap – new ‘Key Points’</vt:lpstr>
      <vt:lpstr>Asthma-COPD overlap – new ‘Key Points’</vt:lpstr>
      <vt:lpstr>Measurement of lung function - changes</vt:lpstr>
      <vt:lpstr>Fraction of exhaled nitric oxide (FENO) - changes</vt:lpstr>
      <vt:lpstr>Treatment – other changes in 2017</vt:lpstr>
      <vt:lpstr>Stepwise approach to control asthma symptoms  and reduce risk</vt:lpstr>
      <vt:lpstr>Stepwise management, SLIT as an add-on option for some patients</vt:lpstr>
      <vt:lpstr>ICS and growth in children</vt:lpstr>
      <vt:lpstr>ICS and growth in children</vt:lpstr>
      <vt:lpstr>Other changes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GINA 2017 update -  major changes</dc:title>
  <dc:creator>Helen K. Reddel</dc:creator>
  <cp:lastModifiedBy>Helen K. Reddel</cp:lastModifiedBy>
  <cp:revision>107</cp:revision>
  <dcterms:created xsi:type="dcterms:W3CDTF">2017-01-26T21:09:08Z</dcterms:created>
  <dcterms:modified xsi:type="dcterms:W3CDTF">2017-02-12T03:37:29Z</dcterms:modified>
</cp:coreProperties>
</file>