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41"/>
  </p:notesMasterIdLst>
  <p:sldIdLst>
    <p:sldId id="272" r:id="rId2"/>
    <p:sldId id="307" r:id="rId3"/>
    <p:sldId id="308" r:id="rId4"/>
    <p:sldId id="306" r:id="rId5"/>
    <p:sldId id="309" r:id="rId6"/>
    <p:sldId id="274" r:id="rId7"/>
    <p:sldId id="275" r:id="rId8"/>
    <p:sldId id="294" r:id="rId9"/>
    <p:sldId id="263" r:id="rId10"/>
    <p:sldId id="295" r:id="rId11"/>
    <p:sldId id="296" r:id="rId12"/>
    <p:sldId id="293" r:id="rId13"/>
    <p:sldId id="277" r:id="rId14"/>
    <p:sldId id="278" r:id="rId15"/>
    <p:sldId id="279" r:id="rId16"/>
    <p:sldId id="262" r:id="rId17"/>
    <p:sldId id="280" r:id="rId18"/>
    <p:sldId id="264" r:id="rId19"/>
    <p:sldId id="265" r:id="rId20"/>
    <p:sldId id="266" r:id="rId21"/>
    <p:sldId id="267" r:id="rId22"/>
    <p:sldId id="256" r:id="rId23"/>
    <p:sldId id="297" r:id="rId24"/>
    <p:sldId id="298" r:id="rId25"/>
    <p:sldId id="283" r:id="rId26"/>
    <p:sldId id="258" r:id="rId27"/>
    <p:sldId id="285" r:id="rId28"/>
    <p:sldId id="299" r:id="rId29"/>
    <p:sldId id="301" r:id="rId30"/>
    <p:sldId id="259" r:id="rId31"/>
    <p:sldId id="302" r:id="rId32"/>
    <p:sldId id="287" r:id="rId33"/>
    <p:sldId id="311" r:id="rId34"/>
    <p:sldId id="312" r:id="rId35"/>
    <p:sldId id="260" r:id="rId36"/>
    <p:sldId id="303" r:id="rId37"/>
    <p:sldId id="304" r:id="rId38"/>
    <p:sldId id="305" r:id="rId39"/>
    <p:sldId id="313" r:id="rId4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02" autoAdjust="0"/>
    <p:restoredTop sz="94660"/>
  </p:normalViewPr>
  <p:slideViewPr>
    <p:cSldViewPr snapToGrid="0" showGuides="1">
      <p:cViewPr varScale="1">
        <p:scale>
          <a:sx n="88" d="100"/>
          <a:sy n="88" d="100"/>
        </p:scale>
        <p:origin x="-774" y="-108"/>
      </p:cViewPr>
      <p:guideLst>
        <p:guide orient="horz" pos="2072"/>
        <p:guide pos="52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4F2F84-20FF-4994-83FA-378ACC8E5D50}" type="datetimeFigureOut">
              <a:rPr lang="en-AU" smtClean="0"/>
              <a:t>22/04/2019</a:t>
            </a:fld>
            <a:endParaRPr lang="en-AU"/>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A63BCF-D768-4CA8-855B-B1F89E17DD69}" type="slidenum">
              <a:rPr lang="en-AU" smtClean="0"/>
              <a:t>‹#›</a:t>
            </a:fld>
            <a:endParaRPr lang="en-AU"/>
          </a:p>
        </p:txBody>
      </p:sp>
    </p:spTree>
    <p:extLst>
      <p:ext uri="{BB962C8B-B14F-4D97-AF65-F5344CB8AC3E}">
        <p14:creationId xmlns:p14="http://schemas.microsoft.com/office/powerpoint/2010/main" val="4253731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4146938195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4146938195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4146938195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4146938195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1600"/>
              </a:spcAft>
              <a:buClr>
                <a:schemeClr val="dk1"/>
              </a:buClr>
              <a:buSzPts val="1100"/>
              <a:buFont typeface="Arial"/>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414dae647a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414dae647a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160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mtClean="0"/>
              <a:t>Explain</a:t>
            </a:r>
            <a:r>
              <a:rPr lang="en-AU" baseline="0" smtClean="0"/>
              <a:t> that one of our reviewers felt that a single-page flow-chart was needed, so we formatted the table of contents to show the key actions in sequence</a:t>
            </a:r>
            <a:endParaRPr lang="en-AU"/>
          </a:p>
        </p:txBody>
      </p:sp>
      <p:sp>
        <p:nvSpPr>
          <p:cNvPr id="4" name="Slide Number Placeholder 3"/>
          <p:cNvSpPr>
            <a:spLocks noGrp="1"/>
          </p:cNvSpPr>
          <p:nvPr>
            <p:ph type="sldNum" sz="quarter" idx="10"/>
          </p:nvPr>
        </p:nvSpPr>
        <p:spPr/>
        <p:txBody>
          <a:bodyPr/>
          <a:lstStyle/>
          <a:p>
            <a:fld id="{6DA63BCF-D768-4CA8-855B-B1F89E17DD69}" type="slidenum">
              <a:rPr lang="en-AU" smtClean="0"/>
              <a:t>16</a:t>
            </a:fld>
            <a:endParaRPr lang="en-AU"/>
          </a:p>
        </p:txBody>
      </p:sp>
    </p:spTree>
    <p:extLst>
      <p:ext uri="{BB962C8B-B14F-4D97-AF65-F5344CB8AC3E}">
        <p14:creationId xmlns:p14="http://schemas.microsoft.com/office/powerpoint/2010/main" val="35715462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524000" y="4930379"/>
            <a:ext cx="6096000" cy="276999"/>
          </a:xfrm>
          <a:prstGeom prst="rect">
            <a:avLst/>
          </a:prstGeom>
          <a:noFill/>
          <a:ln>
            <a:noFill/>
          </a:ln>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200" b="1">
                <a:solidFill>
                  <a:srgbClr val="134679"/>
                </a:solidFill>
              </a:rPr>
              <a:t>© Global Initiative for Asthma</a:t>
            </a:r>
          </a:p>
        </p:txBody>
      </p:sp>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l="4451" t="3503" r="4276" b="2338"/>
          <a:stretch>
            <a:fillRect/>
          </a:stretch>
        </p:blipFill>
        <p:spPr bwMode="auto">
          <a:xfrm>
            <a:off x="157163" y="75010"/>
            <a:ext cx="8856662" cy="5075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7"/>
          <p:cNvSpPr>
            <a:spLocks/>
          </p:cNvSpPr>
          <p:nvPr userDrawn="1"/>
        </p:nvSpPr>
        <p:spPr bwMode="auto">
          <a:xfrm>
            <a:off x="179388" y="3163491"/>
            <a:ext cx="8813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ts val="663"/>
              </a:spcBef>
            </a:pPr>
            <a:r>
              <a:rPr lang="en-US" altLang="en-US" sz="2500">
                <a:solidFill>
                  <a:srgbClr val="134679"/>
                </a:solidFill>
                <a:cs typeface="Arial" pitchFamily="34" charset="0"/>
                <a:sym typeface="Arial" pitchFamily="34" charset="0"/>
              </a:rPr>
              <a:t>GINA Global Strategy for Asthma </a:t>
            </a:r>
            <a:br>
              <a:rPr lang="en-US" altLang="en-US" sz="2500">
                <a:solidFill>
                  <a:srgbClr val="134679"/>
                </a:solidFill>
                <a:cs typeface="Arial" pitchFamily="34" charset="0"/>
                <a:sym typeface="Arial" pitchFamily="34" charset="0"/>
              </a:rPr>
            </a:br>
            <a:r>
              <a:rPr lang="en-US" altLang="en-US" sz="2500">
                <a:solidFill>
                  <a:srgbClr val="134679"/>
                </a:solidFill>
                <a:cs typeface="Arial" pitchFamily="34" charset="0"/>
                <a:sym typeface="Arial" pitchFamily="34" charset="0"/>
              </a:rPr>
              <a:t>Management and </a:t>
            </a:r>
            <a:r>
              <a:rPr lang="en-US" altLang="en-US" sz="2500" smtClean="0">
                <a:solidFill>
                  <a:srgbClr val="134679"/>
                </a:solidFill>
                <a:cs typeface="Arial" pitchFamily="34" charset="0"/>
                <a:sym typeface="Arial" pitchFamily="34" charset="0"/>
              </a:rPr>
              <a:t>Prevention</a:t>
            </a:r>
            <a:endParaRPr lang="en-US" altLang="en-US" sz="2500">
              <a:solidFill>
                <a:srgbClr val="134679"/>
              </a:solidFill>
              <a:cs typeface="Arial" pitchFamily="34" charset="0"/>
              <a:sym typeface="Arial" pitchFamily="34" charset="0"/>
            </a:endParaRPr>
          </a:p>
        </p:txBody>
      </p:sp>
      <p:sp>
        <p:nvSpPr>
          <p:cNvPr id="7" name="TextBox 6"/>
          <p:cNvSpPr txBox="1"/>
          <p:nvPr userDrawn="1"/>
        </p:nvSpPr>
        <p:spPr>
          <a:xfrm>
            <a:off x="901700" y="4045009"/>
            <a:ext cx="7702748" cy="830997"/>
          </a:xfrm>
          <a:prstGeom prst="rect">
            <a:avLst/>
          </a:prstGeom>
          <a:noFill/>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600" smtClean="0">
                <a:solidFill>
                  <a:srgbClr val="134679"/>
                </a:solidFill>
              </a:rPr>
              <a:t>This slide set is restricted for academic and educational purposes only.  </a:t>
            </a:r>
            <a:br>
              <a:rPr lang="en-US" sz="1600" smtClean="0">
                <a:solidFill>
                  <a:srgbClr val="134679"/>
                </a:solidFill>
              </a:rPr>
            </a:br>
            <a:r>
              <a:rPr lang="en-US" sz="1600" smtClean="0">
                <a:solidFill>
                  <a:srgbClr val="134679"/>
                </a:solidFill>
              </a:rPr>
              <a:t>No additions or changes may be made to slides. Use of the slide set or of individual slides for commercial or promotional purposes requires approval from GINA. </a:t>
            </a:r>
            <a:endParaRPr lang="en-AU" sz="1600" smtClean="0">
              <a:solidFill>
                <a:prstClr val="black"/>
              </a:solidFill>
            </a:endParaRPr>
          </a:p>
        </p:txBody>
      </p:sp>
      <p:sp>
        <p:nvSpPr>
          <p:cNvPr id="2" name="Title 1"/>
          <p:cNvSpPr>
            <a:spLocks noGrp="1"/>
          </p:cNvSpPr>
          <p:nvPr>
            <p:ph type="ctrTitle"/>
          </p:nvPr>
        </p:nvSpPr>
        <p:spPr>
          <a:xfrm>
            <a:off x="685800" y="584041"/>
            <a:ext cx="7772400" cy="1102519"/>
          </a:xfrm>
          <a:prstGeom prst="rect">
            <a:avLst/>
          </a:prstGeom>
          <a:noFill/>
        </p:spPr>
        <p:txBody>
          <a:bodyPr>
            <a:normAutofit/>
          </a:bodyPr>
          <a:lstStyle>
            <a:lvl1pPr>
              <a:defRPr sz="360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AU" dirty="0"/>
          </a:p>
        </p:txBody>
      </p:sp>
      <p:pic>
        <p:nvPicPr>
          <p:cNvPr id="8"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23928" y="1923677"/>
            <a:ext cx="1135562" cy="116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35954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Rounded Rectangle 14"/>
          <p:cNvSpPr/>
          <p:nvPr userDrawn="1"/>
        </p:nvSpPr>
        <p:spPr>
          <a:xfrm>
            <a:off x="165100" y="4989910"/>
            <a:ext cx="8820150" cy="161925"/>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prstClr val="white"/>
              </a:solidFill>
            </a:endParaRPr>
          </a:p>
        </p:txBody>
      </p:sp>
      <p:sp>
        <p:nvSpPr>
          <p:cNvPr id="5" name="Date Placeholder 2"/>
          <p:cNvSpPr>
            <a:spLocks noGrp="1"/>
          </p:cNvSpPr>
          <p:nvPr>
            <p:ph type="dt" sz="half" idx="10"/>
          </p:nvPr>
        </p:nvSpPr>
        <p:spPr>
          <a:xfrm>
            <a:off x="457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fld id="{104E9227-E274-4440-BA8E-C7106F132587}" type="datetime1">
              <a:rPr lang="en-AU" altLang="en-US">
                <a:solidFill>
                  <a:prstClr val="black"/>
                </a:solidFill>
              </a:rPr>
              <a:pPr/>
              <a:t>22/04/2019</a:t>
            </a:fld>
            <a:endParaRPr lang="en-AU" altLang="en-US">
              <a:solidFill>
                <a:prstClr val="black"/>
              </a:solidFill>
            </a:endParaRPr>
          </a:p>
        </p:txBody>
      </p:sp>
      <p:sp>
        <p:nvSpPr>
          <p:cNvPr id="6" name="Footer Placeholder 3"/>
          <p:cNvSpPr>
            <a:spLocks noGrp="1"/>
          </p:cNvSpPr>
          <p:nvPr>
            <p:ph type="ftr" sz="quarter" idx="11"/>
          </p:nvPr>
        </p:nvSpPr>
        <p:spPr>
          <a:xfrm>
            <a:off x="3124200" y="4767263"/>
            <a:ext cx="2895600" cy="273844"/>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solidFill>
                <a:prstClr val="black"/>
              </a:solidFill>
            </a:endParaRPr>
          </a:p>
        </p:txBody>
      </p:sp>
      <p:sp>
        <p:nvSpPr>
          <p:cNvPr id="7" name="Slide Number Placeholder 4"/>
          <p:cNvSpPr>
            <a:spLocks noGrp="1"/>
          </p:cNvSpPr>
          <p:nvPr>
            <p:ph type="sldNum" sz="quarter" idx="12"/>
          </p:nvPr>
        </p:nvSpPr>
        <p:spPr>
          <a:xfrm>
            <a:off x="6553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fld id="{B51FF73E-AFE6-47C7-B9BC-46EA8BF16127}" type="slidenum">
              <a:rPr lang="en-AU" altLang="en-US">
                <a:solidFill>
                  <a:prstClr val="black"/>
                </a:solidFill>
              </a:rPr>
              <a:pPr/>
              <a:t>‹#›</a:t>
            </a:fld>
            <a:endParaRPr lang="en-AU" altLang="en-US">
              <a:solidFill>
                <a:prstClr val="black"/>
              </a:solidFill>
            </a:endParaRPr>
          </a:p>
        </p:txBody>
      </p:sp>
      <p:pic>
        <p:nvPicPr>
          <p:cNvPr id="8"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4440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3"/>
          <p:cNvSpPr>
            <a:spLocks/>
          </p:cNvSpPr>
          <p:nvPr userDrawn="1"/>
        </p:nvSpPr>
        <p:spPr bwMode="auto">
          <a:xfrm>
            <a:off x="6052739" y="4990356"/>
            <a:ext cx="2846933" cy="153888"/>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FFFFFF"/>
                </a:solidFill>
                <a:cs typeface="Arial" pitchFamily="34" charset="0"/>
                <a:sym typeface="Arial" pitchFamily="34" charset="0"/>
              </a:rPr>
              <a:t>© Global Initiative for </a:t>
            </a:r>
            <a:r>
              <a:rPr lang="en-US" altLang="en-US" sz="1000" smtClean="0">
                <a:solidFill>
                  <a:srgbClr val="FFFFFF"/>
                </a:solidFill>
                <a:cs typeface="Arial" pitchFamily="34" charset="0"/>
                <a:sym typeface="Arial" pitchFamily="34" charset="0"/>
              </a:rPr>
              <a:t>Asthma, www.ginasthma.org</a:t>
            </a:r>
            <a:endParaRPr lang="en-US" altLang="en-US" sz="1000">
              <a:solidFill>
                <a:srgbClr val="FFFFFF"/>
              </a:solidFill>
              <a:cs typeface="Arial" pitchFamily="34" charset="0"/>
              <a:sym typeface="Arial" pitchFamily="34" charset="0"/>
            </a:endParaRPr>
          </a:p>
        </p:txBody>
      </p:sp>
    </p:spTree>
    <p:extLst>
      <p:ext uri="{BB962C8B-B14F-4D97-AF65-F5344CB8AC3E}">
        <p14:creationId xmlns:p14="http://schemas.microsoft.com/office/powerpoint/2010/main" val="82670577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413E340F-5EFB-4B8A-861C-687F7FD9665F}" type="datetimeFigureOut">
              <a:rPr lang="en-AU" smtClean="0">
                <a:solidFill>
                  <a:prstClr val="black"/>
                </a:solidFill>
              </a:rPr>
              <a:pPr/>
              <a:t>22/04/2019</a:t>
            </a:fld>
            <a:endParaRPr lang="en-AU">
              <a:solidFill>
                <a:prstClr val="black"/>
              </a:solidFill>
            </a:endParaRPr>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AU">
              <a:solidFill>
                <a:prstClr val="black"/>
              </a:solidFill>
            </a:endParaRPr>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35A89FAD-97C8-4A74-8245-E701BF05CAE8}" type="slidenum">
              <a:rPr lang="en-AU" smtClean="0">
                <a:solidFill>
                  <a:prstClr val="black"/>
                </a:solidFill>
              </a:rPr>
              <a:pPr/>
              <a:t>‹#›</a:t>
            </a:fld>
            <a:endParaRPr lang="en-AU">
              <a:solidFill>
                <a:prstClr val="black"/>
              </a:solidFill>
            </a:endParaRPr>
          </a:p>
        </p:txBody>
      </p:sp>
    </p:spTree>
    <p:extLst>
      <p:ext uri="{BB962C8B-B14F-4D97-AF65-F5344CB8AC3E}">
        <p14:creationId xmlns:p14="http://schemas.microsoft.com/office/powerpoint/2010/main" val="3685060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4412425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80A1DFDA-BDC2-4F95-B27E-C608D7138AE6}" type="datetimeFigureOut">
              <a:rPr lang="en-AU" smtClean="0"/>
              <a:t>22/04/2019</a:t>
            </a:fld>
            <a:endParaRPr lang="en-AU"/>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AU"/>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1F69E2E0-CE29-4501-9C8D-D3FC30BC14F5}" type="slidenum">
              <a:rPr lang="en-AU" smtClean="0"/>
              <a:t>‹#›</a:t>
            </a:fld>
            <a:endParaRPr lang="en-AU"/>
          </a:p>
        </p:txBody>
      </p:sp>
    </p:spTree>
    <p:extLst>
      <p:ext uri="{BB962C8B-B14F-4D97-AF65-F5344CB8AC3E}">
        <p14:creationId xmlns:p14="http://schemas.microsoft.com/office/powerpoint/2010/main" val="267838927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1524000" y="4930379"/>
            <a:ext cx="6096000" cy="276999"/>
          </a:xfrm>
          <a:prstGeom prst="rect">
            <a:avLst/>
          </a:prstGeom>
          <a:noFill/>
          <a:ln>
            <a:noFill/>
          </a:ln>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200" b="1">
                <a:solidFill>
                  <a:srgbClr val="134679"/>
                </a:solidFill>
              </a:rPr>
              <a:t>© Global Initiative for Asthma</a:t>
            </a:r>
          </a:p>
        </p:txBody>
      </p:sp>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l="4451" t="3503" r="4276" b="2338"/>
          <a:stretch>
            <a:fillRect/>
          </a:stretch>
        </p:blipFill>
        <p:spPr bwMode="auto">
          <a:xfrm>
            <a:off x="157163" y="75010"/>
            <a:ext cx="8856662" cy="5075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584041"/>
            <a:ext cx="7772400" cy="1102519"/>
          </a:xfrm>
          <a:prstGeom prst="rect">
            <a:avLst/>
          </a:prstGeom>
          <a:noFill/>
        </p:spPr>
        <p:txBody>
          <a:bodyPr>
            <a:normAutofit/>
          </a:bodyPr>
          <a:lstStyle>
            <a:lvl1pPr>
              <a:defRPr sz="280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AU" dirty="0"/>
          </a:p>
        </p:txBody>
      </p:sp>
      <p:pic>
        <p:nvPicPr>
          <p:cNvPr id="7" name="Picture 4"/>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73623" y="2688992"/>
            <a:ext cx="1135562" cy="116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768304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9400" y="-123825"/>
            <a:ext cx="9702800" cy="539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69054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ounded Rectangle 14"/>
          <p:cNvSpPr/>
          <p:nvPr userDrawn="1"/>
        </p:nvSpPr>
        <p:spPr>
          <a:xfrm>
            <a:off x="165100" y="4989910"/>
            <a:ext cx="8820150" cy="161925"/>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prstClr val="white"/>
              </a:solidFill>
            </a:endParaRPr>
          </a:p>
        </p:txBody>
      </p:sp>
      <p:pic>
        <p:nvPicPr>
          <p:cNvPr id="5"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104775"/>
            <a:ext cx="8820150" cy="112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894522"/>
            <a:ext cx="8527348" cy="3906078"/>
          </a:xfrm>
          <a:prstGeom prst="rect">
            <a:avLst/>
          </a:prstGeom>
        </p:spPr>
        <p:txBody>
          <a:bodyPr>
            <a:normAutofit/>
          </a:bodyPr>
          <a:lstStyle>
            <a:lvl1pPr marL="342900" indent="-342900">
              <a:spcBef>
                <a:spcPts val="600"/>
              </a:spcBef>
              <a:spcAft>
                <a:spcPts val="0"/>
              </a:spcAft>
              <a:buClr>
                <a:srgbClr val="F79646"/>
              </a:buClr>
              <a:buSzPct val="80000"/>
              <a:buFont typeface="Wingdings" panose="05000000000000000000" pitchFamily="2" charset="2"/>
              <a:buChar char=""/>
              <a:defRPr sz="1600" baseline="0">
                <a:solidFill>
                  <a:srgbClr val="07192B"/>
                </a:solidFill>
                <a:latin typeface="Arial" panose="020B0604020202020204" pitchFamily="34" charset="0"/>
                <a:cs typeface="Arial" panose="020B0604020202020204" pitchFamily="34" charset="0"/>
              </a:defRPr>
            </a:lvl1pPr>
            <a:lvl2pPr marL="742950" indent="-285750">
              <a:spcBef>
                <a:spcPts val="600"/>
              </a:spcBef>
              <a:buClr>
                <a:srgbClr val="F79646"/>
              </a:buClr>
              <a:buFont typeface="Wingdings" panose="05000000000000000000" pitchFamily="2" charset="2"/>
              <a:buChar char="§"/>
              <a:defRPr sz="1400">
                <a:solidFill>
                  <a:srgbClr val="134679"/>
                </a:solidFill>
                <a:latin typeface="Arial" panose="020B0604020202020204" pitchFamily="34" charset="0"/>
                <a:cs typeface="Arial" panose="020B0604020202020204" pitchFamily="34" charset="0"/>
              </a:defRPr>
            </a:lvl2pPr>
            <a:lvl3pPr>
              <a:spcBef>
                <a:spcPts val="600"/>
              </a:spcBef>
              <a:buClr>
                <a:srgbClr val="F79646"/>
              </a:buClr>
              <a:defRPr sz="1200">
                <a:solidFill>
                  <a:srgbClr val="134679"/>
                </a:solidFill>
                <a:latin typeface="Arial" panose="020B0604020202020204" pitchFamily="34" charset="0"/>
                <a:cs typeface="Arial" panose="020B0604020202020204" pitchFamily="34" charset="0"/>
              </a:defRPr>
            </a:lvl3pPr>
            <a:lvl4pPr>
              <a:buClr>
                <a:srgbClr val="F79646"/>
              </a:buClr>
              <a:defRPr sz="1100">
                <a:solidFill>
                  <a:srgbClr val="134679"/>
                </a:solidFill>
                <a:latin typeface="Arial" panose="020B0604020202020204" pitchFamily="34" charset="0"/>
                <a:cs typeface="Arial" panose="020B0604020202020204" pitchFamily="34" charset="0"/>
              </a:defRPr>
            </a:lvl4pPr>
            <a:lvl5pPr>
              <a:buClr>
                <a:srgbClr val="F79646"/>
              </a:buClr>
              <a:defRPr sz="1100">
                <a:solidFill>
                  <a:srgbClr val="134679"/>
                </a:solidFill>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2" name="Title 1"/>
          <p:cNvSpPr>
            <a:spLocks noGrp="1"/>
          </p:cNvSpPr>
          <p:nvPr>
            <p:ph type="title"/>
          </p:nvPr>
        </p:nvSpPr>
        <p:spPr>
          <a:xfrm>
            <a:off x="172280" y="188537"/>
            <a:ext cx="7580243" cy="702000"/>
          </a:xfrm>
          <a:prstGeom prst="rect">
            <a:avLst/>
          </a:prstGeom>
          <a:noFill/>
        </p:spPr>
        <p:txBody>
          <a:bodyPr anchor="t">
            <a:normAutofit/>
          </a:bodyPr>
          <a:lstStyle>
            <a:lvl1pPr marL="185738" indent="0" algn="l">
              <a:tabLst/>
              <a:defRPr sz="2400">
                <a:solidFill>
                  <a:srgbClr val="134679"/>
                </a:solidFill>
                <a:latin typeface="Arial" panose="020B0604020202020204" pitchFamily="34" charset="0"/>
                <a:cs typeface="Arial" panose="020B0604020202020204" pitchFamily="34" charset="0"/>
              </a:defRPr>
            </a:lvl1pPr>
          </a:lstStyle>
          <a:p>
            <a:r>
              <a:rPr lang="en-US" smtClean="0"/>
              <a:t>Click to edit Master title style</a:t>
            </a:r>
            <a:endParaRPr lang="en-AU" dirty="0"/>
          </a:p>
        </p:txBody>
      </p:sp>
      <p:sp>
        <p:nvSpPr>
          <p:cNvPr id="8" name="Date Placeholder 3"/>
          <p:cNvSpPr>
            <a:spLocks noGrp="1"/>
          </p:cNvSpPr>
          <p:nvPr>
            <p:ph type="dt" sz="half" idx="10"/>
          </p:nvPr>
        </p:nvSpPr>
        <p:spPr>
          <a:xfrm>
            <a:off x="457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fld id="{61F7D60A-51E0-4990-A6B5-8659FAD1E77E}" type="datetime1">
              <a:rPr lang="en-AU" altLang="en-US">
                <a:solidFill>
                  <a:prstClr val="black"/>
                </a:solidFill>
              </a:rPr>
              <a:pPr/>
              <a:t>22/04/2019</a:t>
            </a:fld>
            <a:endParaRPr lang="en-AU" altLang="en-US">
              <a:solidFill>
                <a:prstClr val="black"/>
              </a:solidFill>
            </a:endParaRPr>
          </a:p>
        </p:txBody>
      </p:sp>
      <p:sp>
        <p:nvSpPr>
          <p:cNvPr id="9" name="Footer Placeholder 4"/>
          <p:cNvSpPr>
            <a:spLocks noGrp="1"/>
          </p:cNvSpPr>
          <p:nvPr>
            <p:ph type="ftr" sz="quarter" idx="11"/>
          </p:nvPr>
        </p:nvSpPr>
        <p:spPr>
          <a:xfrm>
            <a:off x="3124200" y="4767263"/>
            <a:ext cx="2895600" cy="273844"/>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solidFill>
                <a:prstClr val="black"/>
              </a:solidFill>
            </a:endParaRPr>
          </a:p>
        </p:txBody>
      </p:sp>
      <p:sp>
        <p:nvSpPr>
          <p:cNvPr id="10" name="Slide Number Placeholder 5"/>
          <p:cNvSpPr>
            <a:spLocks noGrp="1"/>
          </p:cNvSpPr>
          <p:nvPr>
            <p:ph type="sldNum" sz="quarter" idx="12"/>
          </p:nvPr>
        </p:nvSpPr>
        <p:spPr>
          <a:xfrm>
            <a:off x="6553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fld id="{EB315E0C-EB2C-4DDA-98FC-2CA8A7C086EE}" type="slidenum">
              <a:rPr lang="en-AU" altLang="en-US">
                <a:solidFill>
                  <a:prstClr val="black"/>
                </a:solidFill>
              </a:rPr>
              <a:pPr/>
              <a:t>‹#›</a:t>
            </a:fld>
            <a:endParaRPr lang="en-AU" altLang="en-US">
              <a:solidFill>
                <a:prstClr val="black"/>
              </a:solidFill>
            </a:endParaRPr>
          </a:p>
        </p:txBody>
      </p:sp>
      <p:pic>
        <p:nvPicPr>
          <p:cNvPr id="11"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4440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82498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3" name="Rounded Rectangle 14"/>
          <p:cNvSpPr/>
          <p:nvPr userDrawn="1"/>
        </p:nvSpPr>
        <p:spPr>
          <a:xfrm>
            <a:off x="165100" y="4989910"/>
            <a:ext cx="8820150" cy="161925"/>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prstClr val="white"/>
              </a:solidFill>
            </a:endParaRPr>
          </a:p>
        </p:txBody>
      </p:sp>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104775"/>
            <a:ext cx="8820150" cy="112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172280" y="188537"/>
            <a:ext cx="7598533" cy="702000"/>
          </a:xfrm>
          <a:prstGeom prst="rect">
            <a:avLst/>
          </a:prstGeom>
          <a:noFill/>
        </p:spPr>
        <p:txBody>
          <a:bodyPr anchor="t">
            <a:normAutofit/>
          </a:bodyPr>
          <a:lstStyle>
            <a:lvl1pPr marL="185738" indent="0" algn="l">
              <a:tabLst/>
              <a:defRPr sz="2400">
                <a:solidFill>
                  <a:srgbClr val="134679"/>
                </a:solidFill>
                <a:latin typeface="Arial" panose="020B0604020202020204" pitchFamily="34" charset="0"/>
                <a:cs typeface="Arial" panose="020B0604020202020204" pitchFamily="34" charset="0"/>
              </a:defRPr>
            </a:lvl1pPr>
          </a:lstStyle>
          <a:p>
            <a:r>
              <a:rPr lang="en-US" smtClean="0"/>
              <a:t>Click to edit Master title style</a:t>
            </a:r>
            <a:endParaRPr lang="en-AU" dirty="0"/>
          </a:p>
        </p:txBody>
      </p:sp>
      <p:sp>
        <p:nvSpPr>
          <p:cNvPr id="7" name="Date Placeholder 3"/>
          <p:cNvSpPr>
            <a:spLocks noGrp="1"/>
          </p:cNvSpPr>
          <p:nvPr>
            <p:ph type="dt" sz="half" idx="10"/>
          </p:nvPr>
        </p:nvSpPr>
        <p:spPr>
          <a:xfrm>
            <a:off x="457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fld id="{E026B130-49EB-452D-BB73-CAD25FE53402}" type="datetime1">
              <a:rPr lang="en-AU" altLang="en-US">
                <a:solidFill>
                  <a:prstClr val="black"/>
                </a:solidFill>
              </a:rPr>
              <a:pPr/>
              <a:t>22/04/2019</a:t>
            </a:fld>
            <a:endParaRPr lang="en-AU" altLang="en-US">
              <a:solidFill>
                <a:prstClr val="black"/>
              </a:solidFill>
            </a:endParaRPr>
          </a:p>
        </p:txBody>
      </p:sp>
      <p:sp>
        <p:nvSpPr>
          <p:cNvPr id="8" name="Footer Placeholder 4"/>
          <p:cNvSpPr>
            <a:spLocks noGrp="1"/>
          </p:cNvSpPr>
          <p:nvPr>
            <p:ph type="ftr" sz="quarter" idx="11"/>
          </p:nvPr>
        </p:nvSpPr>
        <p:spPr>
          <a:xfrm>
            <a:off x="3124200" y="4767263"/>
            <a:ext cx="2895600" cy="273844"/>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solidFill>
                <a:prstClr val="black"/>
              </a:solidFill>
            </a:endParaRPr>
          </a:p>
        </p:txBody>
      </p:sp>
      <p:sp>
        <p:nvSpPr>
          <p:cNvPr id="9" name="Slide Number Placeholder 5"/>
          <p:cNvSpPr>
            <a:spLocks noGrp="1"/>
          </p:cNvSpPr>
          <p:nvPr>
            <p:ph type="sldNum" sz="quarter" idx="12"/>
          </p:nvPr>
        </p:nvSpPr>
        <p:spPr>
          <a:xfrm>
            <a:off x="6553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fld id="{67E667D4-D90F-4601-A628-28D7B0590E1E}" type="slidenum">
              <a:rPr lang="en-AU" altLang="en-US">
                <a:solidFill>
                  <a:prstClr val="black"/>
                </a:solidFill>
              </a:rPr>
              <a:pPr/>
              <a:t>‹#›</a:t>
            </a:fld>
            <a:endParaRPr lang="en-AU" altLang="en-US">
              <a:solidFill>
                <a:prstClr val="black"/>
              </a:solidFill>
            </a:endParaRPr>
          </a:p>
        </p:txBody>
      </p:sp>
      <p:pic>
        <p:nvPicPr>
          <p:cNvPr id="10"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4440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3"/>
          <p:cNvSpPr>
            <a:spLocks/>
          </p:cNvSpPr>
          <p:nvPr userDrawn="1"/>
        </p:nvSpPr>
        <p:spPr bwMode="auto">
          <a:xfrm>
            <a:off x="6052739" y="4990356"/>
            <a:ext cx="2846933" cy="153888"/>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FFFFFF"/>
                </a:solidFill>
                <a:cs typeface="Arial" pitchFamily="34" charset="0"/>
                <a:sym typeface="Arial" pitchFamily="34" charset="0"/>
              </a:rPr>
              <a:t>© Global Initiative for </a:t>
            </a:r>
            <a:r>
              <a:rPr lang="en-US" altLang="en-US" sz="1000" smtClean="0">
                <a:solidFill>
                  <a:srgbClr val="FFFFFF"/>
                </a:solidFill>
                <a:cs typeface="Arial" pitchFamily="34" charset="0"/>
                <a:sym typeface="Arial" pitchFamily="34" charset="0"/>
              </a:rPr>
              <a:t>Asthma, www.ginasthma.org</a:t>
            </a:r>
            <a:endParaRPr lang="en-US" altLang="en-US" sz="1000">
              <a:solidFill>
                <a:srgbClr val="FFFFFF"/>
              </a:solidFill>
              <a:cs typeface="Arial" pitchFamily="34" charset="0"/>
              <a:sym typeface="Arial" pitchFamily="34" charset="0"/>
            </a:endParaRPr>
          </a:p>
        </p:txBody>
      </p:sp>
    </p:spTree>
    <p:extLst>
      <p:ext uri="{BB962C8B-B14F-4D97-AF65-F5344CB8AC3E}">
        <p14:creationId xmlns:p14="http://schemas.microsoft.com/office/powerpoint/2010/main" val="327969888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Rounded Rectangle 14"/>
          <p:cNvSpPr/>
          <p:nvPr userDrawn="1"/>
        </p:nvSpPr>
        <p:spPr>
          <a:xfrm>
            <a:off x="165100" y="4989910"/>
            <a:ext cx="8820150" cy="161925"/>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prstClr val="white"/>
              </a:solidFill>
            </a:endParaRPr>
          </a:p>
        </p:txBody>
      </p:sp>
      <p:sp>
        <p:nvSpPr>
          <p:cNvPr id="5" name="Date Placeholder 2"/>
          <p:cNvSpPr>
            <a:spLocks noGrp="1"/>
          </p:cNvSpPr>
          <p:nvPr>
            <p:ph type="dt" sz="half" idx="10"/>
          </p:nvPr>
        </p:nvSpPr>
        <p:spPr>
          <a:xfrm>
            <a:off x="457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fld id="{4C834639-7F67-43A3-A266-330C94FF1B03}" type="datetime1">
              <a:rPr lang="en-AU" altLang="en-US">
                <a:solidFill>
                  <a:prstClr val="black"/>
                </a:solidFill>
              </a:rPr>
              <a:pPr/>
              <a:t>22/04/2019</a:t>
            </a:fld>
            <a:endParaRPr lang="en-AU" altLang="en-US">
              <a:solidFill>
                <a:prstClr val="black"/>
              </a:solidFill>
            </a:endParaRPr>
          </a:p>
        </p:txBody>
      </p:sp>
      <p:sp>
        <p:nvSpPr>
          <p:cNvPr id="6" name="Footer Placeholder 3"/>
          <p:cNvSpPr>
            <a:spLocks noGrp="1"/>
          </p:cNvSpPr>
          <p:nvPr>
            <p:ph type="ftr" sz="quarter" idx="11"/>
          </p:nvPr>
        </p:nvSpPr>
        <p:spPr>
          <a:xfrm>
            <a:off x="3124200" y="4767263"/>
            <a:ext cx="2895600" cy="273844"/>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solidFill>
                <a:prstClr val="black"/>
              </a:solidFill>
            </a:endParaRPr>
          </a:p>
        </p:txBody>
      </p:sp>
      <p:sp>
        <p:nvSpPr>
          <p:cNvPr id="7" name="Slide Number Placeholder 4"/>
          <p:cNvSpPr>
            <a:spLocks noGrp="1"/>
          </p:cNvSpPr>
          <p:nvPr>
            <p:ph type="sldNum" sz="quarter" idx="12"/>
          </p:nvPr>
        </p:nvSpPr>
        <p:spPr>
          <a:xfrm>
            <a:off x="6553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fld id="{2B327612-2A87-402A-92F8-F921DC130266}" type="slidenum">
              <a:rPr lang="en-AU" altLang="en-US">
                <a:solidFill>
                  <a:prstClr val="black"/>
                </a:solidFill>
              </a:rPr>
              <a:pPr/>
              <a:t>‹#›</a:t>
            </a:fld>
            <a:endParaRPr lang="en-AU" altLang="en-US">
              <a:solidFill>
                <a:prstClr val="black"/>
              </a:solidFill>
            </a:endParaRPr>
          </a:p>
        </p:txBody>
      </p:sp>
      <p:pic>
        <p:nvPicPr>
          <p:cNvPr id="8"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4440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3"/>
          <p:cNvSpPr>
            <a:spLocks/>
          </p:cNvSpPr>
          <p:nvPr userDrawn="1"/>
        </p:nvSpPr>
        <p:spPr bwMode="auto">
          <a:xfrm>
            <a:off x="6052739" y="4990356"/>
            <a:ext cx="2846933" cy="153888"/>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FFFFFF"/>
                </a:solidFill>
                <a:cs typeface="Arial" pitchFamily="34" charset="0"/>
                <a:sym typeface="Arial" pitchFamily="34" charset="0"/>
              </a:rPr>
              <a:t>© Global Initiative for </a:t>
            </a:r>
            <a:r>
              <a:rPr lang="en-US" altLang="en-US" sz="1000" smtClean="0">
                <a:solidFill>
                  <a:srgbClr val="FFFFFF"/>
                </a:solidFill>
                <a:cs typeface="Arial" pitchFamily="34" charset="0"/>
                <a:sym typeface="Arial" pitchFamily="34" charset="0"/>
              </a:rPr>
              <a:t>Asthma, www.ginasthma.org</a:t>
            </a:r>
            <a:endParaRPr lang="en-US" altLang="en-US" sz="1000">
              <a:solidFill>
                <a:srgbClr val="FFFFFF"/>
              </a:solidFill>
              <a:cs typeface="Arial" pitchFamily="34" charset="0"/>
              <a:sym typeface="Arial" pitchFamily="34" charset="0"/>
            </a:endParaRPr>
          </a:p>
        </p:txBody>
      </p:sp>
    </p:spTree>
    <p:extLst>
      <p:ext uri="{BB962C8B-B14F-4D97-AF65-F5344CB8AC3E}">
        <p14:creationId xmlns:p14="http://schemas.microsoft.com/office/powerpoint/2010/main" val="22896970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l="4451" t="3503" r="4276" b="2338"/>
          <a:stretch>
            <a:fillRect/>
          </a:stretch>
        </p:blipFill>
        <p:spPr bwMode="auto">
          <a:xfrm>
            <a:off x="157163" y="75010"/>
            <a:ext cx="8856662" cy="5075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1"/>
          <p:cNvSpPr txBox="1">
            <a:spLocks noChangeArrowheads="1"/>
          </p:cNvSpPr>
          <p:nvPr userDrawn="1"/>
        </p:nvSpPr>
        <p:spPr bwMode="auto">
          <a:xfrm>
            <a:off x="1524000" y="4930379"/>
            <a:ext cx="6096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200" b="1">
                <a:solidFill>
                  <a:srgbClr val="134679"/>
                </a:solidFill>
              </a:rPr>
              <a:t>© Global Initiative for Asthma3.</a:t>
            </a:r>
          </a:p>
        </p:txBody>
      </p:sp>
      <p:sp>
        <p:nvSpPr>
          <p:cNvPr id="5" name="Rectangle 7"/>
          <p:cNvSpPr>
            <a:spLocks/>
          </p:cNvSpPr>
          <p:nvPr userDrawn="1"/>
        </p:nvSpPr>
        <p:spPr bwMode="auto">
          <a:xfrm>
            <a:off x="304800" y="3558779"/>
            <a:ext cx="8813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spcBef>
                <a:spcPts val="663"/>
              </a:spcBef>
            </a:pPr>
            <a:r>
              <a:rPr lang="en-US" altLang="en-US" sz="1600" smtClean="0">
                <a:solidFill>
                  <a:srgbClr val="134679"/>
                </a:solidFill>
                <a:cs typeface="Arial" pitchFamily="34" charset="0"/>
                <a:sym typeface="Arial" pitchFamily="34" charset="0"/>
              </a:rPr>
              <a:t>GINA Global </a:t>
            </a:r>
            <a:r>
              <a:rPr lang="en-US" altLang="en-US" sz="1600">
                <a:solidFill>
                  <a:srgbClr val="134679"/>
                </a:solidFill>
                <a:cs typeface="Arial" pitchFamily="34" charset="0"/>
                <a:sym typeface="Arial" pitchFamily="34" charset="0"/>
              </a:rPr>
              <a:t>Strategy for Asthma Management </a:t>
            </a:r>
            <a:br>
              <a:rPr lang="en-US" altLang="en-US" sz="1600">
                <a:solidFill>
                  <a:srgbClr val="134679"/>
                </a:solidFill>
                <a:cs typeface="Arial" pitchFamily="34" charset="0"/>
                <a:sym typeface="Arial" pitchFamily="34" charset="0"/>
              </a:rPr>
            </a:br>
            <a:r>
              <a:rPr lang="en-US" altLang="en-US" sz="1600">
                <a:solidFill>
                  <a:srgbClr val="134679"/>
                </a:solidFill>
                <a:cs typeface="Arial" pitchFamily="34" charset="0"/>
                <a:sym typeface="Arial" pitchFamily="34" charset="0"/>
              </a:rPr>
              <a:t>and </a:t>
            </a:r>
            <a:r>
              <a:rPr lang="en-US" altLang="en-US" sz="1600" smtClean="0">
                <a:solidFill>
                  <a:srgbClr val="134679"/>
                </a:solidFill>
                <a:cs typeface="Arial" pitchFamily="34" charset="0"/>
                <a:sym typeface="Arial" pitchFamily="34" charset="0"/>
              </a:rPr>
              <a:t>Prevention</a:t>
            </a:r>
            <a:endParaRPr lang="en-US" altLang="en-US" sz="1600">
              <a:solidFill>
                <a:srgbClr val="134679"/>
              </a:solidFill>
              <a:cs typeface="Arial" pitchFamily="34" charset="0"/>
              <a:sym typeface="Arial" pitchFamily="34" charset="0"/>
            </a:endParaRPr>
          </a:p>
          <a:p>
            <a:pPr algn="ctr" eaLnBrk="1" hangingPunct="1">
              <a:spcBef>
                <a:spcPts val="663"/>
              </a:spcBef>
            </a:pPr>
            <a:r>
              <a:rPr lang="en-US" altLang="en-US" sz="1600">
                <a:solidFill>
                  <a:srgbClr val="134679"/>
                </a:solidFill>
                <a:cs typeface="Arial" pitchFamily="34" charset="0"/>
                <a:sym typeface="Arial" pitchFamily="34" charset="0"/>
              </a:rPr>
              <a:t>GOLD Global Strategy for Diagnosis, </a:t>
            </a:r>
            <a:br>
              <a:rPr lang="en-US" altLang="en-US" sz="1600">
                <a:solidFill>
                  <a:srgbClr val="134679"/>
                </a:solidFill>
                <a:cs typeface="Arial" pitchFamily="34" charset="0"/>
                <a:sym typeface="Arial" pitchFamily="34" charset="0"/>
              </a:rPr>
            </a:br>
            <a:r>
              <a:rPr lang="en-US" altLang="en-US" sz="1600">
                <a:solidFill>
                  <a:srgbClr val="134679"/>
                </a:solidFill>
                <a:cs typeface="Arial" pitchFamily="34" charset="0"/>
                <a:sym typeface="Arial" pitchFamily="34" charset="0"/>
              </a:rPr>
              <a:t>Management and Prevention of COPD</a:t>
            </a:r>
          </a:p>
        </p:txBody>
      </p:sp>
      <p:sp>
        <p:nvSpPr>
          <p:cNvPr id="2" name="Title 1"/>
          <p:cNvSpPr>
            <a:spLocks noGrp="1"/>
          </p:cNvSpPr>
          <p:nvPr>
            <p:ph type="ctrTitle"/>
          </p:nvPr>
        </p:nvSpPr>
        <p:spPr>
          <a:xfrm>
            <a:off x="685800" y="941845"/>
            <a:ext cx="7772400" cy="1102519"/>
          </a:xfrm>
          <a:prstGeom prst="rect">
            <a:avLst/>
          </a:prstGeom>
          <a:noFill/>
        </p:spPr>
        <p:txBody>
          <a:bodyPr>
            <a:normAutofit/>
          </a:bodyPr>
          <a:lstStyle>
            <a:lvl1pPr>
              <a:defRPr sz="3200">
                <a:solidFill>
                  <a:schemeClr val="bg1"/>
                </a:solidFill>
                <a:latin typeface="Arial" panose="020B0604020202020204" pitchFamily="34" charset="0"/>
                <a:cs typeface="Arial" panose="020B0604020202020204" pitchFamily="34" charset="0"/>
              </a:defRPr>
            </a:lvl1pPr>
          </a:lstStyle>
          <a:p>
            <a:r>
              <a:rPr lang="en-US" smtClean="0"/>
              <a:t>Click to edit Master title style</a:t>
            </a:r>
            <a:endParaRPr lang="en-AU" dirty="0"/>
          </a:p>
        </p:txBody>
      </p:sp>
      <p:sp>
        <p:nvSpPr>
          <p:cNvPr id="8" name="Date Placeholder 3"/>
          <p:cNvSpPr>
            <a:spLocks noGrp="1"/>
          </p:cNvSpPr>
          <p:nvPr>
            <p:ph type="dt" sz="half" idx="10"/>
          </p:nvPr>
        </p:nvSpPr>
        <p:spPr>
          <a:xfrm>
            <a:off x="457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fld id="{EE35F6FE-BF6C-433E-AFEC-5D9AAD571D10}" type="datetime1">
              <a:rPr lang="en-AU" altLang="en-US">
                <a:solidFill>
                  <a:prstClr val="black"/>
                </a:solidFill>
              </a:rPr>
              <a:pPr/>
              <a:t>22/04/2019</a:t>
            </a:fld>
            <a:endParaRPr lang="en-AU" altLang="en-US">
              <a:solidFill>
                <a:prstClr val="black"/>
              </a:solidFill>
            </a:endParaRPr>
          </a:p>
        </p:txBody>
      </p:sp>
      <p:sp>
        <p:nvSpPr>
          <p:cNvPr id="9" name="Footer Placeholder 4"/>
          <p:cNvSpPr>
            <a:spLocks noGrp="1"/>
          </p:cNvSpPr>
          <p:nvPr>
            <p:ph type="ftr" sz="quarter" idx="11"/>
          </p:nvPr>
        </p:nvSpPr>
        <p:spPr>
          <a:xfrm>
            <a:off x="3124200" y="4767263"/>
            <a:ext cx="2895600" cy="273844"/>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solidFill>
                <a:prstClr val="black"/>
              </a:solidFill>
            </a:endParaRPr>
          </a:p>
        </p:txBody>
      </p:sp>
      <p:sp>
        <p:nvSpPr>
          <p:cNvPr id="10" name="Slide Number Placeholder 5"/>
          <p:cNvSpPr>
            <a:spLocks noGrp="1"/>
          </p:cNvSpPr>
          <p:nvPr>
            <p:ph type="sldNum" sz="quarter" idx="12"/>
          </p:nvPr>
        </p:nvSpPr>
        <p:spPr>
          <a:xfrm>
            <a:off x="6553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fld id="{CB513D21-B91C-47D1-90F4-01C76B551078}" type="slidenum">
              <a:rPr lang="en-AU" altLang="en-US">
                <a:solidFill>
                  <a:prstClr val="black"/>
                </a:solidFill>
              </a:rPr>
              <a:pPr/>
              <a:t>‹#›</a:t>
            </a:fld>
            <a:endParaRPr lang="en-AU" altLang="en-US">
              <a:solidFill>
                <a:prstClr val="black"/>
              </a:solidFill>
            </a:endParaRPr>
          </a:p>
        </p:txBody>
      </p:sp>
      <p:pic>
        <p:nvPicPr>
          <p:cNvPr id="11" name="Picture 4"/>
          <p:cNvPicPr preferRelativeResize="0">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987824" y="2355726"/>
            <a:ext cx="1106170" cy="1135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5"/>
          <p:cNvPicPr preferRelativeResize="0">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978549" y="2462088"/>
            <a:ext cx="990600" cy="999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01136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Rounded Rectangle 14"/>
          <p:cNvSpPr/>
          <p:nvPr userDrawn="1"/>
        </p:nvSpPr>
        <p:spPr>
          <a:xfrm>
            <a:off x="165100" y="4989910"/>
            <a:ext cx="8820150" cy="161925"/>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prstClr val="white"/>
              </a:solidFill>
            </a:endParaRPr>
          </a:p>
        </p:txBody>
      </p:sp>
      <p:pic>
        <p:nvPicPr>
          <p:cNvPr id="4" name="Picture 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2400" y="104775"/>
            <a:ext cx="8820150" cy="1125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172278" y="188537"/>
            <a:ext cx="6480000" cy="702000"/>
          </a:xfrm>
          <a:prstGeom prst="rect">
            <a:avLst/>
          </a:prstGeom>
          <a:noFill/>
        </p:spPr>
        <p:txBody>
          <a:bodyPr anchor="t">
            <a:normAutofit/>
          </a:bodyPr>
          <a:lstStyle>
            <a:lvl1pPr marL="185738" indent="0" algn="l">
              <a:tabLst/>
              <a:defRPr sz="2400">
                <a:solidFill>
                  <a:srgbClr val="134679"/>
                </a:solidFill>
                <a:latin typeface="Arial" panose="020B0604020202020204" pitchFamily="34" charset="0"/>
                <a:cs typeface="Arial" panose="020B0604020202020204" pitchFamily="34" charset="0"/>
              </a:defRPr>
            </a:lvl1pPr>
          </a:lstStyle>
          <a:p>
            <a:r>
              <a:rPr lang="en-US" smtClean="0"/>
              <a:t>Click to edit Master title style</a:t>
            </a:r>
            <a:endParaRPr lang="en-AU" dirty="0"/>
          </a:p>
        </p:txBody>
      </p:sp>
      <p:sp>
        <p:nvSpPr>
          <p:cNvPr id="8" name="Date Placeholder 3"/>
          <p:cNvSpPr>
            <a:spLocks noGrp="1"/>
          </p:cNvSpPr>
          <p:nvPr>
            <p:ph type="dt" sz="half" idx="10"/>
          </p:nvPr>
        </p:nvSpPr>
        <p:spPr>
          <a:xfrm>
            <a:off x="457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fld id="{E25CCC4E-7E41-4DD4-BF17-89D91825FE74}" type="datetime1">
              <a:rPr lang="en-AU" altLang="en-US">
                <a:solidFill>
                  <a:prstClr val="black"/>
                </a:solidFill>
              </a:rPr>
              <a:pPr/>
              <a:t>22/04/2019</a:t>
            </a:fld>
            <a:endParaRPr lang="en-AU" altLang="en-US">
              <a:solidFill>
                <a:prstClr val="black"/>
              </a:solidFill>
            </a:endParaRPr>
          </a:p>
        </p:txBody>
      </p:sp>
      <p:sp>
        <p:nvSpPr>
          <p:cNvPr id="9" name="Footer Placeholder 4"/>
          <p:cNvSpPr>
            <a:spLocks noGrp="1"/>
          </p:cNvSpPr>
          <p:nvPr>
            <p:ph type="ftr" sz="quarter" idx="11"/>
          </p:nvPr>
        </p:nvSpPr>
        <p:spPr>
          <a:xfrm>
            <a:off x="3124200" y="4767263"/>
            <a:ext cx="2895600" cy="273844"/>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solidFill>
                <a:prstClr val="black"/>
              </a:solidFill>
            </a:endParaRPr>
          </a:p>
        </p:txBody>
      </p:sp>
      <p:sp>
        <p:nvSpPr>
          <p:cNvPr id="10" name="Slide Number Placeholder 5"/>
          <p:cNvSpPr>
            <a:spLocks noGrp="1"/>
          </p:cNvSpPr>
          <p:nvPr>
            <p:ph type="sldNum" sz="quarter" idx="12"/>
          </p:nvPr>
        </p:nvSpPr>
        <p:spPr>
          <a:xfrm>
            <a:off x="6553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fld id="{82763ECB-C8E5-4087-B28E-C7129E928741}" type="slidenum">
              <a:rPr lang="en-AU" altLang="en-US">
                <a:solidFill>
                  <a:prstClr val="black"/>
                </a:solidFill>
              </a:rPr>
              <a:pPr/>
              <a:t>‹#›</a:t>
            </a:fld>
            <a:endParaRPr lang="en-AU" altLang="en-US">
              <a:solidFill>
                <a:prstClr val="black"/>
              </a:solidFill>
            </a:endParaRPr>
          </a:p>
        </p:txBody>
      </p:sp>
      <p:pic>
        <p:nvPicPr>
          <p:cNvPr id="1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24440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p:cNvPicPr preferRelativeResize="0">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417483" y="225303"/>
            <a:ext cx="604793" cy="61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3"/>
          <p:cNvSpPr>
            <a:spLocks/>
          </p:cNvSpPr>
          <p:nvPr userDrawn="1"/>
        </p:nvSpPr>
        <p:spPr bwMode="auto">
          <a:xfrm>
            <a:off x="6052739" y="4990356"/>
            <a:ext cx="2846933" cy="153888"/>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FFFFFF"/>
                </a:solidFill>
                <a:cs typeface="Arial" pitchFamily="34" charset="0"/>
                <a:sym typeface="Arial" pitchFamily="34" charset="0"/>
              </a:rPr>
              <a:t>© Global Initiative for </a:t>
            </a:r>
            <a:r>
              <a:rPr lang="en-US" altLang="en-US" sz="1000" smtClean="0">
                <a:solidFill>
                  <a:srgbClr val="FFFFFF"/>
                </a:solidFill>
                <a:cs typeface="Arial" pitchFamily="34" charset="0"/>
                <a:sym typeface="Arial" pitchFamily="34" charset="0"/>
              </a:rPr>
              <a:t>Asthma, www.ginasthma.org</a:t>
            </a:r>
            <a:endParaRPr lang="en-US" altLang="en-US" sz="1000">
              <a:solidFill>
                <a:srgbClr val="FFFFFF"/>
              </a:solidFill>
              <a:cs typeface="Arial" pitchFamily="34" charset="0"/>
              <a:sym typeface="Arial" pitchFamily="34" charset="0"/>
            </a:endParaRPr>
          </a:p>
        </p:txBody>
      </p:sp>
    </p:spTree>
    <p:extLst>
      <p:ext uri="{BB962C8B-B14F-4D97-AF65-F5344CB8AC3E}">
        <p14:creationId xmlns:p14="http://schemas.microsoft.com/office/powerpoint/2010/main" val="8844080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Rounded Rectangle 14"/>
          <p:cNvSpPr/>
          <p:nvPr userDrawn="1"/>
        </p:nvSpPr>
        <p:spPr>
          <a:xfrm>
            <a:off x="165100" y="4989910"/>
            <a:ext cx="8820150" cy="161925"/>
          </a:xfrm>
          <a:custGeom>
            <a:avLst/>
            <a:gdLst>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48001 w 8820000"/>
              <a:gd name="connsiteY6" fmla="*/ 288000 h 288000"/>
              <a:gd name="connsiteX7" fmla="*/ 0 w 8820000"/>
              <a:gd name="connsiteY7" fmla="*/ 239999 h 288000"/>
              <a:gd name="connsiteX8" fmla="*/ 0 w 8820000"/>
              <a:gd name="connsiteY8" fmla="*/ 48001 h 288000"/>
              <a:gd name="connsiteX0" fmla="*/ 0 w 8820000"/>
              <a:gd name="connsiteY0" fmla="*/ 48001 h 288000"/>
              <a:gd name="connsiteX1" fmla="*/ 48001 w 8820000"/>
              <a:gd name="connsiteY1" fmla="*/ 0 h 288000"/>
              <a:gd name="connsiteX2" fmla="*/ 8771999 w 8820000"/>
              <a:gd name="connsiteY2" fmla="*/ 0 h 288000"/>
              <a:gd name="connsiteX3" fmla="*/ 8820000 w 8820000"/>
              <a:gd name="connsiteY3" fmla="*/ 48001 h 288000"/>
              <a:gd name="connsiteX4" fmla="*/ 8820000 w 8820000"/>
              <a:gd name="connsiteY4" fmla="*/ 239999 h 288000"/>
              <a:gd name="connsiteX5" fmla="*/ 8771999 w 8820000"/>
              <a:gd name="connsiteY5" fmla="*/ 288000 h 288000"/>
              <a:gd name="connsiteX6" fmla="*/ 0 w 8820000"/>
              <a:gd name="connsiteY6" fmla="*/ 239999 h 288000"/>
              <a:gd name="connsiteX7" fmla="*/ 0 w 8820000"/>
              <a:gd name="connsiteY7" fmla="*/ 48001 h 288000"/>
              <a:gd name="connsiteX0" fmla="*/ 0 w 8820000"/>
              <a:gd name="connsiteY0" fmla="*/ 48001 h 239999"/>
              <a:gd name="connsiteX1" fmla="*/ 48001 w 8820000"/>
              <a:gd name="connsiteY1" fmla="*/ 0 h 239999"/>
              <a:gd name="connsiteX2" fmla="*/ 8771999 w 8820000"/>
              <a:gd name="connsiteY2" fmla="*/ 0 h 239999"/>
              <a:gd name="connsiteX3" fmla="*/ 8820000 w 8820000"/>
              <a:gd name="connsiteY3" fmla="*/ 48001 h 239999"/>
              <a:gd name="connsiteX4" fmla="*/ 8820000 w 8820000"/>
              <a:gd name="connsiteY4" fmla="*/ 239999 h 239999"/>
              <a:gd name="connsiteX5" fmla="*/ 0 w 8820000"/>
              <a:gd name="connsiteY5" fmla="*/ 239999 h 239999"/>
              <a:gd name="connsiteX6" fmla="*/ 0 w 8820000"/>
              <a:gd name="connsiteY6" fmla="*/ 48001 h 2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20000" h="239999">
                <a:moveTo>
                  <a:pt x="0" y="48001"/>
                </a:moveTo>
                <a:cubicBezTo>
                  <a:pt x="0" y="21491"/>
                  <a:pt x="21491" y="0"/>
                  <a:pt x="48001" y="0"/>
                </a:cubicBezTo>
                <a:lnTo>
                  <a:pt x="8771999" y="0"/>
                </a:lnTo>
                <a:cubicBezTo>
                  <a:pt x="8798509" y="0"/>
                  <a:pt x="8820000" y="21491"/>
                  <a:pt x="8820000" y="48001"/>
                </a:cubicBezTo>
                <a:lnTo>
                  <a:pt x="8820000" y="239999"/>
                </a:lnTo>
                <a:cubicBezTo>
                  <a:pt x="7350000" y="271999"/>
                  <a:pt x="1470000" y="271999"/>
                  <a:pt x="0" y="239999"/>
                </a:cubicBezTo>
                <a:lnTo>
                  <a:pt x="0" y="48001"/>
                </a:lnTo>
                <a:close/>
              </a:path>
            </a:pathLst>
          </a:custGeom>
          <a:solidFill>
            <a:srgbClr val="1346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AU">
              <a:solidFill>
                <a:prstClr val="white"/>
              </a:solidFill>
            </a:endParaRPr>
          </a:p>
        </p:txBody>
      </p:sp>
      <p:sp>
        <p:nvSpPr>
          <p:cNvPr id="6" name="Date Placeholder 2"/>
          <p:cNvSpPr>
            <a:spLocks noGrp="1"/>
          </p:cNvSpPr>
          <p:nvPr>
            <p:ph type="dt" sz="half" idx="10"/>
          </p:nvPr>
        </p:nvSpPr>
        <p:spPr>
          <a:xfrm>
            <a:off x="457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fld id="{D2D68108-2496-4DEF-BF83-3B4C197227EA}" type="datetime1">
              <a:rPr lang="en-AU" altLang="en-US">
                <a:solidFill>
                  <a:prstClr val="black"/>
                </a:solidFill>
              </a:rPr>
              <a:pPr/>
              <a:t>22/04/2019</a:t>
            </a:fld>
            <a:endParaRPr lang="en-AU" altLang="en-US">
              <a:solidFill>
                <a:prstClr val="black"/>
              </a:solidFill>
            </a:endParaRPr>
          </a:p>
        </p:txBody>
      </p:sp>
      <p:sp>
        <p:nvSpPr>
          <p:cNvPr id="7" name="Footer Placeholder 3"/>
          <p:cNvSpPr>
            <a:spLocks noGrp="1"/>
          </p:cNvSpPr>
          <p:nvPr>
            <p:ph type="ftr" sz="quarter" idx="11"/>
          </p:nvPr>
        </p:nvSpPr>
        <p:spPr>
          <a:xfrm>
            <a:off x="3124200" y="4767263"/>
            <a:ext cx="2895600" cy="273844"/>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AU">
              <a:solidFill>
                <a:prstClr val="black"/>
              </a:solidFill>
            </a:endParaRPr>
          </a:p>
        </p:txBody>
      </p:sp>
      <p:sp>
        <p:nvSpPr>
          <p:cNvPr id="8" name="Slide Number Placeholder 4"/>
          <p:cNvSpPr>
            <a:spLocks noGrp="1"/>
          </p:cNvSpPr>
          <p:nvPr>
            <p:ph type="sldNum" sz="quarter" idx="12"/>
          </p:nvPr>
        </p:nvSpPr>
        <p:spPr>
          <a:xfrm>
            <a:off x="6553200" y="4767263"/>
            <a:ext cx="2133600" cy="273844"/>
          </a:xfrm>
          <a:prstGeom prst="rect">
            <a:avLst/>
          </a:prstGeom>
        </p:spPr>
        <p:txBody>
          <a:bodyPr vert="horz" wrap="square" lIns="91440" tIns="45720" rIns="91440" bIns="45720" numCol="1" anchor="t" anchorCtr="0" compatLnSpc="1">
            <a:prstTxWarp prst="textNoShape">
              <a:avLst/>
            </a:prstTxWarp>
          </a:bodyPr>
          <a:lstStyle>
            <a:lvl1pPr>
              <a:defRPr/>
            </a:lvl1pPr>
          </a:lstStyle>
          <a:p>
            <a:fld id="{5012DEE2-34B3-422B-9C0B-0F61D192C849}" type="slidenum">
              <a:rPr lang="en-AU" altLang="en-US">
                <a:solidFill>
                  <a:prstClr val="black"/>
                </a:solidFill>
              </a:rPr>
              <a:pPr/>
              <a:t>‹#›</a:t>
            </a:fld>
            <a:endParaRPr lang="en-AU" altLang="en-US">
              <a:solidFill>
                <a:prstClr val="black"/>
              </a:solidFill>
            </a:endParaRPr>
          </a:p>
        </p:txBody>
      </p:sp>
      <p:pic>
        <p:nvPicPr>
          <p:cNvPr id="9" name="Picture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4440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5"/>
          <p:cNvPicPr preferRelativeResize="0">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417483" y="225303"/>
            <a:ext cx="604793" cy="61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3"/>
          <p:cNvSpPr>
            <a:spLocks/>
          </p:cNvSpPr>
          <p:nvPr userDrawn="1"/>
        </p:nvSpPr>
        <p:spPr bwMode="auto">
          <a:xfrm>
            <a:off x="6052739" y="4990356"/>
            <a:ext cx="2846933" cy="153888"/>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FFFFFF"/>
                </a:solidFill>
                <a:cs typeface="Arial" pitchFamily="34" charset="0"/>
                <a:sym typeface="Arial" pitchFamily="34" charset="0"/>
              </a:rPr>
              <a:t>© Global Initiative for </a:t>
            </a:r>
            <a:r>
              <a:rPr lang="en-US" altLang="en-US" sz="1000" smtClean="0">
                <a:solidFill>
                  <a:srgbClr val="FFFFFF"/>
                </a:solidFill>
                <a:cs typeface="Arial" pitchFamily="34" charset="0"/>
                <a:sym typeface="Arial" pitchFamily="34" charset="0"/>
              </a:rPr>
              <a:t>Asthma, www.ginasthma.org</a:t>
            </a:r>
            <a:endParaRPr lang="en-US" altLang="en-US" sz="1000">
              <a:solidFill>
                <a:srgbClr val="FFFFFF"/>
              </a:solidFill>
              <a:cs typeface="Arial" pitchFamily="34" charset="0"/>
              <a:sym typeface="Arial" pitchFamily="34" charset="0"/>
            </a:endParaRPr>
          </a:p>
        </p:txBody>
      </p:sp>
    </p:spTree>
    <p:extLst>
      <p:ext uri="{BB962C8B-B14F-4D97-AF65-F5344CB8AC3E}">
        <p14:creationId xmlns:p14="http://schemas.microsoft.com/office/powerpoint/2010/main" val="159423462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79570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700" r:id="rId13"/>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ＭＳ Ｐゴシック" pitchFamily="-83" charset="-128"/>
          <a:cs typeface="ＭＳ Ｐゴシック" pitchFamily="-83" charset="-128"/>
        </a:defRPr>
      </a:lvl1pPr>
      <a:lvl2pPr algn="ctr" rtl="0" eaLnBrk="1" fontAlgn="base" hangingPunct="1">
        <a:spcBef>
          <a:spcPct val="0"/>
        </a:spcBef>
        <a:spcAft>
          <a:spcPct val="0"/>
        </a:spcAft>
        <a:defRPr sz="4400">
          <a:solidFill>
            <a:schemeClr val="tx1"/>
          </a:solidFill>
          <a:latin typeface="Arial" pitchFamily="-83" charset="0"/>
          <a:ea typeface="ＭＳ Ｐゴシック" pitchFamily="-83" charset="-128"/>
          <a:cs typeface="ＭＳ Ｐゴシック" pitchFamily="-83" charset="-128"/>
        </a:defRPr>
      </a:lvl2pPr>
      <a:lvl3pPr algn="ctr" rtl="0" eaLnBrk="1" fontAlgn="base" hangingPunct="1">
        <a:spcBef>
          <a:spcPct val="0"/>
        </a:spcBef>
        <a:spcAft>
          <a:spcPct val="0"/>
        </a:spcAft>
        <a:defRPr sz="4400">
          <a:solidFill>
            <a:schemeClr val="tx1"/>
          </a:solidFill>
          <a:latin typeface="Arial" pitchFamily="-83" charset="0"/>
          <a:ea typeface="ＭＳ Ｐゴシック" pitchFamily="-83" charset="-128"/>
          <a:cs typeface="ＭＳ Ｐゴシック" pitchFamily="-83" charset="-128"/>
        </a:defRPr>
      </a:lvl3pPr>
      <a:lvl4pPr algn="ctr" rtl="0" eaLnBrk="1" fontAlgn="base" hangingPunct="1">
        <a:spcBef>
          <a:spcPct val="0"/>
        </a:spcBef>
        <a:spcAft>
          <a:spcPct val="0"/>
        </a:spcAft>
        <a:defRPr sz="4400">
          <a:solidFill>
            <a:schemeClr val="tx1"/>
          </a:solidFill>
          <a:latin typeface="Arial" pitchFamily="-83" charset="0"/>
          <a:ea typeface="ＭＳ Ｐゴシック" pitchFamily="-83" charset="-128"/>
          <a:cs typeface="ＭＳ Ｐゴシック" pitchFamily="-83" charset="-128"/>
        </a:defRPr>
      </a:lvl4pPr>
      <a:lvl5pPr algn="ctr" rtl="0" eaLnBrk="1" fontAlgn="base" hangingPunct="1">
        <a:spcBef>
          <a:spcPct val="0"/>
        </a:spcBef>
        <a:spcAft>
          <a:spcPct val="0"/>
        </a:spcAft>
        <a:defRPr sz="4400">
          <a:solidFill>
            <a:schemeClr val="tx1"/>
          </a:solidFill>
          <a:latin typeface="Arial" pitchFamily="-83" charset="0"/>
          <a:ea typeface="ＭＳ Ｐゴシック" pitchFamily="-83" charset="-128"/>
          <a:cs typeface="ＭＳ Ｐゴシック" pitchFamily="-83" charset="-128"/>
        </a:defRPr>
      </a:lvl5pPr>
      <a:lvl6pPr marL="457200" algn="ctr" rtl="0" eaLnBrk="1" fontAlgn="base" hangingPunct="1">
        <a:spcBef>
          <a:spcPct val="0"/>
        </a:spcBef>
        <a:spcAft>
          <a:spcPct val="0"/>
        </a:spcAft>
        <a:defRPr sz="4400">
          <a:solidFill>
            <a:schemeClr val="tx1"/>
          </a:solidFill>
          <a:latin typeface="Arial" pitchFamily="-83" charset="0"/>
          <a:ea typeface="ＭＳ Ｐゴシック" pitchFamily="-83" charset="-128"/>
          <a:cs typeface="ＭＳ Ｐゴシック" pitchFamily="-83" charset="-128"/>
        </a:defRPr>
      </a:lvl6pPr>
      <a:lvl7pPr marL="914400" algn="ctr" rtl="0" eaLnBrk="1" fontAlgn="base" hangingPunct="1">
        <a:spcBef>
          <a:spcPct val="0"/>
        </a:spcBef>
        <a:spcAft>
          <a:spcPct val="0"/>
        </a:spcAft>
        <a:defRPr sz="4400">
          <a:solidFill>
            <a:schemeClr val="tx1"/>
          </a:solidFill>
          <a:latin typeface="Arial" pitchFamily="-83" charset="0"/>
          <a:ea typeface="ＭＳ Ｐゴシック" pitchFamily="-83" charset="-128"/>
          <a:cs typeface="ＭＳ Ｐゴシック" pitchFamily="-83" charset="-128"/>
        </a:defRPr>
      </a:lvl7pPr>
      <a:lvl8pPr marL="1371600" algn="ctr" rtl="0" eaLnBrk="1" fontAlgn="base" hangingPunct="1">
        <a:spcBef>
          <a:spcPct val="0"/>
        </a:spcBef>
        <a:spcAft>
          <a:spcPct val="0"/>
        </a:spcAft>
        <a:defRPr sz="4400">
          <a:solidFill>
            <a:schemeClr val="tx1"/>
          </a:solidFill>
          <a:latin typeface="Arial" pitchFamily="-83" charset="0"/>
          <a:ea typeface="ＭＳ Ｐゴシック" pitchFamily="-83" charset="-128"/>
          <a:cs typeface="ＭＳ Ｐゴシック" pitchFamily="-83" charset="-128"/>
        </a:defRPr>
      </a:lvl8pPr>
      <a:lvl9pPr marL="1828800" algn="ctr" rtl="0" eaLnBrk="1" fontAlgn="base" hangingPunct="1">
        <a:spcBef>
          <a:spcPct val="0"/>
        </a:spcBef>
        <a:spcAft>
          <a:spcPct val="0"/>
        </a:spcAft>
        <a:defRPr sz="4400">
          <a:solidFill>
            <a:schemeClr val="tx1"/>
          </a:solidFill>
          <a:latin typeface="Arial" pitchFamily="-83" charset="0"/>
          <a:ea typeface="ＭＳ Ｐゴシック" pitchFamily="-83" charset="-128"/>
          <a:cs typeface="ＭＳ Ｐゴシック" pitchFamily="-83" charset="-128"/>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tx1"/>
          </a:solidFill>
          <a:latin typeface="+mn-lt"/>
          <a:ea typeface="ＭＳ Ｐゴシック" pitchFamily="-83" charset="-128"/>
          <a:cs typeface="ＭＳ Ｐゴシック" pitchFamily="-83" charset="-128"/>
        </a:defRPr>
      </a:lvl1pPr>
      <a:lvl2pPr marL="742950" indent="-285750" algn="l" rtl="0" eaLnBrk="1" fontAlgn="base" hangingPunct="1">
        <a:spcBef>
          <a:spcPct val="20000"/>
        </a:spcBef>
        <a:spcAft>
          <a:spcPct val="0"/>
        </a:spcAft>
        <a:buFont typeface="Arial" pitchFamily="34" charset="0"/>
        <a:buChar char="–"/>
        <a:defRPr sz="2800" kern="1200">
          <a:solidFill>
            <a:schemeClr val="tx1"/>
          </a:solidFill>
          <a:latin typeface="+mn-lt"/>
          <a:ea typeface="ＭＳ Ｐゴシック" pitchFamily="-83" charset="-128"/>
          <a:cs typeface="+mn-cs"/>
        </a:defRPr>
      </a:lvl2pPr>
      <a:lvl3pPr marL="1143000" indent="-228600" algn="l"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83" charset="-128"/>
          <a:cs typeface="+mn-cs"/>
        </a:defRPr>
      </a:lvl3pPr>
      <a:lvl4pPr marL="16002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83" charset="-128"/>
          <a:cs typeface="+mn-cs"/>
        </a:defRPr>
      </a:lvl4pPr>
      <a:lvl5pPr marL="2057400" indent="-228600" algn="l" rtl="0" eaLnBrk="1" fontAlgn="base" hangingPunct="1">
        <a:spcBef>
          <a:spcPct val="20000"/>
        </a:spcBef>
        <a:spcAft>
          <a:spcPct val="0"/>
        </a:spcAft>
        <a:buFont typeface="Arial" pitchFamily="34" charset="0"/>
        <a:buChar char="»"/>
        <a:defRPr sz="2000" kern="1200">
          <a:solidFill>
            <a:schemeClr val="tx1"/>
          </a:solidFill>
          <a:latin typeface="+mn-lt"/>
          <a:ea typeface="ＭＳ Ｐゴシック" pitchFamily="-83"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199" y="3915331"/>
            <a:ext cx="7761515" cy="830997"/>
          </a:xfrm>
          <a:prstGeom prst="rect">
            <a:avLst/>
          </a:prstGeom>
        </p:spPr>
        <p:txBody>
          <a:bodyPr wrap="square">
            <a:spAutoFit/>
          </a:bodyPr>
          <a:lstStyle/>
          <a:p>
            <a:pPr algn="ctr"/>
            <a:r>
              <a:rPr lang="en-US" sz="1600">
                <a:solidFill>
                  <a:srgbClr val="134679"/>
                </a:solidFill>
              </a:rPr>
              <a:t>This slide set is restricted for academic and educational purposes only.  </a:t>
            </a:r>
            <a:br>
              <a:rPr lang="en-US" sz="1600">
                <a:solidFill>
                  <a:srgbClr val="134679"/>
                </a:solidFill>
              </a:rPr>
            </a:br>
            <a:r>
              <a:rPr lang="en-US" sz="1600">
                <a:solidFill>
                  <a:srgbClr val="134679"/>
                </a:solidFill>
              </a:rPr>
              <a:t>No additions or changes may be made to slides. Use of the slide set or of individual slides for commercial or promotional purposes requires approval from GINA.</a:t>
            </a:r>
            <a:endParaRPr lang="en-AU" sz="1600"/>
          </a:p>
        </p:txBody>
      </p:sp>
      <p:sp>
        <p:nvSpPr>
          <p:cNvPr id="6" name="Title 5"/>
          <p:cNvSpPr>
            <a:spLocks noGrp="1"/>
          </p:cNvSpPr>
          <p:nvPr>
            <p:ph type="ctrTitle"/>
          </p:nvPr>
        </p:nvSpPr>
        <p:spPr>
          <a:xfrm>
            <a:off x="685800" y="377207"/>
            <a:ext cx="7772400" cy="1549559"/>
          </a:xfrm>
        </p:spPr>
        <p:txBody>
          <a:bodyPr>
            <a:normAutofit/>
          </a:bodyPr>
          <a:lstStyle/>
          <a:p>
            <a:r>
              <a:rPr lang="en-AU" smtClean="0"/>
              <a:t>GINA Pocket Guide</a:t>
            </a:r>
            <a:br>
              <a:rPr lang="en-AU" smtClean="0"/>
            </a:br>
            <a:r>
              <a:rPr lang="en-AU" smtClean="0"/>
              <a:t>Difficult to treat and severe asthma </a:t>
            </a:r>
            <a:br>
              <a:rPr lang="en-AU" smtClean="0"/>
            </a:br>
            <a:r>
              <a:rPr lang="en-AU" smtClean="0"/>
              <a:t>in adults and adolescents</a:t>
            </a:r>
            <a:endParaRPr lang="en-AU"/>
          </a:p>
        </p:txBody>
      </p:sp>
      <p:sp>
        <p:nvSpPr>
          <p:cNvPr id="2" name="TextBox 1"/>
          <p:cNvSpPr txBox="1"/>
          <p:nvPr/>
        </p:nvSpPr>
        <p:spPr>
          <a:xfrm>
            <a:off x="2917359" y="2122662"/>
            <a:ext cx="3320143" cy="369332"/>
          </a:xfrm>
          <a:prstGeom prst="rect">
            <a:avLst/>
          </a:prstGeom>
          <a:noFill/>
        </p:spPr>
        <p:txBody>
          <a:bodyPr wrap="square" rtlCol="0">
            <a:spAutoFit/>
          </a:bodyPr>
          <a:lstStyle/>
          <a:p>
            <a:pPr algn="ctr"/>
            <a:r>
              <a:rPr lang="en-AU" smtClean="0"/>
              <a:t>V2.0 April 2019</a:t>
            </a:r>
            <a:endParaRPr lang="en-AU"/>
          </a:p>
        </p:txBody>
      </p:sp>
    </p:spTree>
    <p:extLst>
      <p:ext uri="{BB962C8B-B14F-4D97-AF65-F5344CB8AC3E}">
        <p14:creationId xmlns:p14="http://schemas.microsoft.com/office/powerpoint/2010/main" val="28143445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432" b="693"/>
          <a:stretch/>
        </p:blipFill>
        <p:spPr bwMode="auto">
          <a:xfrm>
            <a:off x="1690084" y="1339502"/>
            <a:ext cx="5676744" cy="349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AU" smtClean="0"/>
              <a:t>How common is severe asthma?</a:t>
            </a:r>
            <a:endParaRPr lang="en-AU"/>
          </a:p>
        </p:txBody>
      </p:sp>
      <p:sp>
        <p:nvSpPr>
          <p:cNvPr id="5" name="Rectangle 4"/>
          <p:cNvSpPr/>
          <p:nvPr/>
        </p:nvSpPr>
        <p:spPr>
          <a:xfrm>
            <a:off x="5693229" y="2754086"/>
            <a:ext cx="1839685" cy="1905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p:cNvSpPr txBox="1"/>
          <p:nvPr/>
        </p:nvSpPr>
        <p:spPr>
          <a:xfrm>
            <a:off x="126128" y="4943900"/>
            <a:ext cx="6687198" cy="261610"/>
          </a:xfrm>
          <a:prstGeom prst="rect">
            <a:avLst/>
          </a:prstGeom>
          <a:noFill/>
        </p:spPr>
        <p:txBody>
          <a:bodyPr wrap="square" rtlCol="0">
            <a:spAutoFit/>
          </a:bodyPr>
          <a:lstStyle/>
          <a:p>
            <a:r>
              <a:rPr lang="en-AU" sz="1100" i="1" smtClean="0">
                <a:solidFill>
                  <a:schemeClr val="bg1"/>
                </a:solidFill>
                <a:latin typeface="Arial"/>
              </a:rPr>
              <a:t>Hekking et al, JACI 2015</a:t>
            </a:r>
            <a:endParaRPr lang="en-AU" sz="1100" i="1" dirty="0">
              <a:solidFill>
                <a:schemeClr val="bg1"/>
              </a:solidFill>
              <a:latin typeface="Arial"/>
            </a:endParaRPr>
          </a:p>
        </p:txBody>
      </p:sp>
    </p:spTree>
    <p:extLst>
      <p:ext uri="{BB962C8B-B14F-4D97-AF65-F5344CB8AC3E}">
        <p14:creationId xmlns:p14="http://schemas.microsoft.com/office/powerpoint/2010/main" val="5187573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432" b="693"/>
          <a:stretch/>
        </p:blipFill>
        <p:spPr bwMode="auto">
          <a:xfrm>
            <a:off x="1690084" y="1339502"/>
            <a:ext cx="5676744" cy="349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AU" smtClean="0"/>
              <a:t>How common is severe asthma?</a:t>
            </a:r>
            <a:endParaRPr lang="en-AU"/>
          </a:p>
        </p:txBody>
      </p:sp>
      <p:sp>
        <p:nvSpPr>
          <p:cNvPr id="8" name="TextBox 7"/>
          <p:cNvSpPr txBox="1"/>
          <p:nvPr/>
        </p:nvSpPr>
        <p:spPr>
          <a:xfrm>
            <a:off x="126128" y="4943900"/>
            <a:ext cx="6687198" cy="261610"/>
          </a:xfrm>
          <a:prstGeom prst="rect">
            <a:avLst/>
          </a:prstGeom>
          <a:noFill/>
        </p:spPr>
        <p:txBody>
          <a:bodyPr wrap="square" rtlCol="0">
            <a:spAutoFit/>
          </a:bodyPr>
          <a:lstStyle/>
          <a:p>
            <a:r>
              <a:rPr lang="en-AU" sz="1100" i="1" smtClean="0">
                <a:solidFill>
                  <a:schemeClr val="bg1"/>
                </a:solidFill>
                <a:latin typeface="Arial"/>
              </a:rPr>
              <a:t>Hekking et al, JACI 2015</a:t>
            </a:r>
            <a:endParaRPr lang="en-AU" sz="1100" i="1" dirty="0">
              <a:solidFill>
                <a:schemeClr val="bg1"/>
              </a:solidFill>
              <a:latin typeface="Arial"/>
            </a:endParaRPr>
          </a:p>
        </p:txBody>
      </p:sp>
    </p:spTree>
    <p:extLst>
      <p:ext uri="{BB962C8B-B14F-4D97-AF65-F5344CB8AC3E}">
        <p14:creationId xmlns:p14="http://schemas.microsoft.com/office/powerpoint/2010/main" val="24143592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8" y="161313"/>
            <a:ext cx="3185545" cy="4786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3"/>
          <p:cNvSpPr>
            <a:spLocks/>
          </p:cNvSpPr>
          <p:nvPr/>
        </p:nvSpPr>
        <p:spPr bwMode="auto">
          <a:xfrm>
            <a:off x="6248687" y="4990356"/>
            <a:ext cx="2846933" cy="153888"/>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FFFFFF"/>
                </a:solidFill>
                <a:cs typeface="Arial" pitchFamily="34" charset="0"/>
                <a:sym typeface="Arial" pitchFamily="34" charset="0"/>
              </a:rPr>
              <a:t>© Global Initiative for </a:t>
            </a:r>
            <a:r>
              <a:rPr lang="en-US" altLang="en-US" sz="1000" smtClean="0">
                <a:solidFill>
                  <a:srgbClr val="FFFFFF"/>
                </a:solidFill>
                <a:cs typeface="Arial" pitchFamily="34" charset="0"/>
                <a:sym typeface="Arial" pitchFamily="34" charset="0"/>
              </a:rPr>
              <a:t>Asthma, www.ginasthma.org</a:t>
            </a:r>
            <a:endParaRPr lang="en-US" altLang="en-US" sz="1000">
              <a:solidFill>
                <a:srgbClr val="FFFFFF"/>
              </a:solidFill>
              <a:cs typeface="Arial" pitchFamily="34" charset="0"/>
              <a:sym typeface="Arial"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0064" y="161313"/>
            <a:ext cx="3118365" cy="478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8190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4" name="Content Placeholder 3"/>
          <p:cNvSpPr>
            <a:spLocks noGrp="1"/>
          </p:cNvSpPr>
          <p:nvPr>
            <p:ph idx="1"/>
          </p:nvPr>
        </p:nvSpPr>
        <p:spPr/>
        <p:txBody>
          <a:bodyPr/>
          <a:lstStyle/>
          <a:p>
            <a:pPr lvl="0"/>
            <a:r>
              <a:rPr lang="en-AU" smtClean="0">
                <a:sym typeface="Proxima Nova"/>
              </a:rPr>
              <a:t>Tomoko Ichikawa, Clinical Professor of Design, Information Designer, University of Illinois</a:t>
            </a:r>
          </a:p>
          <a:p>
            <a:pPr lvl="0"/>
            <a:r>
              <a:rPr lang="en-AU" smtClean="0">
                <a:sym typeface="Proxima Nova"/>
              </a:rPr>
              <a:t>Hugh Musick, </a:t>
            </a:r>
            <a:r>
              <a:rPr lang="en-AU" smtClean="0"/>
              <a:t>Associate Director, Program for Healthcare Delivery Design, University of Illinois</a:t>
            </a:r>
            <a:r>
              <a:rPr lang="en-AU" smtClean="0">
                <a:sym typeface="Proxima Nova"/>
              </a:rPr>
              <a:t> </a:t>
            </a:r>
          </a:p>
          <a:p>
            <a:pPr lvl="0"/>
            <a:r>
              <a:rPr lang="en-AU" smtClean="0">
                <a:sym typeface="Proxima Nova"/>
              </a:rPr>
              <a:t>Helen Reddel, Chair of GINA Science committee </a:t>
            </a:r>
          </a:p>
          <a:p>
            <a:pPr lvl="0"/>
            <a:r>
              <a:rPr lang="en-AU" smtClean="0">
                <a:sym typeface="Proxima Nova"/>
              </a:rPr>
              <a:t>Members of the GINA Science Committee</a:t>
            </a:r>
          </a:p>
          <a:p>
            <a:endParaRPr lang="en-AU"/>
          </a:p>
        </p:txBody>
      </p:sp>
      <p:sp>
        <p:nvSpPr>
          <p:cNvPr id="76" name="Google Shape;76;p16"/>
          <p:cNvSpPr txBox="1">
            <a:spLocks noGrp="1"/>
          </p:cNvSpPr>
          <p:nvPr>
            <p:ph type="title"/>
          </p:nvPr>
        </p:nvSpPr>
        <p:spPr/>
        <p:txBody>
          <a:bodyPr/>
          <a:lstStyle/>
          <a:p>
            <a:pPr lvl="0"/>
            <a:r>
              <a:rPr lang="en-AU" smtClean="0">
                <a:sym typeface="Proxima Nova"/>
              </a:rPr>
              <a:t>Team who developed pocket guide</a:t>
            </a:r>
            <a:endParaRPr lang="en-AU">
              <a:sym typeface="Proxima Nova"/>
            </a:endParaRPr>
          </a:p>
        </p:txBody>
      </p:sp>
      <p:sp>
        <p:nvSpPr>
          <p:cNvPr id="5" name="Rectangle 23"/>
          <p:cNvSpPr>
            <a:spLocks/>
          </p:cNvSpPr>
          <p:nvPr/>
        </p:nvSpPr>
        <p:spPr bwMode="auto">
          <a:xfrm>
            <a:off x="6052739" y="4990356"/>
            <a:ext cx="2846933" cy="153888"/>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FFFFFF"/>
                </a:solidFill>
                <a:cs typeface="Arial" pitchFamily="34" charset="0"/>
                <a:sym typeface="Arial" pitchFamily="34" charset="0"/>
              </a:rPr>
              <a:t>© Global Initiative for </a:t>
            </a:r>
            <a:r>
              <a:rPr lang="en-US" altLang="en-US" sz="1000" smtClean="0">
                <a:solidFill>
                  <a:srgbClr val="FFFFFF"/>
                </a:solidFill>
                <a:cs typeface="Arial" pitchFamily="34" charset="0"/>
                <a:sym typeface="Arial" pitchFamily="34" charset="0"/>
              </a:rPr>
              <a:t>Asthma, www.ginasthma.org</a:t>
            </a:r>
            <a:endParaRPr lang="en-US" altLang="en-US" sz="1000">
              <a:solidFill>
                <a:srgbClr val="FFFFFF"/>
              </a:solidFill>
              <a:cs typeface="Arial" pitchFamily="34" charset="0"/>
              <a:sym typeface="Arial" pitchFamily="34" charset="0"/>
            </a:endParaRPr>
          </a:p>
        </p:txBody>
      </p:sp>
    </p:spTree>
    <p:extLst>
      <p:ext uri="{BB962C8B-B14F-4D97-AF65-F5344CB8AC3E}">
        <p14:creationId xmlns:p14="http://schemas.microsoft.com/office/powerpoint/2010/main" val="325545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4" name="Google Shape;84;p17"/>
          <p:cNvSpPr txBox="1">
            <a:spLocks noGrp="1"/>
          </p:cNvSpPr>
          <p:nvPr>
            <p:ph idx="1"/>
          </p:nvPr>
        </p:nvSpPr>
        <p:spPr/>
        <p:txBody>
          <a:bodyPr/>
          <a:lstStyle/>
          <a:p>
            <a:pPr marL="0" lvl="0" indent="0">
              <a:buNone/>
            </a:pPr>
            <a:r>
              <a:rPr lang="en-AU" b="1" smtClean="0">
                <a:sym typeface="Proxima Nova"/>
              </a:rPr>
              <a:t>Research: </a:t>
            </a:r>
            <a:r>
              <a:rPr lang="en-AU" smtClean="0">
                <a:sym typeface="Proxima Nova"/>
              </a:rPr>
              <a:t>(20+ hours) </a:t>
            </a:r>
          </a:p>
          <a:p>
            <a:pPr lvl="0"/>
            <a:r>
              <a:rPr lang="en-AU" smtClean="0">
                <a:sym typeface="Proxima Nova"/>
              </a:rPr>
              <a:t>Familiarized with content area (read papers from prominent authors in the field)</a:t>
            </a:r>
          </a:p>
          <a:p>
            <a:pPr lvl="0"/>
            <a:r>
              <a:rPr lang="en-AU" smtClean="0">
                <a:sym typeface="Proxima Nova"/>
              </a:rPr>
              <a:t>Developed interview protocols </a:t>
            </a:r>
          </a:p>
          <a:p>
            <a:pPr lvl="0"/>
            <a:r>
              <a:rPr lang="en-AU" smtClean="0">
                <a:sym typeface="Proxima Nova"/>
              </a:rPr>
              <a:t>Interviewed key GINA members and external experts/GPs previously identified as advisors for input</a:t>
            </a:r>
          </a:p>
          <a:p>
            <a:pPr lvl="0"/>
            <a:r>
              <a:rPr lang="en-AU" smtClean="0">
                <a:sym typeface="Proxima Nova"/>
              </a:rPr>
              <a:t>Transcribed interviews</a:t>
            </a:r>
          </a:p>
          <a:p>
            <a:pPr lvl="0"/>
            <a:r>
              <a:rPr lang="en-AU" smtClean="0">
                <a:sym typeface="Proxima Nova"/>
              </a:rPr>
              <a:t>Aligned content with GINA’s existing key messages</a:t>
            </a:r>
          </a:p>
          <a:p>
            <a:pPr lvl="0"/>
            <a:r>
              <a:rPr lang="en-AU" smtClean="0">
                <a:sym typeface="Proxima Nova"/>
              </a:rPr>
              <a:t>Collected existing published guidelines for reference</a:t>
            </a:r>
          </a:p>
          <a:p>
            <a:pPr lvl="0"/>
            <a:r>
              <a:rPr lang="en-AU" smtClean="0">
                <a:sym typeface="Proxima Nova"/>
              </a:rPr>
              <a:t>Researched printing possibilities and limitations</a:t>
            </a:r>
            <a:endParaRPr lang="en-AU">
              <a:sym typeface="Proxima Nova"/>
            </a:endParaRPr>
          </a:p>
        </p:txBody>
      </p:sp>
      <p:sp>
        <p:nvSpPr>
          <p:cNvPr id="83" name="Google Shape;83;p17"/>
          <p:cNvSpPr txBox="1">
            <a:spLocks noGrp="1"/>
          </p:cNvSpPr>
          <p:nvPr>
            <p:ph type="title"/>
          </p:nvPr>
        </p:nvSpPr>
        <p:spPr/>
        <p:txBody>
          <a:bodyPr/>
          <a:lstStyle/>
          <a:p>
            <a:pPr lvl="0"/>
            <a:r>
              <a:rPr lang="en-AU" smtClean="0">
                <a:sym typeface="Proxima Nova"/>
              </a:rPr>
              <a:t>Methods used to develop v1.0 of pocket guide</a:t>
            </a:r>
          </a:p>
          <a:p>
            <a:pPr lvl="0"/>
            <a:endParaRPr lang="en-AU">
              <a:sym typeface="Proxima Nova"/>
            </a:endParaRPr>
          </a:p>
        </p:txBody>
      </p:sp>
      <p:sp>
        <p:nvSpPr>
          <p:cNvPr id="4" name="Rectangle 23"/>
          <p:cNvSpPr>
            <a:spLocks/>
          </p:cNvSpPr>
          <p:nvPr/>
        </p:nvSpPr>
        <p:spPr bwMode="auto">
          <a:xfrm>
            <a:off x="6052739" y="4990356"/>
            <a:ext cx="2846933" cy="153888"/>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FFFFFF"/>
                </a:solidFill>
                <a:cs typeface="Arial" pitchFamily="34" charset="0"/>
                <a:sym typeface="Arial" pitchFamily="34" charset="0"/>
              </a:rPr>
              <a:t>© Global Initiative for </a:t>
            </a:r>
            <a:r>
              <a:rPr lang="en-US" altLang="en-US" sz="1000" smtClean="0">
                <a:solidFill>
                  <a:srgbClr val="FFFFFF"/>
                </a:solidFill>
                <a:cs typeface="Arial" pitchFamily="34" charset="0"/>
                <a:sym typeface="Arial" pitchFamily="34" charset="0"/>
              </a:rPr>
              <a:t>Asthma, www.ginasthma.org</a:t>
            </a:r>
            <a:endParaRPr lang="en-US" altLang="en-US" sz="1000">
              <a:solidFill>
                <a:srgbClr val="FFFFFF"/>
              </a:solidFill>
              <a:cs typeface="Arial" pitchFamily="34" charset="0"/>
              <a:sym typeface="Arial" pitchFamily="34" charset="0"/>
            </a:endParaRPr>
          </a:p>
        </p:txBody>
      </p:sp>
    </p:spTree>
    <p:extLst>
      <p:ext uri="{BB962C8B-B14F-4D97-AF65-F5344CB8AC3E}">
        <p14:creationId xmlns:p14="http://schemas.microsoft.com/office/powerpoint/2010/main" val="32026889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3" name="Google Shape;93;p18"/>
          <p:cNvSpPr txBox="1">
            <a:spLocks noGrp="1"/>
          </p:cNvSpPr>
          <p:nvPr>
            <p:ph idx="1"/>
          </p:nvPr>
        </p:nvSpPr>
        <p:spPr>
          <a:xfrm>
            <a:off x="457200" y="894522"/>
            <a:ext cx="8527348" cy="4248978"/>
          </a:xfrm>
        </p:spPr>
        <p:txBody>
          <a:bodyPr>
            <a:normAutofit/>
          </a:bodyPr>
          <a:lstStyle/>
          <a:p>
            <a:pPr marL="0" lvl="0" indent="0">
              <a:buNone/>
            </a:pPr>
            <a:r>
              <a:rPr lang="en-AU" b="1" smtClean="0">
                <a:sym typeface="Proxima Nova"/>
              </a:rPr>
              <a:t>Decision tree prototype:</a:t>
            </a:r>
            <a:r>
              <a:rPr lang="en-AU" smtClean="0">
                <a:sym typeface="Proxima Nova"/>
              </a:rPr>
              <a:t> (60+ hrs, 20 versions)</a:t>
            </a:r>
            <a:endParaRPr lang="en-AU" smtClean="0"/>
          </a:p>
          <a:p>
            <a:pPr lvl="0"/>
            <a:r>
              <a:rPr lang="en-AU" smtClean="0">
                <a:sym typeface="Proxima Nova"/>
              </a:rPr>
              <a:t>Synthesized content matter, structured into pocket guide outline provided by content expert</a:t>
            </a:r>
          </a:p>
          <a:p>
            <a:pPr lvl="0"/>
            <a:r>
              <a:rPr lang="en-AU" smtClean="0">
                <a:sym typeface="Proxima Nova"/>
              </a:rPr>
              <a:t>Parsed textual outline into diagrammatic decision tree structures</a:t>
            </a:r>
          </a:p>
          <a:p>
            <a:pPr lvl="0"/>
            <a:r>
              <a:rPr lang="en-AU" smtClean="0">
                <a:sym typeface="Proxima Nova"/>
              </a:rPr>
              <a:t>Integrated additional inputs from experts and literature</a:t>
            </a:r>
          </a:p>
          <a:p>
            <a:pPr lvl="0"/>
            <a:r>
              <a:rPr lang="en-AU" smtClean="0">
                <a:sym typeface="Proxima Nova"/>
              </a:rPr>
              <a:t>Incorporated feedback from experts, iterated</a:t>
            </a:r>
          </a:p>
          <a:p>
            <a:pPr lvl="0"/>
            <a:r>
              <a:rPr lang="en-AU" smtClean="0">
                <a:sym typeface="Proxima Nova"/>
              </a:rPr>
              <a:t>Incorporated color </a:t>
            </a:r>
          </a:p>
          <a:p>
            <a:pPr marL="0" lvl="0" indent="0">
              <a:buNone/>
            </a:pPr>
            <a:r>
              <a:rPr lang="en-AU" b="1">
                <a:sym typeface="Proxima Nova"/>
              </a:rPr>
              <a:t>Booklet design overall</a:t>
            </a:r>
            <a:r>
              <a:rPr lang="en-AU">
                <a:sym typeface="Proxima Nova"/>
              </a:rPr>
              <a:t>: (20 hrs, 5 versions)</a:t>
            </a:r>
            <a:endParaRPr lang="en-AU"/>
          </a:p>
          <a:p>
            <a:pPr lvl="0"/>
            <a:r>
              <a:rPr lang="en-AU">
                <a:sym typeface="Proxima Nova"/>
              </a:rPr>
              <a:t>Integrated decision tree to fit booklet format</a:t>
            </a:r>
          </a:p>
          <a:p>
            <a:pPr lvl="0"/>
            <a:r>
              <a:rPr lang="en-AU">
                <a:sym typeface="Proxima Nova"/>
              </a:rPr>
              <a:t>Formatted detailed text pages to complete the pocket guide</a:t>
            </a:r>
          </a:p>
          <a:p>
            <a:pPr lvl="0"/>
            <a:r>
              <a:rPr lang="en-AU">
                <a:sym typeface="Proxima Nova"/>
              </a:rPr>
              <a:t>Designed Table of Contents to represent at-a-glance algorithm</a:t>
            </a:r>
          </a:p>
          <a:p>
            <a:pPr lvl="0"/>
            <a:r>
              <a:rPr lang="en-AU">
                <a:sym typeface="Proxima Nova"/>
              </a:rPr>
              <a:t>Increased total length of pocket guide to </a:t>
            </a:r>
            <a:r>
              <a:rPr lang="en-AU" smtClean="0">
                <a:sym typeface="Proxima Nova"/>
              </a:rPr>
              <a:t>36 pages</a:t>
            </a:r>
          </a:p>
          <a:p>
            <a:pPr marL="0" lvl="0" indent="0">
              <a:buNone/>
            </a:pPr>
            <a:r>
              <a:rPr lang="en-AU" b="1" smtClean="0">
                <a:sym typeface="Proxima Nova"/>
              </a:rPr>
              <a:t>V2.0 published in April 2019</a:t>
            </a:r>
          </a:p>
          <a:p>
            <a:pPr lvl="0"/>
            <a:endParaRPr lang="en-AU">
              <a:sym typeface="Proxima Nova"/>
            </a:endParaRPr>
          </a:p>
        </p:txBody>
      </p:sp>
      <p:sp>
        <p:nvSpPr>
          <p:cNvPr id="90" name="Google Shape;90;p18"/>
          <p:cNvSpPr txBox="1">
            <a:spLocks noGrp="1"/>
          </p:cNvSpPr>
          <p:nvPr>
            <p:ph type="title"/>
          </p:nvPr>
        </p:nvSpPr>
        <p:spPr/>
        <p:txBody>
          <a:bodyPr/>
          <a:lstStyle/>
          <a:p>
            <a:pPr lvl="0"/>
            <a:r>
              <a:rPr lang="en-AU" smtClean="0">
                <a:sym typeface="Proxima Nova"/>
              </a:rPr>
              <a:t>Methods used to develop V1.0 of pocket guide</a:t>
            </a:r>
          </a:p>
          <a:p>
            <a:pPr lvl="0"/>
            <a:endParaRPr lang="en-AU">
              <a:sym typeface="Proxima Nova"/>
            </a:endParaRPr>
          </a:p>
        </p:txBody>
      </p:sp>
      <p:sp>
        <p:nvSpPr>
          <p:cNvPr id="4" name="Rectangle 23"/>
          <p:cNvSpPr>
            <a:spLocks/>
          </p:cNvSpPr>
          <p:nvPr/>
        </p:nvSpPr>
        <p:spPr bwMode="auto">
          <a:xfrm>
            <a:off x="6052739" y="4990356"/>
            <a:ext cx="2846933" cy="153888"/>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FFFFFF"/>
                </a:solidFill>
                <a:cs typeface="Arial" pitchFamily="34" charset="0"/>
                <a:sym typeface="Arial" pitchFamily="34" charset="0"/>
              </a:rPr>
              <a:t>© Global Initiative for </a:t>
            </a:r>
            <a:r>
              <a:rPr lang="en-US" altLang="en-US" sz="1000" smtClean="0">
                <a:solidFill>
                  <a:srgbClr val="FFFFFF"/>
                </a:solidFill>
                <a:cs typeface="Arial" pitchFamily="34" charset="0"/>
                <a:sym typeface="Arial" pitchFamily="34" charset="0"/>
              </a:rPr>
              <a:t>Asthma, www.ginasthma.org</a:t>
            </a:r>
            <a:endParaRPr lang="en-US" altLang="en-US" sz="1000">
              <a:solidFill>
                <a:srgbClr val="FFFFFF"/>
              </a:solidFill>
              <a:cs typeface="Arial" pitchFamily="34" charset="0"/>
              <a:sym typeface="Arial" pitchFamily="34" charset="0"/>
            </a:endParaRPr>
          </a:p>
        </p:txBody>
      </p:sp>
    </p:spTree>
    <p:extLst>
      <p:ext uri="{BB962C8B-B14F-4D97-AF65-F5344CB8AC3E}">
        <p14:creationId xmlns:p14="http://schemas.microsoft.com/office/powerpoint/2010/main" val="172340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3">
                                            <p:txEl>
                                              <p:pRg st="8" end="8"/>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3">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326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3"/>
          <p:cNvSpPr>
            <a:spLocks/>
          </p:cNvSpPr>
          <p:nvPr/>
        </p:nvSpPr>
        <p:spPr bwMode="auto">
          <a:xfrm>
            <a:off x="6248687" y="4990356"/>
            <a:ext cx="2846933" cy="153888"/>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002060"/>
                </a:solidFill>
                <a:cs typeface="Arial" pitchFamily="34" charset="0"/>
                <a:sym typeface="Arial" pitchFamily="34" charset="0"/>
              </a:rPr>
              <a:t>© Global Initiative for </a:t>
            </a:r>
            <a:r>
              <a:rPr lang="en-US" altLang="en-US" sz="1000" smtClean="0">
                <a:solidFill>
                  <a:srgbClr val="002060"/>
                </a:solidFill>
                <a:cs typeface="Arial" pitchFamily="34" charset="0"/>
                <a:sym typeface="Arial" pitchFamily="34" charset="0"/>
              </a:rPr>
              <a:t>Asthma, www.ginasthma.org</a:t>
            </a:r>
            <a:endParaRPr lang="en-US" altLang="en-US" sz="1000">
              <a:solidFill>
                <a:srgbClr val="002060"/>
              </a:solidFill>
              <a:cs typeface="Arial" pitchFamily="34" charset="0"/>
              <a:sym typeface="Arial"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9412" y="76202"/>
            <a:ext cx="3455013" cy="4816800"/>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7" name="Rounded Rectangle 6"/>
          <p:cNvSpPr/>
          <p:nvPr/>
        </p:nvSpPr>
        <p:spPr>
          <a:xfrm>
            <a:off x="2906486" y="1328057"/>
            <a:ext cx="3189514" cy="144000"/>
          </a:xfrm>
          <a:prstGeom prst="roundRect">
            <a:avLst/>
          </a:prstGeom>
          <a:noFill/>
          <a:ln w="38100">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37470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2564" y="0"/>
            <a:ext cx="6300535"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326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3"/>
          <p:cNvSpPr>
            <a:spLocks/>
          </p:cNvSpPr>
          <p:nvPr/>
        </p:nvSpPr>
        <p:spPr bwMode="auto">
          <a:xfrm>
            <a:off x="6248687" y="4990356"/>
            <a:ext cx="2846933" cy="153888"/>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002060"/>
                </a:solidFill>
                <a:cs typeface="Arial" pitchFamily="34" charset="0"/>
                <a:sym typeface="Arial" pitchFamily="34" charset="0"/>
              </a:rPr>
              <a:t>© Global Initiative for </a:t>
            </a:r>
            <a:r>
              <a:rPr lang="en-US" altLang="en-US" sz="1000" smtClean="0">
                <a:solidFill>
                  <a:srgbClr val="002060"/>
                </a:solidFill>
                <a:cs typeface="Arial" pitchFamily="34" charset="0"/>
                <a:sym typeface="Arial" pitchFamily="34" charset="0"/>
              </a:rPr>
              <a:t>Asthma, www.ginasthma.org</a:t>
            </a:r>
            <a:endParaRPr lang="en-US" altLang="en-US" sz="1000">
              <a:solidFill>
                <a:srgbClr val="002060"/>
              </a:solidFill>
              <a:cs typeface="Arial" pitchFamily="34" charset="0"/>
              <a:sym typeface="Arial" pitchFamily="34" charset="0"/>
            </a:endParaRPr>
          </a:p>
        </p:txBody>
      </p:sp>
    </p:spTree>
    <p:extLst>
      <p:ext uri="{BB962C8B-B14F-4D97-AF65-F5344CB8AC3E}">
        <p14:creationId xmlns:p14="http://schemas.microsoft.com/office/powerpoint/2010/main" val="31453875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56" y="1635646"/>
            <a:ext cx="8964488" cy="1707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015343" y="3243943"/>
            <a:ext cx="3026228" cy="239486"/>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p:cNvSpPr/>
          <p:nvPr/>
        </p:nvSpPr>
        <p:spPr>
          <a:xfrm>
            <a:off x="8142514" y="2884711"/>
            <a:ext cx="400241" cy="47897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326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3"/>
          <p:cNvSpPr>
            <a:spLocks/>
          </p:cNvSpPr>
          <p:nvPr/>
        </p:nvSpPr>
        <p:spPr bwMode="auto">
          <a:xfrm>
            <a:off x="6248687" y="4990356"/>
            <a:ext cx="2846933" cy="153888"/>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002060"/>
                </a:solidFill>
                <a:cs typeface="Arial" pitchFamily="34" charset="0"/>
                <a:sym typeface="Arial" pitchFamily="34" charset="0"/>
              </a:rPr>
              <a:t>© Global Initiative for </a:t>
            </a:r>
            <a:r>
              <a:rPr lang="en-US" altLang="en-US" sz="1000" smtClean="0">
                <a:solidFill>
                  <a:srgbClr val="002060"/>
                </a:solidFill>
                <a:cs typeface="Arial" pitchFamily="34" charset="0"/>
                <a:sym typeface="Arial" pitchFamily="34" charset="0"/>
              </a:rPr>
              <a:t>Asthma, www.ginasthma.org</a:t>
            </a:r>
            <a:endParaRPr lang="en-US" altLang="en-US" sz="1000">
              <a:solidFill>
                <a:srgbClr val="002060"/>
              </a:solidFill>
              <a:cs typeface="Arial" pitchFamily="34" charset="0"/>
              <a:sym typeface="Arial" pitchFamily="34" charset="0"/>
            </a:endParaRPr>
          </a:p>
        </p:txBody>
      </p:sp>
    </p:spTree>
    <p:extLst>
      <p:ext uri="{BB962C8B-B14F-4D97-AF65-F5344CB8AC3E}">
        <p14:creationId xmlns:p14="http://schemas.microsoft.com/office/powerpoint/2010/main" val="4438268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04938"/>
            <a:ext cx="8953881" cy="1643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5927654" y="3026229"/>
            <a:ext cx="3026228" cy="33745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326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3"/>
          <p:cNvSpPr>
            <a:spLocks/>
          </p:cNvSpPr>
          <p:nvPr/>
        </p:nvSpPr>
        <p:spPr bwMode="auto">
          <a:xfrm>
            <a:off x="6248687" y="4990356"/>
            <a:ext cx="2846933" cy="153888"/>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002060"/>
                </a:solidFill>
                <a:cs typeface="Arial" pitchFamily="34" charset="0"/>
                <a:sym typeface="Arial" pitchFamily="34" charset="0"/>
              </a:rPr>
              <a:t>© Global Initiative for </a:t>
            </a:r>
            <a:r>
              <a:rPr lang="en-US" altLang="en-US" sz="1000" smtClean="0">
                <a:solidFill>
                  <a:srgbClr val="002060"/>
                </a:solidFill>
                <a:cs typeface="Arial" pitchFamily="34" charset="0"/>
                <a:sym typeface="Arial" pitchFamily="34" charset="0"/>
              </a:rPr>
              <a:t>Asthma, www.ginasthma.org</a:t>
            </a:r>
            <a:endParaRPr lang="en-US" altLang="en-US" sz="1000">
              <a:solidFill>
                <a:srgbClr val="002060"/>
              </a:solidFill>
              <a:cs typeface="Arial" pitchFamily="34" charset="0"/>
              <a:sym typeface="Arial" pitchFamily="34" charset="0"/>
            </a:endParaRPr>
          </a:p>
        </p:txBody>
      </p:sp>
    </p:spTree>
    <p:extLst>
      <p:ext uri="{BB962C8B-B14F-4D97-AF65-F5344CB8AC3E}">
        <p14:creationId xmlns:p14="http://schemas.microsoft.com/office/powerpoint/2010/main" val="22590728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AU" smtClean="0"/>
              <a:t>[PLEASE ADD YOUR DECLARATION OF INTEREST HERE]</a:t>
            </a:r>
          </a:p>
          <a:p>
            <a:endParaRPr lang="en-AU"/>
          </a:p>
          <a:p>
            <a:r>
              <a:rPr lang="en-AU" smtClean="0"/>
              <a:t>The work of GINA is supported only by the sale and licensing of GINA resources</a:t>
            </a:r>
            <a:endParaRPr lang="en-AU"/>
          </a:p>
        </p:txBody>
      </p:sp>
      <p:sp>
        <p:nvSpPr>
          <p:cNvPr id="3" name="Title 2"/>
          <p:cNvSpPr>
            <a:spLocks noGrp="1"/>
          </p:cNvSpPr>
          <p:nvPr>
            <p:ph type="title"/>
          </p:nvPr>
        </p:nvSpPr>
        <p:spPr/>
        <p:txBody>
          <a:bodyPr/>
          <a:lstStyle/>
          <a:p>
            <a:r>
              <a:rPr lang="en-AU" smtClean="0"/>
              <a:t>Declaration of interest</a:t>
            </a:r>
            <a:endParaRPr lang="en-AU"/>
          </a:p>
        </p:txBody>
      </p:sp>
    </p:spTree>
    <p:extLst>
      <p:ext uri="{BB962C8B-B14F-4D97-AF65-F5344CB8AC3E}">
        <p14:creationId xmlns:p14="http://schemas.microsoft.com/office/powerpoint/2010/main" val="16394169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1093"/>
          <a:stretch/>
        </p:blipFill>
        <p:spPr bwMode="auto">
          <a:xfrm>
            <a:off x="251520" y="1624711"/>
            <a:ext cx="8856000" cy="1501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326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3"/>
          <p:cNvSpPr>
            <a:spLocks/>
          </p:cNvSpPr>
          <p:nvPr/>
        </p:nvSpPr>
        <p:spPr bwMode="auto">
          <a:xfrm>
            <a:off x="6248687" y="4990356"/>
            <a:ext cx="2846933" cy="153888"/>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002060"/>
                </a:solidFill>
                <a:cs typeface="Arial" pitchFamily="34" charset="0"/>
                <a:sym typeface="Arial" pitchFamily="34" charset="0"/>
              </a:rPr>
              <a:t>© Global Initiative for </a:t>
            </a:r>
            <a:r>
              <a:rPr lang="en-US" altLang="en-US" sz="1000" smtClean="0">
                <a:solidFill>
                  <a:srgbClr val="002060"/>
                </a:solidFill>
                <a:cs typeface="Arial" pitchFamily="34" charset="0"/>
                <a:sym typeface="Arial" pitchFamily="34" charset="0"/>
              </a:rPr>
              <a:t>Asthma, www.ginasthma.org</a:t>
            </a:r>
            <a:endParaRPr lang="en-US" altLang="en-US" sz="1000">
              <a:solidFill>
                <a:srgbClr val="002060"/>
              </a:solidFill>
              <a:cs typeface="Arial" pitchFamily="34" charset="0"/>
              <a:sym typeface="Arial" pitchFamily="34" charset="0"/>
            </a:endParaRPr>
          </a:p>
        </p:txBody>
      </p:sp>
    </p:spTree>
    <p:extLst>
      <p:ext uri="{BB962C8B-B14F-4D97-AF65-F5344CB8AC3E}">
        <p14:creationId xmlns:p14="http://schemas.microsoft.com/office/powerpoint/2010/main" val="19258065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626053"/>
            <a:ext cx="8575167" cy="13119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326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3"/>
          <p:cNvSpPr>
            <a:spLocks/>
          </p:cNvSpPr>
          <p:nvPr/>
        </p:nvSpPr>
        <p:spPr bwMode="auto">
          <a:xfrm>
            <a:off x="6248687" y="4990356"/>
            <a:ext cx="2846933" cy="153888"/>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002060"/>
                </a:solidFill>
                <a:cs typeface="Arial" pitchFamily="34" charset="0"/>
                <a:sym typeface="Arial" pitchFamily="34" charset="0"/>
              </a:rPr>
              <a:t>© Global Initiative for </a:t>
            </a:r>
            <a:r>
              <a:rPr lang="en-US" altLang="en-US" sz="1000" smtClean="0">
                <a:solidFill>
                  <a:srgbClr val="002060"/>
                </a:solidFill>
                <a:cs typeface="Arial" pitchFamily="34" charset="0"/>
                <a:sym typeface="Arial" pitchFamily="34" charset="0"/>
              </a:rPr>
              <a:t>Asthma, www.ginasthma.org</a:t>
            </a:r>
            <a:endParaRPr lang="en-US" altLang="en-US" sz="1000">
              <a:solidFill>
                <a:srgbClr val="002060"/>
              </a:solidFill>
              <a:cs typeface="Arial" pitchFamily="34" charset="0"/>
              <a:sym typeface="Arial" pitchFamily="34" charset="0"/>
            </a:endParaRPr>
          </a:p>
        </p:txBody>
      </p:sp>
    </p:spTree>
    <p:extLst>
      <p:ext uri="{BB962C8B-B14F-4D97-AF65-F5344CB8AC3E}">
        <p14:creationId xmlns:p14="http://schemas.microsoft.com/office/powerpoint/2010/main" val="11377668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426" y="10886"/>
            <a:ext cx="8280000" cy="5156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932040" y="771550"/>
            <a:ext cx="3744416" cy="437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3059832" y="771550"/>
            <a:ext cx="3744416" cy="437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1514016" y="777370"/>
            <a:ext cx="3744416" cy="437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326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3"/>
          <p:cNvSpPr>
            <a:spLocks/>
          </p:cNvSpPr>
          <p:nvPr/>
        </p:nvSpPr>
        <p:spPr bwMode="auto">
          <a:xfrm>
            <a:off x="6248687" y="4990356"/>
            <a:ext cx="2846933" cy="153888"/>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002060"/>
                </a:solidFill>
                <a:cs typeface="Arial" pitchFamily="34" charset="0"/>
                <a:sym typeface="Arial" pitchFamily="34" charset="0"/>
              </a:rPr>
              <a:t>© Global Initiative for </a:t>
            </a:r>
            <a:r>
              <a:rPr lang="en-US" altLang="en-US" sz="1000" smtClean="0">
                <a:solidFill>
                  <a:srgbClr val="002060"/>
                </a:solidFill>
                <a:cs typeface="Arial" pitchFamily="34" charset="0"/>
                <a:sym typeface="Arial" pitchFamily="34" charset="0"/>
              </a:rPr>
              <a:t>Asthma, www.ginasthma.org</a:t>
            </a:r>
            <a:endParaRPr lang="en-US" altLang="en-US" sz="1000">
              <a:solidFill>
                <a:srgbClr val="002060"/>
              </a:solidFill>
              <a:cs typeface="Arial" pitchFamily="34" charset="0"/>
              <a:sym typeface="Arial" pitchFamily="34" charset="0"/>
            </a:endParaRPr>
          </a:p>
        </p:txBody>
      </p:sp>
    </p:spTree>
    <p:extLst>
      <p:ext uri="{BB962C8B-B14F-4D97-AF65-F5344CB8AC3E}">
        <p14:creationId xmlns:p14="http://schemas.microsoft.com/office/powerpoint/2010/main" val="17369858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426" y="10886"/>
            <a:ext cx="8280000" cy="5156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932040" y="771550"/>
            <a:ext cx="3744416" cy="437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3059832" y="771550"/>
            <a:ext cx="3744416" cy="437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326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3"/>
          <p:cNvSpPr>
            <a:spLocks/>
          </p:cNvSpPr>
          <p:nvPr/>
        </p:nvSpPr>
        <p:spPr bwMode="auto">
          <a:xfrm>
            <a:off x="6248687" y="4990356"/>
            <a:ext cx="2846933" cy="153888"/>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002060"/>
                </a:solidFill>
                <a:cs typeface="Arial" pitchFamily="34" charset="0"/>
                <a:sym typeface="Arial" pitchFamily="34" charset="0"/>
              </a:rPr>
              <a:t>© Global Initiative for </a:t>
            </a:r>
            <a:r>
              <a:rPr lang="en-US" altLang="en-US" sz="1000" smtClean="0">
                <a:solidFill>
                  <a:srgbClr val="002060"/>
                </a:solidFill>
                <a:cs typeface="Arial" pitchFamily="34" charset="0"/>
                <a:sym typeface="Arial" pitchFamily="34" charset="0"/>
              </a:rPr>
              <a:t>Asthma, www.ginasthma.org</a:t>
            </a:r>
            <a:endParaRPr lang="en-US" altLang="en-US" sz="1000">
              <a:solidFill>
                <a:srgbClr val="002060"/>
              </a:solidFill>
              <a:cs typeface="Arial" pitchFamily="34" charset="0"/>
              <a:sym typeface="Arial" pitchFamily="34" charset="0"/>
            </a:endParaRPr>
          </a:p>
        </p:txBody>
      </p:sp>
    </p:spTree>
    <p:extLst>
      <p:ext uri="{BB962C8B-B14F-4D97-AF65-F5344CB8AC3E}">
        <p14:creationId xmlns:p14="http://schemas.microsoft.com/office/powerpoint/2010/main" val="17620770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426" y="10886"/>
            <a:ext cx="8280000" cy="5156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932040" y="771550"/>
            <a:ext cx="3744416" cy="43719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326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3"/>
          <p:cNvSpPr>
            <a:spLocks/>
          </p:cNvSpPr>
          <p:nvPr/>
        </p:nvSpPr>
        <p:spPr bwMode="auto">
          <a:xfrm>
            <a:off x="6248687" y="4990356"/>
            <a:ext cx="2846933" cy="153888"/>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002060"/>
                </a:solidFill>
                <a:cs typeface="Arial" pitchFamily="34" charset="0"/>
                <a:sym typeface="Arial" pitchFamily="34" charset="0"/>
              </a:rPr>
              <a:t>© Global Initiative for </a:t>
            </a:r>
            <a:r>
              <a:rPr lang="en-US" altLang="en-US" sz="1000" smtClean="0">
                <a:solidFill>
                  <a:srgbClr val="002060"/>
                </a:solidFill>
                <a:cs typeface="Arial" pitchFamily="34" charset="0"/>
                <a:sym typeface="Arial" pitchFamily="34" charset="0"/>
              </a:rPr>
              <a:t>Asthma, www.ginasthma.org</a:t>
            </a:r>
            <a:endParaRPr lang="en-US" altLang="en-US" sz="1000">
              <a:solidFill>
                <a:srgbClr val="002060"/>
              </a:solidFill>
              <a:cs typeface="Arial" pitchFamily="34" charset="0"/>
              <a:sym typeface="Arial" pitchFamily="34" charset="0"/>
            </a:endParaRPr>
          </a:p>
        </p:txBody>
      </p:sp>
    </p:spTree>
    <p:extLst>
      <p:ext uri="{BB962C8B-B14F-4D97-AF65-F5344CB8AC3E}">
        <p14:creationId xmlns:p14="http://schemas.microsoft.com/office/powerpoint/2010/main" val="28123672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426" y="10886"/>
            <a:ext cx="8280000" cy="5156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326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23"/>
          <p:cNvSpPr>
            <a:spLocks/>
          </p:cNvSpPr>
          <p:nvPr/>
        </p:nvSpPr>
        <p:spPr bwMode="auto">
          <a:xfrm>
            <a:off x="6248687" y="4990356"/>
            <a:ext cx="2846933" cy="153888"/>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002060"/>
                </a:solidFill>
                <a:cs typeface="Arial" pitchFamily="34" charset="0"/>
                <a:sym typeface="Arial" pitchFamily="34" charset="0"/>
              </a:rPr>
              <a:t>© Global Initiative for </a:t>
            </a:r>
            <a:r>
              <a:rPr lang="en-US" altLang="en-US" sz="1000" smtClean="0">
                <a:solidFill>
                  <a:srgbClr val="002060"/>
                </a:solidFill>
                <a:cs typeface="Arial" pitchFamily="34" charset="0"/>
                <a:sym typeface="Arial" pitchFamily="34" charset="0"/>
              </a:rPr>
              <a:t>Asthma, www.ginasthma.org</a:t>
            </a:r>
            <a:endParaRPr lang="en-US" altLang="en-US" sz="1000">
              <a:solidFill>
                <a:srgbClr val="002060"/>
              </a:solidFill>
              <a:cs typeface="Arial" pitchFamily="34" charset="0"/>
              <a:sym typeface="Arial" pitchFamily="34" charset="0"/>
            </a:endParaRPr>
          </a:p>
        </p:txBody>
      </p:sp>
    </p:spTree>
    <p:extLst>
      <p:ext uri="{BB962C8B-B14F-4D97-AF65-F5344CB8AC3E}">
        <p14:creationId xmlns:p14="http://schemas.microsoft.com/office/powerpoint/2010/main" val="3973221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108" y="43544"/>
            <a:ext cx="7228092" cy="5111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6156176" y="1131590"/>
            <a:ext cx="2988000" cy="20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4987795" y="1128358"/>
            <a:ext cx="2988000" cy="205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p:cNvSpPr/>
          <p:nvPr/>
        </p:nvSpPr>
        <p:spPr>
          <a:xfrm>
            <a:off x="7108371" y="3184038"/>
            <a:ext cx="2023946"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Rectangle 2"/>
          <p:cNvSpPr/>
          <p:nvPr/>
        </p:nvSpPr>
        <p:spPr>
          <a:xfrm>
            <a:off x="4982114" y="3184038"/>
            <a:ext cx="3312000"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3899191" y="1269872"/>
            <a:ext cx="2988000" cy="11249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Rectangle 7"/>
          <p:cNvSpPr/>
          <p:nvPr/>
        </p:nvSpPr>
        <p:spPr>
          <a:xfrm>
            <a:off x="3893067" y="2366231"/>
            <a:ext cx="2988000" cy="17267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326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3"/>
          <p:cNvSpPr>
            <a:spLocks/>
          </p:cNvSpPr>
          <p:nvPr/>
        </p:nvSpPr>
        <p:spPr bwMode="auto">
          <a:xfrm>
            <a:off x="6248687" y="4990356"/>
            <a:ext cx="2846933" cy="153888"/>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002060"/>
                </a:solidFill>
                <a:cs typeface="Arial" pitchFamily="34" charset="0"/>
                <a:sym typeface="Arial" pitchFamily="34" charset="0"/>
              </a:rPr>
              <a:t>© Global Initiative for </a:t>
            </a:r>
            <a:r>
              <a:rPr lang="en-US" altLang="en-US" sz="1000" smtClean="0">
                <a:solidFill>
                  <a:srgbClr val="002060"/>
                </a:solidFill>
                <a:cs typeface="Arial" pitchFamily="34" charset="0"/>
                <a:sym typeface="Arial" pitchFamily="34" charset="0"/>
              </a:rPr>
              <a:t>Asthma, www.ginasthma.org</a:t>
            </a:r>
            <a:endParaRPr lang="en-US" altLang="en-US" sz="1000">
              <a:solidFill>
                <a:srgbClr val="002060"/>
              </a:solidFill>
              <a:cs typeface="Arial" pitchFamily="34" charset="0"/>
              <a:sym typeface="Arial" pitchFamily="34" charset="0"/>
            </a:endParaRPr>
          </a:p>
        </p:txBody>
      </p:sp>
    </p:spTree>
    <p:extLst>
      <p:ext uri="{BB962C8B-B14F-4D97-AF65-F5344CB8AC3E}">
        <p14:creationId xmlns:p14="http://schemas.microsoft.com/office/powerpoint/2010/main" val="32640103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108" y="43544"/>
            <a:ext cx="7228092" cy="5111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7141029" y="3184038"/>
            <a:ext cx="1011973" cy="19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p:cNvSpPr/>
          <p:nvPr/>
        </p:nvSpPr>
        <p:spPr>
          <a:xfrm>
            <a:off x="6156176" y="1131590"/>
            <a:ext cx="1964168" cy="2052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7650016" y="1131590"/>
            <a:ext cx="504000" cy="741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326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3"/>
          <p:cNvSpPr>
            <a:spLocks/>
          </p:cNvSpPr>
          <p:nvPr/>
        </p:nvSpPr>
        <p:spPr bwMode="auto">
          <a:xfrm>
            <a:off x="6248687" y="4990356"/>
            <a:ext cx="2846933" cy="153888"/>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002060"/>
                </a:solidFill>
                <a:cs typeface="Arial" pitchFamily="34" charset="0"/>
                <a:sym typeface="Arial" pitchFamily="34" charset="0"/>
              </a:rPr>
              <a:t>© Global Initiative for </a:t>
            </a:r>
            <a:r>
              <a:rPr lang="en-US" altLang="en-US" sz="1000" smtClean="0">
                <a:solidFill>
                  <a:srgbClr val="002060"/>
                </a:solidFill>
                <a:cs typeface="Arial" pitchFamily="34" charset="0"/>
                <a:sym typeface="Arial" pitchFamily="34" charset="0"/>
              </a:rPr>
              <a:t>Asthma, www.ginasthma.org</a:t>
            </a:r>
            <a:endParaRPr lang="en-US" altLang="en-US" sz="1000">
              <a:solidFill>
                <a:srgbClr val="002060"/>
              </a:solidFill>
              <a:cs typeface="Arial" pitchFamily="34" charset="0"/>
              <a:sym typeface="Arial" pitchFamily="34" charset="0"/>
            </a:endParaRPr>
          </a:p>
        </p:txBody>
      </p:sp>
    </p:spTree>
    <p:extLst>
      <p:ext uri="{BB962C8B-B14F-4D97-AF65-F5344CB8AC3E}">
        <p14:creationId xmlns:p14="http://schemas.microsoft.com/office/powerpoint/2010/main" val="35887236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108" y="43544"/>
            <a:ext cx="7228092" cy="5111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7650016" y="1131590"/>
            <a:ext cx="504000" cy="7416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326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3"/>
          <p:cNvSpPr>
            <a:spLocks/>
          </p:cNvSpPr>
          <p:nvPr/>
        </p:nvSpPr>
        <p:spPr bwMode="auto">
          <a:xfrm>
            <a:off x="6248687" y="4990356"/>
            <a:ext cx="2846933" cy="153888"/>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002060"/>
                </a:solidFill>
                <a:cs typeface="Arial" pitchFamily="34" charset="0"/>
                <a:sym typeface="Arial" pitchFamily="34" charset="0"/>
              </a:rPr>
              <a:t>© Global Initiative for </a:t>
            </a:r>
            <a:r>
              <a:rPr lang="en-US" altLang="en-US" sz="1000" smtClean="0">
                <a:solidFill>
                  <a:srgbClr val="002060"/>
                </a:solidFill>
                <a:cs typeface="Arial" pitchFamily="34" charset="0"/>
                <a:sym typeface="Arial" pitchFamily="34" charset="0"/>
              </a:rPr>
              <a:t>Asthma, www.ginasthma.org</a:t>
            </a:r>
            <a:endParaRPr lang="en-US" altLang="en-US" sz="1000">
              <a:solidFill>
                <a:srgbClr val="002060"/>
              </a:solidFill>
              <a:cs typeface="Arial" pitchFamily="34" charset="0"/>
              <a:sym typeface="Arial" pitchFamily="34" charset="0"/>
            </a:endParaRPr>
          </a:p>
        </p:txBody>
      </p:sp>
    </p:spTree>
    <p:extLst>
      <p:ext uri="{BB962C8B-B14F-4D97-AF65-F5344CB8AC3E}">
        <p14:creationId xmlns:p14="http://schemas.microsoft.com/office/powerpoint/2010/main" val="22554713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108" y="43544"/>
            <a:ext cx="7228092" cy="5111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326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3"/>
          <p:cNvSpPr>
            <a:spLocks/>
          </p:cNvSpPr>
          <p:nvPr/>
        </p:nvSpPr>
        <p:spPr bwMode="auto">
          <a:xfrm>
            <a:off x="6248687" y="4990356"/>
            <a:ext cx="2846933" cy="153888"/>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002060"/>
                </a:solidFill>
                <a:cs typeface="Arial" pitchFamily="34" charset="0"/>
                <a:sym typeface="Arial" pitchFamily="34" charset="0"/>
              </a:rPr>
              <a:t>© Global Initiative for </a:t>
            </a:r>
            <a:r>
              <a:rPr lang="en-US" altLang="en-US" sz="1000" smtClean="0">
                <a:solidFill>
                  <a:srgbClr val="002060"/>
                </a:solidFill>
                <a:cs typeface="Arial" pitchFamily="34" charset="0"/>
                <a:sym typeface="Arial" pitchFamily="34" charset="0"/>
              </a:rPr>
              <a:t>Asthma, www.ginasthma.org</a:t>
            </a:r>
            <a:endParaRPr lang="en-US" altLang="en-US" sz="1000">
              <a:solidFill>
                <a:srgbClr val="002060"/>
              </a:solidFill>
              <a:cs typeface="Arial" pitchFamily="34" charset="0"/>
              <a:sym typeface="Arial" pitchFamily="34" charset="0"/>
            </a:endParaRPr>
          </a:p>
        </p:txBody>
      </p:sp>
    </p:spTree>
    <p:extLst>
      <p:ext uri="{BB962C8B-B14F-4D97-AF65-F5344CB8AC3E}">
        <p14:creationId xmlns:p14="http://schemas.microsoft.com/office/powerpoint/2010/main" val="24609885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mtClean="0"/>
              <a:t>Current severe asthma guidelines - 2014</a:t>
            </a:r>
            <a:endParaRPr lang="en-AU"/>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23201" b="1004"/>
          <a:stretch/>
        </p:blipFill>
        <p:spPr bwMode="auto">
          <a:xfrm>
            <a:off x="1317171" y="1356557"/>
            <a:ext cx="6453138" cy="2692929"/>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4" name="TextBox 3"/>
          <p:cNvSpPr txBox="1"/>
          <p:nvPr/>
        </p:nvSpPr>
        <p:spPr>
          <a:xfrm>
            <a:off x="76200" y="4680857"/>
            <a:ext cx="3048000" cy="276999"/>
          </a:xfrm>
          <a:prstGeom prst="rect">
            <a:avLst/>
          </a:prstGeom>
          <a:noFill/>
        </p:spPr>
        <p:txBody>
          <a:bodyPr wrap="square" rtlCol="0">
            <a:spAutoFit/>
          </a:bodyPr>
          <a:lstStyle/>
          <a:p>
            <a:r>
              <a:rPr lang="en-AU" sz="1200" i="1" smtClean="0"/>
              <a:t>Chung et al, ERJ 2014</a:t>
            </a:r>
            <a:endParaRPr lang="en-AU" sz="1200" i="1"/>
          </a:p>
        </p:txBody>
      </p:sp>
    </p:spTree>
    <p:extLst>
      <p:ext uri="{BB962C8B-B14F-4D97-AF65-F5344CB8AC3E}">
        <p14:creationId xmlns:p14="http://schemas.microsoft.com/office/powerpoint/2010/main" val="3676339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22" y="43545"/>
            <a:ext cx="7452000" cy="5104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102429" y="1128358"/>
            <a:ext cx="1338942" cy="3963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p:cNvSpPr/>
          <p:nvPr/>
        </p:nvSpPr>
        <p:spPr>
          <a:xfrm>
            <a:off x="4419599" y="1179828"/>
            <a:ext cx="3788228" cy="3963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nvGrpSpPr>
          <p:cNvPr id="6" name="Group 5"/>
          <p:cNvGrpSpPr/>
          <p:nvPr/>
        </p:nvGrpSpPr>
        <p:grpSpPr>
          <a:xfrm>
            <a:off x="2242457" y="1179828"/>
            <a:ext cx="1534864" cy="3098775"/>
            <a:chOff x="2242457" y="2318657"/>
            <a:chExt cx="1534864" cy="1959945"/>
          </a:xfrm>
        </p:grpSpPr>
        <p:sp>
          <p:nvSpPr>
            <p:cNvPr id="5" name="Rectangle 4"/>
            <p:cNvSpPr/>
            <p:nvPr/>
          </p:nvSpPr>
          <p:spPr>
            <a:xfrm>
              <a:off x="2242457" y="2448520"/>
              <a:ext cx="1534864" cy="18300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Rectangle 1"/>
            <p:cNvSpPr/>
            <p:nvPr/>
          </p:nvSpPr>
          <p:spPr>
            <a:xfrm>
              <a:off x="2873828" y="2318657"/>
              <a:ext cx="359229" cy="259725"/>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9" name="Rectangle 8"/>
          <p:cNvSpPr/>
          <p:nvPr/>
        </p:nvSpPr>
        <p:spPr>
          <a:xfrm>
            <a:off x="829388" y="3396601"/>
            <a:ext cx="2278461"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326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3"/>
          <p:cNvSpPr>
            <a:spLocks/>
          </p:cNvSpPr>
          <p:nvPr/>
        </p:nvSpPr>
        <p:spPr bwMode="auto">
          <a:xfrm>
            <a:off x="6248687" y="4990356"/>
            <a:ext cx="2846933" cy="153888"/>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002060"/>
                </a:solidFill>
                <a:cs typeface="Arial" pitchFamily="34" charset="0"/>
                <a:sym typeface="Arial" pitchFamily="34" charset="0"/>
              </a:rPr>
              <a:t>© Global Initiative for </a:t>
            </a:r>
            <a:r>
              <a:rPr lang="en-US" altLang="en-US" sz="1000" smtClean="0">
                <a:solidFill>
                  <a:srgbClr val="002060"/>
                </a:solidFill>
                <a:cs typeface="Arial" pitchFamily="34" charset="0"/>
                <a:sym typeface="Arial" pitchFamily="34" charset="0"/>
              </a:rPr>
              <a:t>Asthma, www.ginasthma.org</a:t>
            </a:r>
            <a:endParaRPr lang="en-US" altLang="en-US" sz="1000">
              <a:solidFill>
                <a:srgbClr val="002060"/>
              </a:solidFill>
              <a:cs typeface="Arial" pitchFamily="34" charset="0"/>
              <a:sym typeface="Arial" pitchFamily="34" charset="0"/>
            </a:endParaRPr>
          </a:p>
        </p:txBody>
      </p:sp>
    </p:spTree>
    <p:extLst>
      <p:ext uri="{BB962C8B-B14F-4D97-AF65-F5344CB8AC3E}">
        <p14:creationId xmlns:p14="http://schemas.microsoft.com/office/powerpoint/2010/main" val="6205286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22" y="43545"/>
            <a:ext cx="7452000" cy="5104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463142" y="1179828"/>
            <a:ext cx="3827079" cy="39636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326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3"/>
          <p:cNvSpPr>
            <a:spLocks/>
          </p:cNvSpPr>
          <p:nvPr/>
        </p:nvSpPr>
        <p:spPr bwMode="auto">
          <a:xfrm>
            <a:off x="6248687" y="4990356"/>
            <a:ext cx="2846933" cy="153888"/>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002060"/>
                </a:solidFill>
                <a:cs typeface="Arial" pitchFamily="34" charset="0"/>
                <a:sym typeface="Arial" pitchFamily="34" charset="0"/>
              </a:rPr>
              <a:t>© Global Initiative for </a:t>
            </a:r>
            <a:r>
              <a:rPr lang="en-US" altLang="en-US" sz="1000" smtClean="0">
                <a:solidFill>
                  <a:srgbClr val="002060"/>
                </a:solidFill>
                <a:cs typeface="Arial" pitchFamily="34" charset="0"/>
                <a:sym typeface="Arial" pitchFamily="34" charset="0"/>
              </a:rPr>
              <a:t>Asthma, www.ginasthma.org</a:t>
            </a:r>
            <a:endParaRPr lang="en-US" altLang="en-US" sz="1000">
              <a:solidFill>
                <a:srgbClr val="002060"/>
              </a:solidFill>
              <a:cs typeface="Arial" pitchFamily="34" charset="0"/>
              <a:sym typeface="Arial" pitchFamily="34" charset="0"/>
            </a:endParaRPr>
          </a:p>
        </p:txBody>
      </p:sp>
    </p:spTree>
    <p:extLst>
      <p:ext uri="{BB962C8B-B14F-4D97-AF65-F5344CB8AC3E}">
        <p14:creationId xmlns:p14="http://schemas.microsoft.com/office/powerpoint/2010/main" val="8285579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22" y="43545"/>
            <a:ext cx="7452000" cy="5104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326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3"/>
          <p:cNvSpPr>
            <a:spLocks/>
          </p:cNvSpPr>
          <p:nvPr/>
        </p:nvSpPr>
        <p:spPr bwMode="auto">
          <a:xfrm>
            <a:off x="6248687" y="4990356"/>
            <a:ext cx="2846933" cy="153888"/>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002060"/>
                </a:solidFill>
                <a:cs typeface="Arial" pitchFamily="34" charset="0"/>
                <a:sym typeface="Arial" pitchFamily="34" charset="0"/>
              </a:rPr>
              <a:t>© Global Initiative for </a:t>
            </a:r>
            <a:r>
              <a:rPr lang="en-US" altLang="en-US" sz="1000" smtClean="0">
                <a:solidFill>
                  <a:srgbClr val="002060"/>
                </a:solidFill>
                <a:cs typeface="Arial" pitchFamily="34" charset="0"/>
                <a:sym typeface="Arial" pitchFamily="34" charset="0"/>
              </a:rPr>
              <a:t>Asthma, www.ginasthma.org</a:t>
            </a:r>
            <a:endParaRPr lang="en-US" altLang="en-US" sz="1000">
              <a:solidFill>
                <a:srgbClr val="002060"/>
              </a:solidFill>
              <a:cs typeface="Arial" pitchFamily="34" charset="0"/>
              <a:sym typeface="Arial" pitchFamily="34" charset="0"/>
            </a:endParaRPr>
          </a:p>
        </p:txBody>
      </p:sp>
      <p:sp>
        <p:nvSpPr>
          <p:cNvPr id="8" name="Rectangle 7"/>
          <p:cNvSpPr/>
          <p:nvPr/>
        </p:nvSpPr>
        <p:spPr>
          <a:xfrm>
            <a:off x="6150429" y="1179828"/>
            <a:ext cx="2128906" cy="38105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0983086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22" y="43545"/>
            <a:ext cx="7452000" cy="5104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326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3"/>
          <p:cNvSpPr>
            <a:spLocks/>
          </p:cNvSpPr>
          <p:nvPr/>
        </p:nvSpPr>
        <p:spPr bwMode="auto">
          <a:xfrm>
            <a:off x="6248687" y="4990356"/>
            <a:ext cx="2846933" cy="153888"/>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002060"/>
                </a:solidFill>
                <a:cs typeface="Arial" pitchFamily="34" charset="0"/>
                <a:sym typeface="Arial" pitchFamily="34" charset="0"/>
              </a:rPr>
              <a:t>© Global Initiative for </a:t>
            </a:r>
            <a:r>
              <a:rPr lang="en-US" altLang="en-US" sz="1000" smtClean="0">
                <a:solidFill>
                  <a:srgbClr val="002060"/>
                </a:solidFill>
                <a:cs typeface="Arial" pitchFamily="34" charset="0"/>
                <a:sym typeface="Arial" pitchFamily="34" charset="0"/>
              </a:rPr>
              <a:t>Asthma, www.ginasthma.org</a:t>
            </a:r>
            <a:endParaRPr lang="en-US" altLang="en-US" sz="1000">
              <a:solidFill>
                <a:srgbClr val="002060"/>
              </a:solidFill>
              <a:cs typeface="Arial" pitchFamily="34" charset="0"/>
              <a:sym typeface="Arial" pitchFamily="34" charset="0"/>
            </a:endParaRPr>
          </a:p>
        </p:txBody>
      </p:sp>
      <p:sp>
        <p:nvSpPr>
          <p:cNvPr id="8" name="Rectangle 7"/>
          <p:cNvSpPr/>
          <p:nvPr/>
        </p:nvSpPr>
        <p:spPr>
          <a:xfrm>
            <a:off x="6150429" y="2982686"/>
            <a:ext cx="2128906" cy="2007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54917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22" y="43545"/>
            <a:ext cx="7452000" cy="51042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326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3"/>
          <p:cNvSpPr>
            <a:spLocks/>
          </p:cNvSpPr>
          <p:nvPr/>
        </p:nvSpPr>
        <p:spPr bwMode="auto">
          <a:xfrm>
            <a:off x="6248687" y="4990356"/>
            <a:ext cx="2846933" cy="153888"/>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002060"/>
                </a:solidFill>
                <a:cs typeface="Arial" pitchFamily="34" charset="0"/>
                <a:sym typeface="Arial" pitchFamily="34" charset="0"/>
              </a:rPr>
              <a:t>© Global Initiative for </a:t>
            </a:r>
            <a:r>
              <a:rPr lang="en-US" altLang="en-US" sz="1000" smtClean="0">
                <a:solidFill>
                  <a:srgbClr val="002060"/>
                </a:solidFill>
                <a:cs typeface="Arial" pitchFamily="34" charset="0"/>
                <a:sym typeface="Arial" pitchFamily="34" charset="0"/>
              </a:rPr>
              <a:t>Asthma, www.ginasthma.org</a:t>
            </a:r>
            <a:endParaRPr lang="en-US" altLang="en-US" sz="1000">
              <a:solidFill>
                <a:srgbClr val="002060"/>
              </a:solidFill>
              <a:cs typeface="Arial" pitchFamily="34" charset="0"/>
              <a:sym typeface="Arial" pitchFamily="34" charset="0"/>
            </a:endParaRPr>
          </a:p>
        </p:txBody>
      </p:sp>
    </p:spTree>
    <p:extLst>
      <p:ext uri="{BB962C8B-B14F-4D97-AF65-F5344CB8AC3E}">
        <p14:creationId xmlns:p14="http://schemas.microsoft.com/office/powerpoint/2010/main" val="5434040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730" y="54430"/>
            <a:ext cx="7162784" cy="5098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506698" y="772886"/>
            <a:ext cx="4190999" cy="4370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p:cNvSpPr/>
          <p:nvPr/>
        </p:nvSpPr>
        <p:spPr>
          <a:xfrm>
            <a:off x="598730" y="3222179"/>
            <a:ext cx="3864424" cy="19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Rectangle 4"/>
          <p:cNvSpPr/>
          <p:nvPr/>
        </p:nvSpPr>
        <p:spPr>
          <a:xfrm>
            <a:off x="500750" y="2002973"/>
            <a:ext cx="3788228" cy="2071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326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3"/>
          <p:cNvSpPr>
            <a:spLocks/>
          </p:cNvSpPr>
          <p:nvPr/>
        </p:nvSpPr>
        <p:spPr bwMode="auto">
          <a:xfrm>
            <a:off x="6248687" y="4990356"/>
            <a:ext cx="2846933" cy="153888"/>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002060"/>
                </a:solidFill>
                <a:cs typeface="Arial" pitchFamily="34" charset="0"/>
                <a:sym typeface="Arial" pitchFamily="34" charset="0"/>
              </a:rPr>
              <a:t>© Global Initiative for </a:t>
            </a:r>
            <a:r>
              <a:rPr lang="en-US" altLang="en-US" sz="1000" smtClean="0">
                <a:solidFill>
                  <a:srgbClr val="002060"/>
                </a:solidFill>
                <a:cs typeface="Arial" pitchFamily="34" charset="0"/>
                <a:sym typeface="Arial" pitchFamily="34" charset="0"/>
              </a:rPr>
              <a:t>Asthma, www.ginasthma.org</a:t>
            </a:r>
            <a:endParaRPr lang="en-US" altLang="en-US" sz="1000">
              <a:solidFill>
                <a:srgbClr val="002060"/>
              </a:solidFill>
              <a:cs typeface="Arial" pitchFamily="34" charset="0"/>
              <a:sym typeface="Arial" pitchFamily="34" charset="0"/>
            </a:endParaRPr>
          </a:p>
        </p:txBody>
      </p:sp>
    </p:spTree>
    <p:extLst>
      <p:ext uri="{BB962C8B-B14F-4D97-AF65-F5344CB8AC3E}">
        <p14:creationId xmlns:p14="http://schemas.microsoft.com/office/powerpoint/2010/main" val="9886099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730" y="54430"/>
            <a:ext cx="7162784" cy="5098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517573" y="772886"/>
            <a:ext cx="3788228" cy="4370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Rectangle 3"/>
          <p:cNvSpPr/>
          <p:nvPr/>
        </p:nvSpPr>
        <p:spPr>
          <a:xfrm>
            <a:off x="598730" y="3222179"/>
            <a:ext cx="3864424" cy="190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326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3"/>
          <p:cNvSpPr>
            <a:spLocks/>
          </p:cNvSpPr>
          <p:nvPr/>
        </p:nvSpPr>
        <p:spPr bwMode="auto">
          <a:xfrm>
            <a:off x="6248687" y="4990356"/>
            <a:ext cx="2846933" cy="153888"/>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002060"/>
                </a:solidFill>
                <a:cs typeface="Arial" pitchFamily="34" charset="0"/>
                <a:sym typeface="Arial" pitchFamily="34" charset="0"/>
              </a:rPr>
              <a:t>© Global Initiative for </a:t>
            </a:r>
            <a:r>
              <a:rPr lang="en-US" altLang="en-US" sz="1000" smtClean="0">
                <a:solidFill>
                  <a:srgbClr val="002060"/>
                </a:solidFill>
                <a:cs typeface="Arial" pitchFamily="34" charset="0"/>
                <a:sym typeface="Arial" pitchFamily="34" charset="0"/>
              </a:rPr>
              <a:t>Asthma, www.ginasthma.org</a:t>
            </a:r>
            <a:endParaRPr lang="en-US" altLang="en-US" sz="1000">
              <a:solidFill>
                <a:srgbClr val="002060"/>
              </a:solidFill>
              <a:cs typeface="Arial" pitchFamily="34" charset="0"/>
              <a:sym typeface="Arial" pitchFamily="34" charset="0"/>
            </a:endParaRPr>
          </a:p>
        </p:txBody>
      </p:sp>
    </p:spTree>
    <p:extLst>
      <p:ext uri="{BB962C8B-B14F-4D97-AF65-F5344CB8AC3E}">
        <p14:creationId xmlns:p14="http://schemas.microsoft.com/office/powerpoint/2010/main" val="45538624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730" y="54430"/>
            <a:ext cx="7162784" cy="5098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517572" y="772886"/>
            <a:ext cx="4169239" cy="43706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7"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326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3"/>
          <p:cNvSpPr>
            <a:spLocks/>
          </p:cNvSpPr>
          <p:nvPr/>
        </p:nvSpPr>
        <p:spPr bwMode="auto">
          <a:xfrm>
            <a:off x="6248687" y="4990356"/>
            <a:ext cx="2846933" cy="153888"/>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002060"/>
                </a:solidFill>
                <a:cs typeface="Arial" pitchFamily="34" charset="0"/>
                <a:sym typeface="Arial" pitchFamily="34" charset="0"/>
              </a:rPr>
              <a:t>© Global Initiative for </a:t>
            </a:r>
            <a:r>
              <a:rPr lang="en-US" altLang="en-US" sz="1000" smtClean="0">
                <a:solidFill>
                  <a:srgbClr val="002060"/>
                </a:solidFill>
                <a:cs typeface="Arial" pitchFamily="34" charset="0"/>
                <a:sym typeface="Arial" pitchFamily="34" charset="0"/>
              </a:rPr>
              <a:t>Asthma, www.ginasthma.org</a:t>
            </a:r>
            <a:endParaRPr lang="en-US" altLang="en-US" sz="1000">
              <a:solidFill>
                <a:srgbClr val="002060"/>
              </a:solidFill>
              <a:cs typeface="Arial" pitchFamily="34" charset="0"/>
              <a:sym typeface="Arial" pitchFamily="34" charset="0"/>
            </a:endParaRPr>
          </a:p>
        </p:txBody>
      </p:sp>
    </p:spTree>
    <p:extLst>
      <p:ext uri="{BB962C8B-B14F-4D97-AF65-F5344CB8AC3E}">
        <p14:creationId xmlns:p14="http://schemas.microsoft.com/office/powerpoint/2010/main" val="11569501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730" y="54430"/>
            <a:ext cx="7162784" cy="5098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3268" y="184151"/>
            <a:ext cx="685280" cy="704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3"/>
          <p:cNvSpPr>
            <a:spLocks/>
          </p:cNvSpPr>
          <p:nvPr/>
        </p:nvSpPr>
        <p:spPr bwMode="auto">
          <a:xfrm>
            <a:off x="6248687" y="4990356"/>
            <a:ext cx="2846933" cy="153888"/>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002060"/>
                </a:solidFill>
                <a:cs typeface="Arial" pitchFamily="34" charset="0"/>
                <a:sym typeface="Arial" pitchFamily="34" charset="0"/>
              </a:rPr>
              <a:t>© Global Initiative for </a:t>
            </a:r>
            <a:r>
              <a:rPr lang="en-US" altLang="en-US" sz="1000" smtClean="0">
                <a:solidFill>
                  <a:srgbClr val="002060"/>
                </a:solidFill>
                <a:cs typeface="Arial" pitchFamily="34" charset="0"/>
                <a:sym typeface="Arial" pitchFamily="34" charset="0"/>
              </a:rPr>
              <a:t>Asthma, www.ginasthma.org</a:t>
            </a:r>
            <a:endParaRPr lang="en-US" altLang="en-US" sz="1000">
              <a:solidFill>
                <a:srgbClr val="002060"/>
              </a:solidFill>
              <a:cs typeface="Arial" pitchFamily="34" charset="0"/>
              <a:sym typeface="Arial" pitchFamily="34" charset="0"/>
            </a:endParaRPr>
          </a:p>
        </p:txBody>
      </p:sp>
    </p:spTree>
    <p:extLst>
      <p:ext uri="{BB962C8B-B14F-4D97-AF65-F5344CB8AC3E}">
        <p14:creationId xmlns:p14="http://schemas.microsoft.com/office/powerpoint/2010/main" val="36013745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94522"/>
            <a:ext cx="8686800" cy="3906078"/>
          </a:xfrm>
        </p:spPr>
        <p:txBody>
          <a:bodyPr/>
          <a:lstStyle/>
          <a:p>
            <a:r>
              <a:rPr lang="en-AU" smtClean="0"/>
              <a:t>Section 5: “Could patient have Type 2 airway inflammation?”</a:t>
            </a:r>
          </a:p>
          <a:p>
            <a:pPr lvl="1"/>
            <a:r>
              <a:rPr lang="en-AU" smtClean="0"/>
              <a:t>Criteria for blood/sputum eosinophils and FeNO listed here are the lowest levels associated with good response to any of the included biologics </a:t>
            </a:r>
          </a:p>
          <a:p>
            <a:pPr lvl="1"/>
            <a:r>
              <a:rPr lang="en-AU" smtClean="0"/>
              <a:t>These are not the criteria for individual biologic therapies, which come later in the decision tree, and for which local regulator/payer criteria need to be checked </a:t>
            </a:r>
          </a:p>
          <a:p>
            <a:pPr lvl="1"/>
            <a:r>
              <a:rPr lang="en-AU" smtClean="0"/>
              <a:t>Addition of need for maintenance OCS, as this may have suppressed evidence of T2 inflammation </a:t>
            </a:r>
          </a:p>
          <a:p>
            <a:r>
              <a:rPr lang="en-AU" smtClean="0"/>
              <a:t>Section 6b: Additional class of T2-targeted treatment: anti-IL4 receptor alpha (dupilumab)</a:t>
            </a:r>
          </a:p>
          <a:p>
            <a:pPr lvl="1"/>
            <a:r>
              <a:rPr lang="en-AU" smtClean="0"/>
              <a:t>For patients with severe eosinophilic asthma or need for maintenance OCS</a:t>
            </a:r>
          </a:p>
          <a:p>
            <a:r>
              <a:rPr lang="en-AU" smtClean="0"/>
              <a:t>Section 6b: review response to initial trial of biologic</a:t>
            </a:r>
          </a:p>
          <a:p>
            <a:pPr lvl="1"/>
            <a:r>
              <a:rPr lang="en-AU" smtClean="0"/>
              <a:t>Consider increasing trial of biologic to 6-12 months if initial response is unclear</a:t>
            </a:r>
          </a:p>
          <a:p>
            <a:r>
              <a:rPr lang="en-AU" smtClean="0"/>
              <a:t>Section 7: review response</a:t>
            </a:r>
          </a:p>
          <a:p>
            <a:pPr lvl="1"/>
            <a:r>
              <a:rPr lang="en-AU" smtClean="0"/>
              <a:t>Process of reviewing need for add-on therapy in patients with good and poor response to biologic therapy has been clarified</a:t>
            </a:r>
            <a:endParaRPr lang="en-AU"/>
          </a:p>
        </p:txBody>
      </p:sp>
      <p:sp>
        <p:nvSpPr>
          <p:cNvPr id="3" name="Title 2"/>
          <p:cNvSpPr>
            <a:spLocks noGrp="1"/>
          </p:cNvSpPr>
          <p:nvPr>
            <p:ph type="title"/>
          </p:nvPr>
        </p:nvSpPr>
        <p:spPr/>
        <p:txBody>
          <a:bodyPr>
            <a:normAutofit/>
          </a:bodyPr>
          <a:lstStyle/>
          <a:p>
            <a:r>
              <a:rPr lang="en-AU" smtClean="0"/>
              <a:t>Severe Asthma Pocket Guide v2.0: key changes</a:t>
            </a:r>
            <a:endParaRPr lang="en-AU"/>
          </a:p>
        </p:txBody>
      </p:sp>
    </p:spTree>
    <p:extLst>
      <p:ext uri="{BB962C8B-B14F-4D97-AF65-F5344CB8AC3E}">
        <p14:creationId xmlns:p14="http://schemas.microsoft.com/office/powerpoint/2010/main" val="2141061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94521"/>
            <a:ext cx="8527348" cy="4102021"/>
          </a:xfrm>
        </p:spPr>
        <p:txBody>
          <a:bodyPr>
            <a:normAutofit/>
          </a:bodyPr>
          <a:lstStyle/>
          <a:p>
            <a:r>
              <a:rPr lang="en-AU" smtClean="0"/>
              <a:t>Guidelines are costly and time-consuming to develop, and to maintain</a:t>
            </a:r>
          </a:p>
          <a:p>
            <a:pPr lvl="1"/>
            <a:r>
              <a:rPr lang="en-AU" smtClean="0"/>
              <a:t>Typically, guidelines undergo a thorough </a:t>
            </a:r>
            <a:r>
              <a:rPr lang="en-AU"/>
              <a:t>initial development</a:t>
            </a:r>
            <a:r>
              <a:rPr lang="en-AU" smtClean="0"/>
              <a:t>, with infrequent updates </a:t>
            </a:r>
          </a:p>
          <a:p>
            <a:r>
              <a:rPr lang="en-AU" smtClean="0"/>
              <a:t>Conventional evaluation of evidence places a high importance on internal validity</a:t>
            </a:r>
          </a:p>
          <a:p>
            <a:pPr lvl="1"/>
            <a:r>
              <a:rPr lang="en-AU" smtClean="0"/>
              <a:t>Low importance is given to external validity, despite study populations being highly selected</a:t>
            </a:r>
          </a:p>
          <a:p>
            <a:pPr lvl="1"/>
            <a:r>
              <a:rPr lang="en-AU" smtClean="0"/>
              <a:t>Recommendations may not be generalizable to patients seen in normal clinical practice</a:t>
            </a:r>
          </a:p>
          <a:p>
            <a:r>
              <a:rPr lang="en-AU" smtClean="0"/>
              <a:t>Guidelines are often written in academic language</a:t>
            </a:r>
          </a:p>
          <a:p>
            <a:pPr lvl="1"/>
            <a:r>
              <a:rPr lang="en-AU"/>
              <a:t>Evidence is typically compiled as answers to individual </a:t>
            </a:r>
            <a:r>
              <a:rPr lang="en-AU" smtClean="0"/>
              <a:t>PICOT* questions</a:t>
            </a:r>
            <a:endParaRPr lang="en-AU"/>
          </a:p>
          <a:p>
            <a:pPr lvl="1"/>
            <a:r>
              <a:rPr lang="en-AU" smtClean="0"/>
              <a:t>May have limited relevance to day-to-day clinical practice</a:t>
            </a:r>
            <a:endParaRPr lang="en-AU"/>
          </a:p>
          <a:p>
            <a:r>
              <a:rPr lang="en-AU" smtClean="0"/>
              <a:t>Much of current literature on severe asthma focuses on biologic therapies</a:t>
            </a:r>
          </a:p>
          <a:p>
            <a:pPr lvl="1"/>
            <a:r>
              <a:rPr lang="en-AU" smtClean="0"/>
              <a:t>There </a:t>
            </a:r>
            <a:r>
              <a:rPr lang="en-AU"/>
              <a:t>are many more patients with difficult-to-treat </a:t>
            </a:r>
            <a:r>
              <a:rPr lang="en-AU" smtClean="0"/>
              <a:t>asthma than with severe asthma, and clinicians need practical advice about how to distinguish these patients, including in primary care</a:t>
            </a:r>
          </a:p>
          <a:p>
            <a:pPr lvl="1"/>
            <a:r>
              <a:rPr lang="en-AU" smtClean="0"/>
              <a:t>Advice is also needed by clinicians in areas where biologics are not available or affordable</a:t>
            </a:r>
            <a:endParaRPr lang="en-AU"/>
          </a:p>
          <a:p>
            <a:endParaRPr lang="en-AU"/>
          </a:p>
        </p:txBody>
      </p:sp>
      <p:sp>
        <p:nvSpPr>
          <p:cNvPr id="3" name="Title 2"/>
          <p:cNvSpPr>
            <a:spLocks noGrp="1"/>
          </p:cNvSpPr>
          <p:nvPr>
            <p:ph type="title"/>
          </p:nvPr>
        </p:nvSpPr>
        <p:spPr>
          <a:xfrm>
            <a:off x="172280" y="188537"/>
            <a:ext cx="7763406" cy="702000"/>
          </a:xfrm>
        </p:spPr>
        <p:txBody>
          <a:bodyPr>
            <a:normAutofit/>
          </a:bodyPr>
          <a:lstStyle/>
          <a:p>
            <a:r>
              <a:rPr lang="en-AU" smtClean="0"/>
              <a:t>Limitations of current resources about severe asthma</a:t>
            </a:r>
            <a:endParaRPr lang="en-AU"/>
          </a:p>
        </p:txBody>
      </p:sp>
      <p:sp>
        <p:nvSpPr>
          <p:cNvPr id="4" name="TextBox 3"/>
          <p:cNvSpPr txBox="1"/>
          <p:nvPr/>
        </p:nvSpPr>
        <p:spPr>
          <a:xfrm>
            <a:off x="65312" y="4713514"/>
            <a:ext cx="8980714" cy="276999"/>
          </a:xfrm>
          <a:prstGeom prst="rect">
            <a:avLst/>
          </a:prstGeom>
          <a:noFill/>
        </p:spPr>
        <p:txBody>
          <a:bodyPr wrap="square" rtlCol="0">
            <a:spAutoFit/>
          </a:bodyPr>
          <a:lstStyle/>
          <a:p>
            <a:r>
              <a:rPr lang="en-AU" sz="1200" i="1" smtClean="0"/>
              <a:t>*PICOT: a framework for constructing research questions – what is the Population, Intervention, Control, Outcome, Time period? </a:t>
            </a:r>
            <a:endParaRPr lang="en-AU" sz="1200" i="1"/>
          </a:p>
        </p:txBody>
      </p:sp>
      <p:sp>
        <p:nvSpPr>
          <p:cNvPr id="5" name="Rectangle 23"/>
          <p:cNvSpPr>
            <a:spLocks/>
          </p:cNvSpPr>
          <p:nvPr/>
        </p:nvSpPr>
        <p:spPr bwMode="auto">
          <a:xfrm>
            <a:off x="6052739" y="4990356"/>
            <a:ext cx="2846933" cy="153888"/>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FFFFFF"/>
                </a:solidFill>
                <a:cs typeface="Arial" pitchFamily="34" charset="0"/>
                <a:sym typeface="Arial" pitchFamily="34" charset="0"/>
              </a:rPr>
              <a:t>© Global Initiative for </a:t>
            </a:r>
            <a:r>
              <a:rPr lang="en-US" altLang="en-US" sz="1000" smtClean="0">
                <a:solidFill>
                  <a:srgbClr val="FFFFFF"/>
                </a:solidFill>
                <a:cs typeface="Arial" pitchFamily="34" charset="0"/>
                <a:sym typeface="Arial" pitchFamily="34" charset="0"/>
              </a:rPr>
              <a:t>Asthma, www.ginasthma.org</a:t>
            </a:r>
            <a:endParaRPr lang="en-US" altLang="en-US" sz="1000">
              <a:solidFill>
                <a:srgbClr val="FFFFFF"/>
              </a:solidFill>
              <a:cs typeface="Arial" pitchFamily="34" charset="0"/>
              <a:sym typeface="Arial" pitchFamily="34" charset="0"/>
            </a:endParaRPr>
          </a:p>
        </p:txBody>
      </p:sp>
    </p:spTree>
    <p:extLst>
      <p:ext uri="{BB962C8B-B14F-4D97-AF65-F5344CB8AC3E}">
        <p14:creationId xmlns:p14="http://schemas.microsoft.com/office/powerpoint/2010/main" val="183627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94522"/>
            <a:ext cx="8686800" cy="4069364"/>
          </a:xfrm>
        </p:spPr>
        <p:txBody>
          <a:bodyPr>
            <a:normAutofit/>
          </a:bodyPr>
          <a:lstStyle/>
          <a:p>
            <a:r>
              <a:rPr lang="en-AU" smtClean="0"/>
              <a:t>The GINA report is not a guideline, but an integrated evidence-based strategy focusing on translation into clinical practice</a:t>
            </a:r>
          </a:p>
          <a:p>
            <a:r>
              <a:rPr lang="en-AU" smtClean="0"/>
              <a:t>Recommendations are framed, not as answers to isolated PICOT questions, but as part of an integrated strategy, in relation to:</a:t>
            </a:r>
          </a:p>
          <a:p>
            <a:pPr lvl="1"/>
            <a:r>
              <a:rPr lang="en-AU" smtClean="0"/>
              <a:t>The GINA goals of preventing asthma deaths and exacerbations, as well as </a:t>
            </a:r>
            <a:br>
              <a:rPr lang="en-AU" smtClean="0"/>
            </a:br>
            <a:r>
              <a:rPr lang="en-AU" smtClean="0"/>
              <a:t>improving symptom control</a:t>
            </a:r>
          </a:p>
          <a:p>
            <a:pPr lvl="1"/>
            <a:r>
              <a:rPr lang="en-AU" smtClean="0"/>
              <a:t>Current understanding of underlying disease processes</a:t>
            </a:r>
          </a:p>
          <a:p>
            <a:pPr lvl="1"/>
            <a:r>
              <a:rPr lang="en-AU"/>
              <a:t>Human behavior (of health professionals and patients/carers)</a:t>
            </a:r>
          </a:p>
          <a:p>
            <a:pPr lvl="1"/>
            <a:r>
              <a:rPr lang="en-AU" smtClean="0"/>
              <a:t>Implementation in clinical practice</a:t>
            </a:r>
          </a:p>
          <a:p>
            <a:pPr lvl="1"/>
            <a:r>
              <a:rPr lang="en-AU" smtClean="0"/>
              <a:t>Global variation in populations, health systems and medication access </a:t>
            </a:r>
          </a:p>
          <a:p>
            <a:r>
              <a:rPr lang="en-AU" smtClean="0"/>
              <a:t>GINA provides practical resources for clinicians</a:t>
            </a:r>
          </a:p>
          <a:p>
            <a:pPr lvl="1"/>
            <a:r>
              <a:rPr lang="en-AU" smtClean="0"/>
              <a:t>Figures and tables about implementation in clinical practice: not just ‘what’, but ‘how to’</a:t>
            </a:r>
          </a:p>
          <a:p>
            <a:pPr lvl="1"/>
            <a:r>
              <a:rPr lang="en-AU" smtClean="0"/>
              <a:t>A survey of GINA Assembly members in 2017 strongly encouraged development of a practical resource about severe asthma</a:t>
            </a:r>
          </a:p>
          <a:p>
            <a:endParaRPr lang="en-AU" smtClean="0"/>
          </a:p>
          <a:p>
            <a:pPr lvl="1"/>
            <a:endParaRPr lang="en-AU" smtClean="0"/>
          </a:p>
          <a:p>
            <a:pPr lvl="1"/>
            <a:endParaRPr lang="en-AU" smtClean="0"/>
          </a:p>
          <a:p>
            <a:endParaRPr lang="en-AU"/>
          </a:p>
        </p:txBody>
      </p:sp>
      <p:sp>
        <p:nvSpPr>
          <p:cNvPr id="3" name="Title 2"/>
          <p:cNvSpPr>
            <a:spLocks noGrp="1"/>
          </p:cNvSpPr>
          <p:nvPr>
            <p:ph type="title"/>
          </p:nvPr>
        </p:nvSpPr>
        <p:spPr/>
        <p:txBody>
          <a:bodyPr/>
          <a:lstStyle/>
          <a:p>
            <a:r>
              <a:rPr lang="en-AU" smtClean="0"/>
              <a:t>About the GINA strategy</a:t>
            </a:r>
            <a:endParaRPr lang="en-AU"/>
          </a:p>
        </p:txBody>
      </p:sp>
      <p:sp>
        <p:nvSpPr>
          <p:cNvPr id="4" name="Rectangle 23"/>
          <p:cNvSpPr>
            <a:spLocks/>
          </p:cNvSpPr>
          <p:nvPr/>
        </p:nvSpPr>
        <p:spPr bwMode="auto">
          <a:xfrm>
            <a:off x="6052739" y="4990356"/>
            <a:ext cx="2846933" cy="153888"/>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FFFFFF"/>
                </a:solidFill>
                <a:cs typeface="Arial" pitchFamily="34" charset="0"/>
                <a:sym typeface="Arial" pitchFamily="34" charset="0"/>
              </a:rPr>
              <a:t>© Global Initiative for </a:t>
            </a:r>
            <a:r>
              <a:rPr lang="en-US" altLang="en-US" sz="1000" smtClean="0">
                <a:solidFill>
                  <a:srgbClr val="FFFFFF"/>
                </a:solidFill>
                <a:cs typeface="Arial" pitchFamily="34" charset="0"/>
                <a:sym typeface="Arial" pitchFamily="34" charset="0"/>
              </a:rPr>
              <a:t>Asthma, www.ginasthma.org</a:t>
            </a:r>
            <a:endParaRPr lang="en-US" altLang="en-US" sz="1000">
              <a:solidFill>
                <a:srgbClr val="FFFFFF"/>
              </a:solidFill>
              <a:cs typeface="Arial" pitchFamily="34" charset="0"/>
              <a:sym typeface="Arial" pitchFamily="34" charset="0"/>
            </a:endParaRPr>
          </a:p>
        </p:txBody>
      </p:sp>
    </p:spTree>
    <p:extLst>
      <p:ext uri="{BB962C8B-B14F-4D97-AF65-F5344CB8AC3E}">
        <p14:creationId xmlns:p14="http://schemas.microsoft.com/office/powerpoint/2010/main" val="3398456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Goals of asthma treatment</a:t>
            </a:r>
            <a:endParaRPr lang="en-AU"/>
          </a:p>
        </p:txBody>
      </p:sp>
      <p:sp>
        <p:nvSpPr>
          <p:cNvPr id="3" name="Content Placeholder 2"/>
          <p:cNvSpPr>
            <a:spLocks noGrp="1"/>
          </p:cNvSpPr>
          <p:nvPr>
            <p:ph idx="1"/>
          </p:nvPr>
        </p:nvSpPr>
        <p:spPr/>
        <p:txBody>
          <a:bodyPr/>
          <a:lstStyle/>
          <a:p>
            <a:pPr marL="285750" indent="-285750">
              <a:lnSpc>
                <a:spcPct val="120000"/>
              </a:lnSpc>
              <a:buFont typeface="Arial" panose="020B0604020202020204" pitchFamily="34" charset="0"/>
              <a:buChar char="•"/>
            </a:pPr>
            <a:r>
              <a:rPr lang="en-AU"/>
              <a:t>Few asthma symptoms</a:t>
            </a:r>
          </a:p>
          <a:p>
            <a:pPr marL="285750" indent="-285750">
              <a:lnSpc>
                <a:spcPct val="120000"/>
              </a:lnSpc>
              <a:buFont typeface="Arial" panose="020B0604020202020204" pitchFamily="34" charset="0"/>
              <a:buChar char="•"/>
            </a:pPr>
            <a:r>
              <a:rPr lang="en-AU"/>
              <a:t>No sleep disturbance</a:t>
            </a:r>
          </a:p>
          <a:p>
            <a:pPr marL="285750" indent="-285750">
              <a:lnSpc>
                <a:spcPct val="120000"/>
              </a:lnSpc>
              <a:buFont typeface="Arial" panose="020B0604020202020204" pitchFamily="34" charset="0"/>
              <a:buChar char="•"/>
            </a:pPr>
            <a:r>
              <a:rPr lang="en-AU"/>
              <a:t>No exercise limitation</a:t>
            </a:r>
          </a:p>
          <a:p>
            <a:pPr marL="285750" indent="-285750">
              <a:lnSpc>
                <a:spcPct val="120000"/>
              </a:lnSpc>
              <a:buFont typeface="Arial" panose="020B0604020202020204" pitchFamily="34" charset="0"/>
              <a:buChar char="•"/>
            </a:pPr>
            <a:r>
              <a:rPr lang="en-AU" smtClean="0"/>
              <a:t>Maintain normal </a:t>
            </a:r>
            <a:r>
              <a:rPr lang="en-AU"/>
              <a:t>lung function </a:t>
            </a:r>
          </a:p>
          <a:p>
            <a:pPr marL="285750" indent="-285750">
              <a:lnSpc>
                <a:spcPct val="120000"/>
              </a:lnSpc>
              <a:buFont typeface="Arial" panose="020B0604020202020204" pitchFamily="34" charset="0"/>
              <a:buChar char="•"/>
            </a:pPr>
            <a:r>
              <a:rPr lang="en-AU"/>
              <a:t>Prevent flare-ups (exacerbations)</a:t>
            </a:r>
          </a:p>
          <a:p>
            <a:pPr marL="285750" indent="-285750">
              <a:lnSpc>
                <a:spcPct val="120000"/>
              </a:lnSpc>
              <a:buFont typeface="Arial" panose="020B0604020202020204" pitchFamily="34" charset="0"/>
              <a:buChar char="•"/>
            </a:pPr>
            <a:r>
              <a:rPr lang="en-AU"/>
              <a:t>Prevent asthma deaths</a:t>
            </a:r>
          </a:p>
          <a:p>
            <a:pPr marL="285750" lvl="0" indent="-285750">
              <a:lnSpc>
                <a:spcPct val="120000"/>
              </a:lnSpc>
              <a:buFont typeface="Arial" panose="020B0604020202020204" pitchFamily="34" charset="0"/>
              <a:buChar char="•"/>
            </a:pPr>
            <a:r>
              <a:rPr lang="en-AU">
                <a:solidFill>
                  <a:srgbClr val="0C0C0C"/>
                </a:solidFill>
              </a:rPr>
              <a:t>Avoid medication </a:t>
            </a:r>
            <a:r>
              <a:rPr lang="en-AU" smtClean="0">
                <a:solidFill>
                  <a:srgbClr val="0C0C0C"/>
                </a:solidFill>
              </a:rPr>
              <a:t>side-effects</a:t>
            </a:r>
          </a:p>
          <a:p>
            <a:pPr marL="285750" lvl="0" indent="-285750">
              <a:lnSpc>
                <a:spcPct val="120000"/>
              </a:lnSpc>
              <a:buFont typeface="Arial" panose="020B0604020202020204" pitchFamily="34" charset="0"/>
              <a:buChar char="•"/>
            </a:pPr>
            <a:endParaRPr lang="en-AU">
              <a:solidFill>
                <a:srgbClr val="0C0C0C"/>
              </a:solidFill>
            </a:endParaRPr>
          </a:p>
          <a:p>
            <a:pPr marL="285750" lvl="0" indent="-285750">
              <a:lnSpc>
                <a:spcPct val="120000"/>
              </a:lnSpc>
              <a:buFont typeface="Arial" panose="020B0604020202020204" pitchFamily="34" charset="0"/>
              <a:buChar char="•"/>
            </a:pPr>
            <a:r>
              <a:rPr lang="en-AU" smtClean="0">
                <a:solidFill>
                  <a:srgbClr val="0C0C0C"/>
                </a:solidFill>
              </a:rPr>
              <a:t>The patient’s goals may be different from these </a:t>
            </a:r>
          </a:p>
          <a:p>
            <a:pPr marL="285750" lvl="0" indent="-285750">
              <a:lnSpc>
                <a:spcPct val="120000"/>
              </a:lnSpc>
              <a:buFont typeface="Arial" panose="020B0604020202020204" pitchFamily="34" charset="0"/>
              <a:buChar char="•"/>
            </a:pPr>
            <a:r>
              <a:rPr lang="en-AU">
                <a:solidFill>
                  <a:srgbClr val="0C0C0C"/>
                </a:solidFill>
              </a:rPr>
              <a:t>Symptoms and </a:t>
            </a:r>
            <a:r>
              <a:rPr lang="en-AU" smtClean="0">
                <a:solidFill>
                  <a:srgbClr val="0C0C0C"/>
                </a:solidFill>
              </a:rPr>
              <a:t>risk may </a:t>
            </a:r>
            <a:r>
              <a:rPr lang="en-AU">
                <a:solidFill>
                  <a:srgbClr val="0C0C0C"/>
                </a:solidFill>
              </a:rPr>
              <a:t>be </a:t>
            </a:r>
            <a:r>
              <a:rPr lang="en-AU" smtClean="0">
                <a:solidFill>
                  <a:srgbClr val="0C0C0C"/>
                </a:solidFill>
              </a:rPr>
              <a:t>discordant – need to assess both</a:t>
            </a:r>
            <a:endParaRPr lang="en-AU"/>
          </a:p>
          <a:p>
            <a:endParaRPr lang="en-AU"/>
          </a:p>
        </p:txBody>
      </p:sp>
      <p:sp>
        <p:nvSpPr>
          <p:cNvPr id="5" name="Right Brace 4"/>
          <p:cNvSpPr/>
          <p:nvPr/>
        </p:nvSpPr>
        <p:spPr bwMode="auto">
          <a:xfrm>
            <a:off x="3240286" y="966896"/>
            <a:ext cx="144000" cy="936000"/>
          </a:xfrm>
          <a:prstGeom prst="rightBrace">
            <a:avLst/>
          </a:prstGeom>
          <a:noFill/>
          <a:ln w="19050" cap="flat" cmpd="sng" algn="ctr">
            <a:solidFill>
              <a:schemeClr val="tx1"/>
            </a:solidFill>
            <a:prstDash val="solid"/>
            <a:round/>
            <a:headEnd type="none" w="med" len="med"/>
            <a:tailEnd type="none" w="med" len="med"/>
          </a:ln>
          <a:effectLst/>
          <a:extLst/>
        </p:spPr>
        <p:txBody>
          <a:bodyPr vert="horz" wrap="none" lIns="89668" tIns="46634" rIns="89668" bIns="46634" numCol="1" rtlCol="0" anchor="ctr" anchorCtr="0" compatLnSpc="1">
            <a:prstTxWarp prst="textNoShape">
              <a:avLst/>
            </a:prstTxWarp>
          </a:bodyPr>
          <a:lstStyle/>
          <a:p>
            <a:pPr defTabSz="910665"/>
            <a:endParaRPr lang="en-AU" sz="2400" dirty="0">
              <a:solidFill>
                <a:srgbClr val="222D5C"/>
              </a:solidFill>
              <a:latin typeface="Times New Roman" pitchFamily="18" charset="0"/>
            </a:endParaRPr>
          </a:p>
        </p:txBody>
      </p:sp>
      <p:sp>
        <p:nvSpPr>
          <p:cNvPr id="6" name="Right Brace 5"/>
          <p:cNvSpPr/>
          <p:nvPr/>
        </p:nvSpPr>
        <p:spPr bwMode="auto">
          <a:xfrm>
            <a:off x="4204773" y="2065031"/>
            <a:ext cx="144000" cy="1368000"/>
          </a:xfrm>
          <a:prstGeom prst="rightBrac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9668" tIns="46634" rIns="89668" bIns="46634" numCol="1" rtlCol="0" anchor="ctr" anchorCtr="0" compatLnSpc="1">
            <a:prstTxWarp prst="textNoShape">
              <a:avLst/>
            </a:prstTxWarp>
          </a:bodyPr>
          <a:lstStyle/>
          <a:p>
            <a:pPr defTabSz="910665"/>
            <a:endParaRPr lang="en-AU" sz="2400" dirty="0">
              <a:solidFill>
                <a:srgbClr val="222D5C"/>
              </a:solidFill>
              <a:latin typeface="Times New Roman" pitchFamily="18" charset="0"/>
            </a:endParaRPr>
          </a:p>
        </p:txBody>
      </p:sp>
      <p:sp>
        <p:nvSpPr>
          <p:cNvPr id="7" name="TextBox 6"/>
          <p:cNvSpPr txBox="1"/>
          <p:nvPr/>
        </p:nvSpPr>
        <p:spPr>
          <a:xfrm>
            <a:off x="3456709" y="1290474"/>
            <a:ext cx="3761646" cy="399774"/>
          </a:xfrm>
          <a:prstGeom prst="rect">
            <a:avLst/>
          </a:prstGeom>
          <a:noFill/>
        </p:spPr>
        <p:txBody>
          <a:bodyPr wrap="square" lIns="91108" tIns="45554" rIns="91108" bIns="45554" rtlCol="0">
            <a:spAutoFit/>
          </a:bodyPr>
          <a:lstStyle/>
          <a:p>
            <a:pPr defTabSz="455210"/>
            <a:r>
              <a:rPr lang="en-AU" sz="2000" smtClean="0">
                <a:cs typeface="Arial" panose="020B0604020202020204" pitchFamily="34" charset="0"/>
              </a:rPr>
              <a:t>Symptom </a:t>
            </a:r>
            <a:r>
              <a:rPr lang="en-AU" sz="2000" dirty="0">
                <a:cs typeface="Arial" panose="020B0604020202020204" pitchFamily="34" charset="0"/>
              </a:rPr>
              <a:t>control</a:t>
            </a:r>
          </a:p>
        </p:txBody>
      </p:sp>
      <p:sp>
        <p:nvSpPr>
          <p:cNvPr id="8" name="TextBox 7"/>
          <p:cNvSpPr txBox="1"/>
          <p:nvPr/>
        </p:nvSpPr>
        <p:spPr>
          <a:xfrm>
            <a:off x="4503093" y="2549144"/>
            <a:ext cx="2974695" cy="399774"/>
          </a:xfrm>
          <a:prstGeom prst="rect">
            <a:avLst/>
          </a:prstGeom>
          <a:noFill/>
        </p:spPr>
        <p:txBody>
          <a:bodyPr wrap="square" lIns="91108" tIns="45554" rIns="91108" bIns="45554" rtlCol="0">
            <a:spAutoFit/>
          </a:bodyPr>
          <a:lstStyle/>
          <a:p>
            <a:pPr defTabSz="455210"/>
            <a:r>
              <a:rPr lang="en-AU" sz="2000" smtClean="0">
                <a:cs typeface="Arial" panose="020B0604020202020204" pitchFamily="34" charset="0"/>
              </a:rPr>
              <a:t>Risk reduction</a:t>
            </a:r>
            <a:endParaRPr lang="en-AU" sz="2000" dirty="0">
              <a:cs typeface="Arial" panose="020B0604020202020204" pitchFamily="34" charset="0"/>
            </a:endParaRPr>
          </a:p>
        </p:txBody>
      </p:sp>
      <p:sp>
        <p:nvSpPr>
          <p:cNvPr id="9" name="Rectangle 23"/>
          <p:cNvSpPr>
            <a:spLocks/>
          </p:cNvSpPr>
          <p:nvPr/>
        </p:nvSpPr>
        <p:spPr bwMode="auto">
          <a:xfrm>
            <a:off x="6052739" y="4990356"/>
            <a:ext cx="2846933" cy="153888"/>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FFFFFF"/>
                </a:solidFill>
                <a:cs typeface="Arial" pitchFamily="34" charset="0"/>
                <a:sym typeface="Arial" pitchFamily="34" charset="0"/>
              </a:rPr>
              <a:t>© Global Initiative for </a:t>
            </a:r>
            <a:r>
              <a:rPr lang="en-US" altLang="en-US" sz="1000" smtClean="0">
                <a:solidFill>
                  <a:srgbClr val="FFFFFF"/>
                </a:solidFill>
                <a:cs typeface="Arial" pitchFamily="34" charset="0"/>
                <a:sym typeface="Arial" pitchFamily="34" charset="0"/>
              </a:rPr>
              <a:t>Asthma, www.ginasthma.org</a:t>
            </a:r>
            <a:endParaRPr lang="en-US" altLang="en-US" sz="1000">
              <a:solidFill>
                <a:srgbClr val="FFFFFF"/>
              </a:solidFill>
              <a:cs typeface="Arial" pitchFamily="34" charset="0"/>
              <a:sym typeface="Arial" pitchFamily="34" charset="0"/>
            </a:endParaRPr>
          </a:p>
        </p:txBody>
      </p:sp>
    </p:spTree>
    <p:extLst>
      <p:ext uri="{BB962C8B-B14F-4D97-AF65-F5344CB8AC3E}">
        <p14:creationId xmlns:p14="http://schemas.microsoft.com/office/powerpoint/2010/main" val="376347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Terminology</a:t>
            </a:r>
            <a:endParaRPr lang="en-AU"/>
          </a:p>
        </p:txBody>
      </p:sp>
      <p:sp>
        <p:nvSpPr>
          <p:cNvPr id="3" name="Content Placeholder 2"/>
          <p:cNvSpPr>
            <a:spLocks noGrp="1"/>
          </p:cNvSpPr>
          <p:nvPr>
            <p:ph idx="1"/>
          </p:nvPr>
        </p:nvSpPr>
        <p:spPr>
          <a:xfrm>
            <a:off x="457200" y="934278"/>
            <a:ext cx="8455446" cy="3898979"/>
          </a:xfrm>
        </p:spPr>
        <p:txBody>
          <a:bodyPr>
            <a:normAutofit lnSpcReduction="10000"/>
          </a:bodyPr>
          <a:lstStyle/>
          <a:p>
            <a:r>
              <a:rPr lang="en-AU" sz="1600" smtClean="0"/>
              <a:t>Uncontrolled asthma </a:t>
            </a:r>
          </a:p>
          <a:p>
            <a:pPr lvl="1"/>
            <a:r>
              <a:rPr lang="en-AU" sz="1400" smtClean="0"/>
              <a:t>Frequent symptoms and/or flare-ups (exacerbations)</a:t>
            </a:r>
          </a:p>
          <a:p>
            <a:pPr lvl="1"/>
            <a:r>
              <a:rPr lang="en-AU" sz="1400" smtClean="0"/>
              <a:t>Many of these patients may potentially have mild asthma, i.e. their asthma could be </a:t>
            </a:r>
            <a:br>
              <a:rPr lang="en-AU" sz="1400" smtClean="0"/>
            </a:br>
            <a:r>
              <a:rPr lang="en-AU" sz="1400" smtClean="0"/>
              <a:t>well-controlled with low dose ICS, if taken regularly</a:t>
            </a:r>
            <a:endParaRPr lang="en-AU" sz="1400"/>
          </a:p>
          <a:p>
            <a:r>
              <a:rPr lang="en-AU" sz="1600" smtClean="0"/>
              <a:t>Difficult-to-treat asthma</a:t>
            </a:r>
          </a:p>
          <a:p>
            <a:pPr lvl="1"/>
            <a:r>
              <a:rPr lang="en-AU" sz="1400" smtClean="0"/>
              <a:t>(not difficult patients!)</a:t>
            </a:r>
          </a:p>
          <a:p>
            <a:pPr lvl="1"/>
            <a:r>
              <a:rPr lang="en-AU" sz="1400" smtClean="0"/>
              <a:t>Asthma uncontrolled despite prescribing high dose preventer treatment</a:t>
            </a:r>
          </a:p>
          <a:p>
            <a:pPr lvl="1"/>
            <a:r>
              <a:rPr lang="en-AU" sz="1400" smtClean="0"/>
              <a:t>Contributory factors may include incorrect diagnosis, incorrect inhaler technique, poor adherence, comorbidities</a:t>
            </a:r>
            <a:endParaRPr lang="en-AU" sz="1400"/>
          </a:p>
          <a:p>
            <a:r>
              <a:rPr lang="en-AU" sz="1600" smtClean="0"/>
              <a:t>Severe asthma </a:t>
            </a:r>
          </a:p>
          <a:p>
            <a:pPr lvl="1"/>
            <a:r>
              <a:rPr lang="en-AU" sz="1400" smtClean="0"/>
              <a:t>“</a:t>
            </a:r>
            <a:r>
              <a:rPr lang="en-AU" sz="1400"/>
              <a:t>Severe asthma” has had many different </a:t>
            </a:r>
            <a:r>
              <a:rPr lang="en-AU" sz="1400" smtClean="0"/>
              <a:t>meanings </a:t>
            </a:r>
            <a:r>
              <a:rPr lang="en-AU" sz="1200" i="1" smtClean="0"/>
              <a:t>(Taylor, ERJ 2008; Reddel AJRCCM 2009)</a:t>
            </a:r>
            <a:endParaRPr lang="en-AU" sz="1400" i="1" smtClean="0"/>
          </a:p>
          <a:p>
            <a:pPr lvl="1"/>
            <a:r>
              <a:rPr lang="en-AU" sz="1400" smtClean="0"/>
              <a:t>Now defined as asthma that is uncontrolled despite maximal optimised therapy and treatment of contributory factors, or that worsens when high dose treatment is decreased </a:t>
            </a:r>
            <a:r>
              <a:rPr lang="en-AU" sz="1200" i="1" smtClean="0"/>
              <a:t>(Chung, ERJ 2014)</a:t>
            </a:r>
            <a:endParaRPr lang="en-AU" sz="1400" i="1" smtClean="0"/>
          </a:p>
          <a:p>
            <a:pPr marL="457200" lvl="1" indent="0">
              <a:buNone/>
            </a:pPr>
            <a:r>
              <a:rPr lang="en-AU" sz="1400" smtClean="0"/>
              <a:t>i.e. relatively refractory to corticosteroids (rarely completely refractory)</a:t>
            </a:r>
          </a:p>
          <a:p>
            <a:pPr marL="457200" lvl="1" indent="0">
              <a:buNone/>
            </a:pPr>
            <a:r>
              <a:rPr lang="en-AU" smtClean="0"/>
              <a:t>A retrospective definition, dependent on how thoroughly contributory factors are excluded</a:t>
            </a:r>
            <a:endParaRPr lang="en-AU" sz="1400" smtClean="0"/>
          </a:p>
          <a:p>
            <a:pPr lvl="1"/>
            <a:endParaRPr lang="en-AU" sz="1400"/>
          </a:p>
        </p:txBody>
      </p:sp>
      <p:sp>
        <p:nvSpPr>
          <p:cNvPr id="4" name="Rectangle 23"/>
          <p:cNvSpPr>
            <a:spLocks/>
          </p:cNvSpPr>
          <p:nvPr/>
        </p:nvSpPr>
        <p:spPr bwMode="auto">
          <a:xfrm>
            <a:off x="6052739" y="4990356"/>
            <a:ext cx="2846933" cy="153888"/>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FFFFFF"/>
                </a:solidFill>
                <a:cs typeface="Arial" pitchFamily="34" charset="0"/>
                <a:sym typeface="Arial" pitchFamily="34" charset="0"/>
              </a:rPr>
              <a:t>© Global Initiative for </a:t>
            </a:r>
            <a:r>
              <a:rPr lang="en-US" altLang="en-US" sz="1000" smtClean="0">
                <a:solidFill>
                  <a:srgbClr val="FFFFFF"/>
                </a:solidFill>
                <a:cs typeface="Arial" pitchFamily="34" charset="0"/>
                <a:sym typeface="Arial" pitchFamily="34" charset="0"/>
              </a:rPr>
              <a:t>Asthma, www.ginasthma.org</a:t>
            </a:r>
            <a:endParaRPr lang="en-US" altLang="en-US" sz="1000">
              <a:solidFill>
                <a:srgbClr val="FFFFFF"/>
              </a:solidFill>
              <a:cs typeface="Arial" pitchFamily="34" charset="0"/>
              <a:sym typeface="Arial" pitchFamily="34" charset="0"/>
            </a:endParaRPr>
          </a:p>
        </p:txBody>
      </p:sp>
    </p:spTree>
    <p:extLst>
      <p:ext uri="{BB962C8B-B14F-4D97-AF65-F5344CB8AC3E}">
        <p14:creationId xmlns:p14="http://schemas.microsoft.com/office/powerpoint/2010/main" val="3072966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GB" b="1"/>
              <a:t>Phenotype</a:t>
            </a:r>
            <a:r>
              <a:rPr lang="en-GB"/>
              <a:t>: The observable characteristics of a disease, such as morphology, development, biochemical or physiological properties, or behaviour. </a:t>
            </a:r>
            <a:endParaRPr lang="en-GB" smtClean="0"/>
          </a:p>
          <a:p>
            <a:pPr lvl="1"/>
            <a:r>
              <a:rPr lang="en-GB" smtClean="0"/>
              <a:t>Patients </a:t>
            </a:r>
            <a:r>
              <a:rPr lang="en-GB"/>
              <a:t>with an identified phenotype of obstructive lung disease </a:t>
            </a:r>
            <a:r>
              <a:rPr lang="en-GB" smtClean="0"/>
              <a:t>may </a:t>
            </a:r>
            <a:r>
              <a:rPr lang="en-GB"/>
              <a:t>share a cluster of clinical, functional and/or inflammatory features, without any implication of a common underlying </a:t>
            </a:r>
            <a:r>
              <a:rPr lang="en-GB" smtClean="0"/>
              <a:t>mechanism</a:t>
            </a:r>
            <a:endParaRPr lang="en-GB"/>
          </a:p>
          <a:p>
            <a:pPr lvl="1"/>
            <a:r>
              <a:rPr lang="en-GB" smtClean="0"/>
              <a:t>Examples: </a:t>
            </a:r>
            <a:r>
              <a:rPr lang="en-GB"/>
              <a:t>allergic asthma, aspirin-exacerbated respiratory disease, severe eosinophilic </a:t>
            </a:r>
            <a:r>
              <a:rPr lang="en-GB" smtClean="0"/>
              <a:t>asthma</a:t>
            </a:r>
          </a:p>
          <a:p>
            <a:r>
              <a:rPr lang="en-GB" b="1"/>
              <a:t>Endotype: </a:t>
            </a:r>
            <a:r>
              <a:rPr lang="en-GB"/>
              <a:t>A subtype of disease, defined functionally and pathologically by a distinct molecular mechanism or by distinct treatment </a:t>
            </a:r>
            <a:r>
              <a:rPr lang="en-GB" smtClean="0"/>
              <a:t>responses </a:t>
            </a:r>
            <a:r>
              <a:rPr lang="en-GB" sz="1200" i="1" smtClean="0"/>
              <a:t>(Anderson, Lancet 2008)</a:t>
            </a:r>
            <a:r>
              <a:rPr lang="en-GB" smtClean="0"/>
              <a:t> </a:t>
            </a:r>
          </a:p>
          <a:p>
            <a:pPr lvl="1"/>
            <a:r>
              <a:rPr lang="en-GB" smtClean="0"/>
              <a:t>Among </a:t>
            </a:r>
            <a:r>
              <a:rPr lang="en-GB"/>
              <a:t>patients with obstructive lung disease, there are likely to be several specific endotypes associated with divergent underlying molecular causes, and with distinct treatment responses. These endotypes may or may not align with clinical or inflammatory phenotypes identified from studies limited to asthma or to </a:t>
            </a:r>
            <a:r>
              <a:rPr lang="en-GB" smtClean="0"/>
              <a:t>COPD</a:t>
            </a:r>
          </a:p>
          <a:p>
            <a:pPr lvl="1"/>
            <a:r>
              <a:rPr lang="en-GB" smtClean="0"/>
              <a:t>Examples: emphysema due to alpha1-antitrypsin deficiency</a:t>
            </a:r>
          </a:p>
          <a:p>
            <a:r>
              <a:rPr lang="en-GB" b="1" smtClean="0"/>
              <a:t>Biomarker</a:t>
            </a:r>
            <a:r>
              <a:rPr lang="en-GB"/>
              <a:t>: A defined characteristic measured as an indicator of normal biologic processes, pathogenic processes or response to an </a:t>
            </a:r>
            <a:r>
              <a:rPr lang="en-GB" smtClean="0"/>
              <a:t>intervention </a:t>
            </a:r>
          </a:p>
          <a:p>
            <a:pPr lvl="1"/>
            <a:r>
              <a:rPr lang="en-GB" smtClean="0"/>
              <a:t>Potential examples: FeNO, blood eosinophils – but these may not meet quality criteria for biomarkers</a:t>
            </a:r>
          </a:p>
          <a:p>
            <a:pPr lvl="1"/>
            <a:endParaRPr lang="en-AU"/>
          </a:p>
        </p:txBody>
      </p:sp>
      <p:sp>
        <p:nvSpPr>
          <p:cNvPr id="3" name="Title 2"/>
          <p:cNvSpPr>
            <a:spLocks noGrp="1"/>
          </p:cNvSpPr>
          <p:nvPr>
            <p:ph type="title"/>
          </p:nvPr>
        </p:nvSpPr>
        <p:spPr/>
        <p:txBody>
          <a:bodyPr/>
          <a:lstStyle/>
          <a:p>
            <a:r>
              <a:rPr lang="en-AU" smtClean="0"/>
              <a:t>Terminology</a:t>
            </a:r>
            <a:endParaRPr lang="en-AU"/>
          </a:p>
        </p:txBody>
      </p:sp>
      <p:sp>
        <p:nvSpPr>
          <p:cNvPr id="4" name="TextBox 3"/>
          <p:cNvSpPr txBox="1"/>
          <p:nvPr/>
        </p:nvSpPr>
        <p:spPr>
          <a:xfrm>
            <a:off x="108860" y="4942120"/>
            <a:ext cx="4572000" cy="261610"/>
          </a:xfrm>
          <a:prstGeom prst="rect">
            <a:avLst/>
          </a:prstGeom>
          <a:noFill/>
        </p:spPr>
        <p:txBody>
          <a:bodyPr wrap="square" rtlCol="0">
            <a:spAutoFit/>
          </a:bodyPr>
          <a:lstStyle/>
          <a:p>
            <a:r>
              <a:rPr lang="en-AU" sz="1100" i="1" smtClean="0">
                <a:solidFill>
                  <a:schemeClr val="bg1"/>
                </a:solidFill>
              </a:rPr>
              <a:t>Anderson, Lancet 2008; Reddel, ERJ Open Res 2019</a:t>
            </a:r>
            <a:endParaRPr lang="en-AU" sz="1100" i="1">
              <a:solidFill>
                <a:schemeClr val="bg1"/>
              </a:solidFill>
            </a:endParaRPr>
          </a:p>
        </p:txBody>
      </p:sp>
      <p:sp>
        <p:nvSpPr>
          <p:cNvPr id="5" name="Rectangle 23"/>
          <p:cNvSpPr>
            <a:spLocks/>
          </p:cNvSpPr>
          <p:nvPr/>
        </p:nvSpPr>
        <p:spPr bwMode="auto">
          <a:xfrm>
            <a:off x="6052739" y="4990356"/>
            <a:ext cx="2846933" cy="153888"/>
          </a:xfrm>
          <a:prstGeom prst="rect">
            <a:avLst/>
          </a:prstGeom>
          <a:noFill/>
          <a:ln>
            <a:noFill/>
          </a:ln>
          <a:extLst/>
        </p:spPr>
        <p:txBody>
          <a:bodyPr wrap="none" lIns="0" tIns="0" rIns="0" bIns="0" anchor="ct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eaLnBrk="1" hangingPunct="1"/>
            <a:r>
              <a:rPr lang="en-US" altLang="en-US" sz="1000">
                <a:solidFill>
                  <a:srgbClr val="FFFFFF"/>
                </a:solidFill>
                <a:cs typeface="Arial" pitchFamily="34" charset="0"/>
                <a:sym typeface="Arial" pitchFamily="34" charset="0"/>
              </a:rPr>
              <a:t>© Global Initiative for </a:t>
            </a:r>
            <a:r>
              <a:rPr lang="en-US" altLang="en-US" sz="1000" smtClean="0">
                <a:solidFill>
                  <a:srgbClr val="FFFFFF"/>
                </a:solidFill>
                <a:cs typeface="Arial" pitchFamily="34" charset="0"/>
                <a:sym typeface="Arial" pitchFamily="34" charset="0"/>
              </a:rPr>
              <a:t>Asthma, www.ginasthma.org</a:t>
            </a:r>
            <a:endParaRPr lang="en-US" altLang="en-US" sz="1000">
              <a:solidFill>
                <a:srgbClr val="FFFFFF"/>
              </a:solidFill>
              <a:cs typeface="Arial" pitchFamily="34" charset="0"/>
              <a:sym typeface="Arial" pitchFamily="34" charset="0"/>
            </a:endParaRPr>
          </a:p>
        </p:txBody>
      </p:sp>
    </p:spTree>
    <p:extLst>
      <p:ext uri="{BB962C8B-B14F-4D97-AF65-F5344CB8AC3E}">
        <p14:creationId xmlns:p14="http://schemas.microsoft.com/office/powerpoint/2010/main" val="302503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8432" b="693"/>
          <a:stretch/>
        </p:blipFill>
        <p:spPr bwMode="auto">
          <a:xfrm>
            <a:off x="1690084" y="1339502"/>
            <a:ext cx="5676744" cy="349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AU" smtClean="0"/>
              <a:t>How common is severe asthma?</a:t>
            </a:r>
            <a:endParaRPr lang="en-AU"/>
          </a:p>
        </p:txBody>
      </p:sp>
      <p:sp>
        <p:nvSpPr>
          <p:cNvPr id="5" name="Rectangle 4"/>
          <p:cNvSpPr/>
          <p:nvPr/>
        </p:nvSpPr>
        <p:spPr>
          <a:xfrm>
            <a:off x="5693229" y="2754086"/>
            <a:ext cx="1839685" cy="1905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3755571" y="2634344"/>
            <a:ext cx="3777343" cy="1905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p:cNvSpPr txBox="1"/>
          <p:nvPr/>
        </p:nvSpPr>
        <p:spPr>
          <a:xfrm>
            <a:off x="126128" y="4943900"/>
            <a:ext cx="6687198" cy="261610"/>
          </a:xfrm>
          <a:prstGeom prst="rect">
            <a:avLst/>
          </a:prstGeom>
          <a:noFill/>
        </p:spPr>
        <p:txBody>
          <a:bodyPr wrap="square" rtlCol="0">
            <a:spAutoFit/>
          </a:bodyPr>
          <a:lstStyle/>
          <a:p>
            <a:r>
              <a:rPr lang="en-AU" sz="1100" i="1" smtClean="0">
                <a:solidFill>
                  <a:schemeClr val="bg1"/>
                </a:solidFill>
                <a:latin typeface="Arial"/>
              </a:rPr>
              <a:t>Hekking et al, JACI 2015</a:t>
            </a:r>
            <a:endParaRPr lang="en-AU" sz="1100" i="1" dirty="0">
              <a:solidFill>
                <a:schemeClr val="bg1"/>
              </a:solidFill>
              <a:latin typeface="Arial"/>
            </a:endParaRPr>
          </a:p>
        </p:txBody>
      </p:sp>
    </p:spTree>
    <p:extLst>
      <p:ext uri="{BB962C8B-B14F-4D97-AF65-F5344CB8AC3E}">
        <p14:creationId xmlns:p14="http://schemas.microsoft.com/office/powerpoint/2010/main" val="49531657"/>
      </p:ext>
    </p:extLst>
  </p:cSld>
  <p:clrMapOvr>
    <a:masterClrMapping/>
  </p:clrMapOvr>
  <p:timing>
    <p:tnLst>
      <p:par>
        <p:cTn id="1" dur="indefinite" restart="never" nodeType="tmRoot"/>
      </p:par>
    </p:tnLst>
  </p:timing>
</p:sld>
</file>

<file path=ppt/theme/theme1.xml><?xml version="1.0" encoding="utf-8"?>
<a:theme xmlns:a="http://schemas.openxmlformats.org/drawingml/2006/main" name="GINA 16_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348</TotalTime>
  <Words>1230</Words>
  <Application>Microsoft Office PowerPoint</Application>
  <PresentationFormat>On-screen Show (16:9)</PresentationFormat>
  <Paragraphs>149</Paragraphs>
  <Slides>39</Slides>
  <Notes>4</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GINA 16_9</vt:lpstr>
      <vt:lpstr>GINA Pocket Guide Difficult to treat and severe asthma  in adults and adolescents</vt:lpstr>
      <vt:lpstr>Declaration of interest</vt:lpstr>
      <vt:lpstr>Current severe asthma guidelines - 2014</vt:lpstr>
      <vt:lpstr>Limitations of current resources about severe asthma</vt:lpstr>
      <vt:lpstr>About the GINA strategy</vt:lpstr>
      <vt:lpstr>Goals of asthma treatment</vt:lpstr>
      <vt:lpstr>Terminology</vt:lpstr>
      <vt:lpstr>Terminology</vt:lpstr>
      <vt:lpstr>How common is severe asthma?</vt:lpstr>
      <vt:lpstr>How common is severe asthma?</vt:lpstr>
      <vt:lpstr>How common is severe asthma?</vt:lpstr>
      <vt:lpstr>PowerPoint Presentation</vt:lpstr>
      <vt:lpstr>Team who developed pocket guide</vt:lpstr>
      <vt:lpstr>Methods used to develop v1.0 of pocket guide </vt:lpstr>
      <vt:lpstr>Methods used to develop V1.0 of pocket guide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Severe Asthma Pocket Guide v2.0: key changes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K. Reddel</dc:creator>
  <cp:lastModifiedBy>Helen K. Reddel</cp:lastModifiedBy>
  <cp:revision>154</cp:revision>
  <dcterms:created xsi:type="dcterms:W3CDTF">2018-12-07T21:13:32Z</dcterms:created>
  <dcterms:modified xsi:type="dcterms:W3CDTF">2019-04-21T15:52:41Z</dcterms:modified>
</cp:coreProperties>
</file>