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1.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74"/>
  </p:notesMasterIdLst>
  <p:sldIdLst>
    <p:sldId id="256" r:id="rId3"/>
    <p:sldId id="2147472982" r:id="rId4"/>
    <p:sldId id="2147473042" r:id="rId5"/>
    <p:sldId id="258" r:id="rId6"/>
    <p:sldId id="260" r:id="rId7"/>
    <p:sldId id="2147473021" r:id="rId8"/>
    <p:sldId id="2147473022" r:id="rId9"/>
    <p:sldId id="2147473023" r:id="rId10"/>
    <p:sldId id="2147472916" r:id="rId11"/>
    <p:sldId id="2147473043" r:id="rId12"/>
    <p:sldId id="2147472964" r:id="rId13"/>
    <p:sldId id="2147472981" r:id="rId14"/>
    <p:sldId id="2147472962" r:id="rId15"/>
    <p:sldId id="2147472998" r:id="rId16"/>
    <p:sldId id="2147473038" r:id="rId17"/>
    <p:sldId id="2147473020" r:id="rId18"/>
    <p:sldId id="2147473044" r:id="rId19"/>
    <p:sldId id="263" r:id="rId20"/>
    <p:sldId id="2147472985" r:id="rId21"/>
    <p:sldId id="2147472996" r:id="rId22"/>
    <p:sldId id="278" r:id="rId23"/>
    <p:sldId id="2147472925" r:id="rId24"/>
    <p:sldId id="2147472918" r:id="rId25"/>
    <p:sldId id="2147473045" r:id="rId26"/>
    <p:sldId id="2147472963" r:id="rId27"/>
    <p:sldId id="2147472999" r:id="rId28"/>
    <p:sldId id="2147472991" r:id="rId29"/>
    <p:sldId id="2147473046" r:id="rId30"/>
    <p:sldId id="2147472993" r:id="rId31"/>
    <p:sldId id="2147472994" r:id="rId32"/>
    <p:sldId id="2147472992" r:id="rId33"/>
    <p:sldId id="267" r:id="rId34"/>
    <p:sldId id="2147472966" r:id="rId35"/>
    <p:sldId id="2147472980" r:id="rId36"/>
    <p:sldId id="2147472967" r:id="rId37"/>
    <p:sldId id="271" r:id="rId38"/>
    <p:sldId id="272" r:id="rId39"/>
    <p:sldId id="2147472995" r:id="rId40"/>
    <p:sldId id="265" r:id="rId41"/>
    <p:sldId id="2147473033" r:id="rId42"/>
    <p:sldId id="268" r:id="rId43"/>
    <p:sldId id="266" r:id="rId44"/>
    <p:sldId id="2147473034" r:id="rId45"/>
    <p:sldId id="2147473000" r:id="rId46"/>
    <p:sldId id="2147473031" r:id="rId47"/>
    <p:sldId id="2147473029" r:id="rId48"/>
    <p:sldId id="2147473049" r:id="rId49"/>
    <p:sldId id="2147473027" r:id="rId50"/>
    <p:sldId id="2147473032" r:id="rId51"/>
    <p:sldId id="2147473001" r:id="rId52"/>
    <p:sldId id="2147473037" r:id="rId53"/>
    <p:sldId id="2147473047" r:id="rId54"/>
    <p:sldId id="2147473003" r:id="rId55"/>
    <p:sldId id="2147473039" r:id="rId56"/>
    <p:sldId id="2147472988" r:id="rId57"/>
    <p:sldId id="2147472984" r:id="rId58"/>
    <p:sldId id="275" r:id="rId59"/>
    <p:sldId id="277" r:id="rId60"/>
    <p:sldId id="259" r:id="rId61"/>
    <p:sldId id="279" r:id="rId62"/>
    <p:sldId id="280" r:id="rId63"/>
    <p:sldId id="2147473041" r:id="rId64"/>
    <p:sldId id="2147472959" r:id="rId65"/>
    <p:sldId id="1031" r:id="rId66"/>
    <p:sldId id="284" r:id="rId67"/>
    <p:sldId id="285" r:id="rId68"/>
    <p:sldId id="2147473004" r:id="rId69"/>
    <p:sldId id="2147473040" r:id="rId70"/>
    <p:sldId id="2147473002" r:id="rId71"/>
    <p:sldId id="2147473019" r:id="rId72"/>
    <p:sldId id="2147473052" r:id="rId73"/>
  </p:sldIdLst>
  <p:sldSz cx="12192000" cy="6858000"/>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77" userDrawn="1">
          <p15:clr>
            <a:srgbClr val="A4A3A4"/>
          </p15:clr>
        </p15:guide>
        <p15:guide id="2" pos="257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B8FF74B-A897-1F0B-ED21-0410226AFA3F}" name="Helen Reddel" initials="HR" userId="S::helen.reddel@woolcock.org.au::d57ade11-6c49-409e-80ce-616414b36157"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Helen Reddel" initials="HR" lastIdx="1" clrIdx="0">
    <p:extLst>
      <p:ext uri="{19B8F6BF-5375-455C-9EA6-DF929625EA0E}">
        <p15:presenceInfo xmlns:p15="http://schemas.microsoft.com/office/powerpoint/2012/main" userId="S::helen.reddel@sydney.edu.au::820d645c-3a01-4667-bf6d-7620079c95c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06B0A"/>
    <a:srgbClr val="134679"/>
    <a:srgbClr val="F1F8FF"/>
    <a:srgbClr val="ECF1F8"/>
    <a:srgbClr val="FCD8BA"/>
    <a:srgbClr val="F79646"/>
    <a:srgbClr val="0719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62" autoAdjust="0"/>
    <p:restoredTop sz="89456" autoAdjust="0"/>
  </p:normalViewPr>
  <p:slideViewPr>
    <p:cSldViewPr snapToGrid="0" showGuides="1">
      <p:cViewPr varScale="1">
        <p:scale>
          <a:sx n="114" d="100"/>
          <a:sy n="114" d="100"/>
        </p:scale>
        <p:origin x="1000" y="168"/>
      </p:cViewPr>
      <p:guideLst>
        <p:guide orient="horz" pos="777"/>
        <p:guide pos="2570"/>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16" Type="http://schemas.openxmlformats.org/officeDocument/2006/relationships/slide" Target="slides/slide1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microsoft.com/office/2018/10/relationships/authors" Target="author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A89AF2E-5E99-4813-9B2C-C2A88BAE6D0A}" type="datetimeFigureOut">
              <a:rPr lang="en-AU" smtClean="0"/>
              <a:t>12/11/2025</a:t>
            </a:fld>
            <a:endParaRPr lang="en-AU"/>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2DE7CD0-D342-4853-9B24-2629CAF6F161}" type="slidenum">
              <a:rPr lang="en-AU" smtClean="0"/>
              <a:t>‹#›</a:t>
            </a:fld>
            <a:endParaRPr lang="en-AU"/>
          </a:p>
        </p:txBody>
      </p:sp>
    </p:spTree>
    <p:extLst>
      <p:ext uri="{BB962C8B-B14F-4D97-AF65-F5344CB8AC3E}">
        <p14:creationId xmlns:p14="http://schemas.microsoft.com/office/powerpoint/2010/main" val="27051083"/>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See speaker notes for details of minor updates in November 2025</a:t>
            </a:r>
          </a:p>
        </p:txBody>
      </p:sp>
      <p:sp>
        <p:nvSpPr>
          <p:cNvPr id="4" name="Slide Number Placeholder 3"/>
          <p:cNvSpPr>
            <a:spLocks noGrp="1"/>
          </p:cNvSpPr>
          <p:nvPr>
            <p:ph type="sldNum" sz="quarter" idx="5"/>
          </p:nvPr>
        </p:nvSpPr>
        <p:spPr/>
        <p:txBody>
          <a:bodyPr/>
          <a:lstStyle/>
          <a:p>
            <a:fld id="{F2DE7CD0-D342-4853-9B24-2629CAF6F161}" type="slidenum">
              <a:rPr lang="en-AU" smtClean="0"/>
              <a:t>1</a:t>
            </a:fld>
            <a:endParaRPr lang="en-AU"/>
          </a:p>
        </p:txBody>
      </p:sp>
    </p:spTree>
    <p:extLst>
      <p:ext uri="{BB962C8B-B14F-4D97-AF65-F5344CB8AC3E}">
        <p14:creationId xmlns:p14="http://schemas.microsoft.com/office/powerpoint/2010/main" val="2125513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C5B9A5-F795-14DC-1BF4-97F0D3D1988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09349-5DF5-CFE7-0D07-02BFC9C52E3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5A7CBC-8819-1B19-B051-3FE0EC09CCAD}"/>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26CC0B1B-68B2-C793-A8FB-70BCD1DCC390}"/>
              </a:ext>
            </a:extLst>
          </p:cNvPr>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19</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92195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415BFC-F684-FC82-584C-7B9E78F5BD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1AD3D2-00F4-1323-B5B3-0B63D87E60C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6CB96D3-1DBA-9586-ACFB-DE4FE4CB0133}"/>
              </a:ext>
            </a:extLst>
          </p:cNvPr>
          <p:cNvSpPr>
            <a:spLocks noGrp="1"/>
          </p:cNvSpPr>
          <p:nvPr>
            <p:ph type="body" idx="1"/>
          </p:nvPr>
        </p:nvSpPr>
        <p:spPr/>
        <p:txBody>
          <a:bodyPr/>
          <a:lstStyle/>
          <a:p>
            <a:endParaRPr lang="en-AU" dirty="0"/>
          </a:p>
        </p:txBody>
      </p:sp>
      <p:sp>
        <p:nvSpPr>
          <p:cNvPr id="4" name="Slide Number Placeholder 3">
            <a:extLst>
              <a:ext uri="{FF2B5EF4-FFF2-40B4-BE49-F238E27FC236}">
                <a16:creationId xmlns:a16="http://schemas.microsoft.com/office/drawing/2014/main" id="{F8985D8A-56C8-A9F3-410E-4DFC5DAF9679}"/>
              </a:ext>
            </a:extLst>
          </p:cNvPr>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003666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93EBD9-BD09-2B54-A574-B96D03C9E2E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99480F-784B-E3AC-98FF-5139DCACE8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4D51CF-8900-7C80-B132-3489DF82B062}"/>
              </a:ext>
            </a:extLst>
          </p:cNvPr>
          <p:cNvSpPr>
            <a:spLocks noGrp="1"/>
          </p:cNvSpPr>
          <p:nvPr>
            <p:ph type="body" idx="1"/>
          </p:nvPr>
        </p:nvSpPr>
        <p:spPr/>
        <p:txBody>
          <a:bodyPr/>
          <a:lstStyle/>
          <a:p>
            <a:r>
              <a:rPr lang="en-US" dirty="0"/>
              <a:t>For an individual patient, environmental impact of the inhaler is only relevant if the medication that the patient needs is available in more than one type of device and the patient can use both equally well! </a:t>
            </a:r>
          </a:p>
          <a:p>
            <a:r>
              <a:rPr lang="en-US" dirty="0"/>
              <a:t>Mention that some patients cannot use DPIs, e.g. young children, some elderly</a:t>
            </a:r>
            <a:endParaRPr lang="en-AU" dirty="0"/>
          </a:p>
        </p:txBody>
      </p:sp>
      <p:sp>
        <p:nvSpPr>
          <p:cNvPr id="4" name="Slide Number Placeholder 3">
            <a:extLst>
              <a:ext uri="{FF2B5EF4-FFF2-40B4-BE49-F238E27FC236}">
                <a16:creationId xmlns:a16="http://schemas.microsoft.com/office/drawing/2014/main" id="{C6922D91-B484-7265-360F-54393FF7ED9E}"/>
              </a:ext>
            </a:extLst>
          </p:cNvPr>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21</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12309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F0A324-4455-43B6-BECE-EF1BBB6CA161}" type="slidenum">
              <a:rPr kumimoji="0" lang="en-AU" altLang="en-US" sz="1200" b="0" i="0" u="none" strike="noStrike" kern="1200" cap="none" spc="0" normalizeH="0" baseline="0" noProof="0" smtClean="0">
                <a:ln>
                  <a:noFill/>
                </a:ln>
                <a:solidFill>
                  <a:prstClr val="black"/>
                </a:solidFill>
                <a:effectLst/>
                <a:uLnTx/>
                <a:uFillTx/>
                <a:latin typeface="Calibri" panose="020F0502020204030204"/>
                <a:ea typeface="ＭＳ Ｐゴシック"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AU" altLang="en-US" sz="1200" b="0" i="0" u="none" strike="noStrike" kern="1200" cap="none" spc="0" normalizeH="0" baseline="0" noProof="0">
              <a:ln>
                <a:noFill/>
              </a:ln>
              <a:solidFill>
                <a:prstClr val="black"/>
              </a:solidFill>
              <a:effectLst/>
              <a:uLnTx/>
              <a:uFillTx/>
              <a:latin typeface="Calibri" panose="020F0502020204030204"/>
              <a:ea typeface="ＭＳ Ｐゴシック" pitchFamily="34" charset="-128"/>
              <a:cs typeface="+mn-cs"/>
            </a:endParaRPr>
          </a:p>
        </p:txBody>
      </p:sp>
    </p:spTree>
    <p:extLst>
      <p:ext uri="{BB962C8B-B14F-4D97-AF65-F5344CB8AC3E}">
        <p14:creationId xmlns:p14="http://schemas.microsoft.com/office/powerpoint/2010/main" val="2437001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23</a:t>
            </a:fld>
            <a:endParaRPr lang="en-AU"/>
          </a:p>
        </p:txBody>
      </p:sp>
    </p:spTree>
    <p:extLst>
      <p:ext uri="{BB962C8B-B14F-4D97-AF65-F5344CB8AC3E}">
        <p14:creationId xmlns:p14="http://schemas.microsoft.com/office/powerpoint/2010/main" val="18037044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SABA over-use was not assessed in ORACLE2</a:t>
            </a:r>
            <a:endParaRPr lang="en-AU"/>
          </a:p>
        </p:txBody>
      </p:sp>
      <p:sp>
        <p:nvSpPr>
          <p:cNvPr id="4" name="Slide Number Placeholder 3"/>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27</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272189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AU" sz="1200" kern="1200" dirty="0" err="1">
                <a:solidFill>
                  <a:schemeClr val="tx1"/>
                </a:solidFill>
                <a:latin typeface="+mn-lt"/>
                <a:ea typeface="+mn-ea"/>
                <a:cs typeface="+mn-cs"/>
              </a:rPr>
              <a:t>Dusser</a:t>
            </a:r>
            <a:r>
              <a:rPr lang="en-AU" sz="1200" kern="1200" dirty="0">
                <a:solidFill>
                  <a:schemeClr val="tx1"/>
                </a:solidFill>
                <a:latin typeface="+mn-lt"/>
                <a:ea typeface="+mn-ea"/>
                <a:cs typeface="+mn-cs"/>
              </a:rPr>
              <a:t> D, </a:t>
            </a:r>
            <a:r>
              <a:rPr lang="en-AU" sz="1200" kern="1200" dirty="0" err="1">
                <a:solidFill>
                  <a:schemeClr val="tx1"/>
                </a:solidFill>
                <a:latin typeface="+mn-lt"/>
                <a:ea typeface="+mn-ea"/>
                <a:cs typeface="+mn-cs"/>
              </a:rPr>
              <a:t>Montani</a:t>
            </a:r>
            <a:r>
              <a:rPr lang="en-AU" sz="1200" kern="1200" dirty="0">
                <a:solidFill>
                  <a:schemeClr val="tx1"/>
                </a:solidFill>
                <a:latin typeface="+mn-lt"/>
                <a:ea typeface="+mn-ea"/>
                <a:cs typeface="+mn-cs"/>
              </a:rPr>
              <a:t> D, </a:t>
            </a:r>
            <a:r>
              <a:rPr lang="en-AU" sz="1200" kern="1200" dirty="0" err="1">
                <a:solidFill>
                  <a:schemeClr val="tx1"/>
                </a:solidFill>
                <a:latin typeface="+mn-lt"/>
                <a:ea typeface="+mn-ea"/>
                <a:cs typeface="+mn-cs"/>
              </a:rPr>
              <a:t>Chanez</a:t>
            </a:r>
            <a:r>
              <a:rPr lang="en-AU" sz="1200" kern="1200" dirty="0">
                <a:solidFill>
                  <a:schemeClr val="tx1"/>
                </a:solidFill>
                <a:latin typeface="+mn-lt"/>
                <a:ea typeface="+mn-ea"/>
                <a:cs typeface="+mn-cs"/>
              </a:rPr>
              <a:t> P, de </a:t>
            </a:r>
            <a:r>
              <a:rPr lang="en-AU" sz="1200" kern="1200" dirty="0" err="1">
                <a:solidFill>
                  <a:schemeClr val="tx1"/>
                </a:solidFill>
                <a:latin typeface="+mn-lt"/>
                <a:ea typeface="+mn-ea"/>
                <a:cs typeface="+mn-cs"/>
              </a:rPr>
              <a:t>Blic</a:t>
            </a:r>
            <a:r>
              <a:rPr lang="en-AU" sz="1200" kern="1200" dirty="0">
                <a:solidFill>
                  <a:schemeClr val="tx1"/>
                </a:solidFill>
                <a:latin typeface="+mn-lt"/>
                <a:ea typeface="+mn-ea"/>
                <a:cs typeface="+mn-cs"/>
              </a:rPr>
              <a:t> J, </a:t>
            </a:r>
            <a:r>
              <a:rPr lang="en-AU" sz="1200" kern="1200" dirty="0" err="1">
                <a:solidFill>
                  <a:schemeClr val="tx1"/>
                </a:solidFill>
                <a:latin typeface="+mn-lt"/>
                <a:ea typeface="+mn-ea"/>
                <a:cs typeface="+mn-cs"/>
              </a:rPr>
              <a:t>Delacourt</a:t>
            </a:r>
            <a:r>
              <a:rPr lang="en-AU" sz="1200" kern="1200" dirty="0">
                <a:solidFill>
                  <a:schemeClr val="tx1"/>
                </a:solidFill>
                <a:latin typeface="+mn-lt"/>
                <a:ea typeface="+mn-ea"/>
                <a:cs typeface="+mn-cs"/>
              </a:rPr>
              <a:t> C, </a:t>
            </a:r>
            <a:r>
              <a:rPr lang="en-AU" sz="1200" kern="1200" dirty="0" err="1">
                <a:solidFill>
                  <a:schemeClr val="tx1"/>
                </a:solidFill>
                <a:latin typeface="+mn-lt"/>
                <a:ea typeface="+mn-ea"/>
                <a:cs typeface="+mn-cs"/>
              </a:rPr>
              <a:t>Deschildre</a:t>
            </a:r>
            <a:r>
              <a:rPr lang="en-AU" sz="1200" kern="1200" dirty="0">
                <a:solidFill>
                  <a:schemeClr val="tx1"/>
                </a:solidFill>
                <a:latin typeface="+mn-lt"/>
                <a:ea typeface="+mn-ea"/>
                <a:cs typeface="+mn-cs"/>
              </a:rPr>
              <a:t> A, </a:t>
            </a:r>
            <a:r>
              <a:rPr lang="en-AU" sz="1200" kern="1200" dirty="0" err="1">
                <a:solidFill>
                  <a:schemeClr val="tx1"/>
                </a:solidFill>
                <a:latin typeface="+mn-lt"/>
                <a:ea typeface="+mn-ea"/>
                <a:cs typeface="+mn-cs"/>
              </a:rPr>
              <a:t>Devillier</a:t>
            </a:r>
            <a:r>
              <a:rPr lang="en-AU" sz="1200" kern="1200" dirty="0">
                <a:solidFill>
                  <a:schemeClr val="tx1"/>
                </a:solidFill>
                <a:latin typeface="+mn-lt"/>
                <a:ea typeface="+mn-ea"/>
                <a:cs typeface="+mn-cs"/>
              </a:rPr>
              <a:t> P, et al. Mild asthma: an expert review on epidemiology, clinical characteristics and treatment recommendations. Allergy 2007;62:591-604.</a:t>
            </a:r>
          </a:p>
          <a:p>
            <a:pPr marL="0" marR="0" indent="0" algn="l" defTabSz="914400" rtl="0" eaLnBrk="0" fontAlgn="base" latinLnBrk="0" hangingPunct="0">
              <a:lnSpc>
                <a:spcPct val="100000"/>
              </a:lnSpc>
              <a:spcBef>
                <a:spcPct val="30000"/>
              </a:spcBef>
              <a:spcAft>
                <a:spcPct val="0"/>
              </a:spcAft>
              <a:buClrTx/>
              <a:buSzTx/>
              <a:buFontTx/>
              <a:buNone/>
              <a:tabLst/>
              <a:defRPr/>
            </a:pPr>
            <a:r>
              <a:rPr lang="en-AU" sz="1800" dirty="0" err="1">
                <a:latin typeface="Segoe UI" panose="020B0502040204020203" pitchFamily="34" charset="0"/>
              </a:rPr>
              <a:t>Bergström</a:t>
            </a:r>
            <a:r>
              <a:rPr lang="en-AU" sz="1800" dirty="0">
                <a:latin typeface="Segoe UI" panose="020B0502040204020203" pitchFamily="34" charset="0"/>
              </a:rPr>
              <a:t> SE, </a:t>
            </a:r>
            <a:r>
              <a:rPr lang="en-AU" sz="1800" dirty="0" err="1">
                <a:latin typeface="Segoe UI" panose="020B0502040204020203" pitchFamily="34" charset="0"/>
              </a:rPr>
              <a:t>Boman</a:t>
            </a:r>
            <a:r>
              <a:rPr lang="en-AU" sz="1800" dirty="0">
                <a:latin typeface="Segoe UI" panose="020B0502040204020203" pitchFamily="34" charset="0"/>
              </a:rPr>
              <a:t> G, Eriksson L, et al., </a:t>
            </a:r>
            <a:r>
              <a:rPr lang="en-AU" sz="1800" i="1" dirty="0">
                <a:latin typeface="Segoe UI" panose="020B0502040204020203" pitchFamily="34" charset="0"/>
              </a:rPr>
              <a:t>Asthma mortality among Swedish children and young adults, a 10-year study.</a:t>
            </a:r>
            <a:r>
              <a:rPr lang="en-AU" sz="1800" i="0" dirty="0">
                <a:latin typeface="Segoe UI" panose="020B0502040204020203" pitchFamily="34" charset="0"/>
              </a:rPr>
              <a:t> Respir. Med., 2008. </a:t>
            </a:r>
            <a:r>
              <a:rPr lang="en-AU" sz="1800" b="1" i="0" dirty="0">
                <a:latin typeface="Segoe UI" panose="020B0502040204020203" pitchFamily="34" charset="0"/>
              </a:rPr>
              <a:t>102</a:t>
            </a:r>
            <a:r>
              <a:rPr lang="en-AU" sz="1800" b="0" i="0" dirty="0">
                <a:latin typeface="Segoe UI" panose="020B0502040204020203" pitchFamily="34" charset="0"/>
              </a:rPr>
              <a:t>: 1335-41</a:t>
            </a:r>
            <a:endParaRPr lang="en-AU" sz="1200" kern="1200" dirty="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latin typeface="+mn-lt"/>
              <a:ea typeface="+mn-ea"/>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AU" sz="1200" kern="1200" dirty="0">
              <a:solidFill>
                <a:schemeClr val="tx1"/>
              </a:solidFill>
              <a:latin typeface="+mn-lt"/>
              <a:ea typeface="+mn-ea"/>
              <a:cs typeface="+mn-cs"/>
            </a:endParaRPr>
          </a:p>
          <a:p>
            <a:endParaRPr lang="en-AU"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F0A324-4455-43B6-BECE-EF1BBB6CA161}" type="slidenum">
              <a:rPr kumimoji="0" lang="en-AU" alt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AU" alt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96552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9CFB52-09CC-69F8-1AF8-DCA4A41A60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F21D6AE-ADA8-BB93-5DBA-9C6F2ABEA5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38ACE6-D475-9079-F967-2D52D39CA12C}"/>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99C7977-46CE-674D-B8DF-FCFA0B661298}"/>
              </a:ext>
            </a:extLst>
          </p:cNvPr>
          <p:cNvSpPr>
            <a:spLocks noGrp="1"/>
          </p:cNvSpPr>
          <p:nvPr>
            <p:ph type="sldNum" sz="quarter" idx="5"/>
          </p:nvPr>
        </p:nvSpPr>
        <p:spPr/>
        <p:txBody>
          <a:bodyPr/>
          <a:lstStyle/>
          <a:p>
            <a:pPr marL="0" marR="0" lvl="0" indent="0" algn="r" defTabSz="1219170" rtl="0" eaLnBrk="1" fontAlgn="auto" latinLnBrk="0" hangingPunct="1">
              <a:lnSpc>
                <a:spcPct val="100000"/>
              </a:lnSpc>
              <a:spcBef>
                <a:spcPts val="0"/>
              </a:spcBef>
              <a:spcAft>
                <a:spcPts val="0"/>
              </a:spcAft>
              <a:buClrTx/>
              <a:buSzTx/>
              <a:buFontTx/>
              <a:buNone/>
              <a:tabLst/>
              <a:defRPr/>
            </a:pPr>
            <a:fld id="{F2DE7CD0-D342-4853-9B24-2629CAF6F161}" type="slidenum">
              <a:rPr kumimoji="0" lang="en-AU"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1219170" rtl="0" eaLnBrk="1" fontAlgn="auto" latinLnBrk="0" hangingPunct="1">
                <a:lnSpc>
                  <a:spcPct val="100000"/>
                </a:lnSpc>
                <a:spcBef>
                  <a:spcPts val="0"/>
                </a:spcBef>
                <a:spcAft>
                  <a:spcPts val="0"/>
                </a:spcAft>
                <a:buClrTx/>
                <a:buSzTx/>
                <a:buFontTx/>
                <a:buNone/>
                <a:tabLst/>
                <a:defRPr/>
              </a:pPr>
              <a:t>30</a:t>
            </a:fld>
            <a:endParaRPr kumimoji="0" lang="en-AU"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350570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was subsequently extended to children 6</a:t>
            </a:r>
            <a:r>
              <a:rPr lang="en-US">
                <a:sym typeface="Symbol" panose="05050102010706020507" pitchFamily="18" charset="2"/>
              </a:rPr>
              <a:t>11 years</a:t>
            </a:r>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31</a:t>
            </a:fld>
            <a:endParaRPr lang="en-AU"/>
          </a:p>
        </p:txBody>
      </p:sp>
    </p:spTree>
    <p:extLst>
      <p:ext uri="{BB962C8B-B14F-4D97-AF65-F5344CB8AC3E}">
        <p14:creationId xmlns:p14="http://schemas.microsoft.com/office/powerpoint/2010/main" val="15155939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32</a:t>
            </a:fld>
            <a:endParaRPr lang="en-AU"/>
          </a:p>
        </p:txBody>
      </p:sp>
    </p:spTree>
    <p:extLst>
      <p:ext uri="{BB962C8B-B14F-4D97-AF65-F5344CB8AC3E}">
        <p14:creationId xmlns:p14="http://schemas.microsoft.com/office/powerpoint/2010/main" val="21754928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2DE7CD0-D342-4853-9B24-2629CAF6F161}" type="slidenum">
              <a:rPr lang="en-AU" smtClean="0"/>
              <a:t>2</a:t>
            </a:fld>
            <a:endParaRPr lang="en-AU"/>
          </a:p>
        </p:txBody>
      </p:sp>
    </p:spTree>
    <p:extLst>
      <p:ext uri="{BB962C8B-B14F-4D97-AF65-F5344CB8AC3E}">
        <p14:creationId xmlns:p14="http://schemas.microsoft.com/office/powerpoint/2010/main" val="2224665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37</a:t>
            </a:fld>
            <a:endParaRPr lang="en-AU"/>
          </a:p>
        </p:txBody>
      </p:sp>
    </p:spTree>
    <p:extLst>
      <p:ext uri="{BB962C8B-B14F-4D97-AF65-F5344CB8AC3E}">
        <p14:creationId xmlns:p14="http://schemas.microsoft.com/office/powerpoint/2010/main" val="584925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38</a:t>
            </a:fld>
            <a:endParaRPr lang="en-AU"/>
          </a:p>
        </p:txBody>
      </p:sp>
    </p:spTree>
    <p:extLst>
      <p:ext uri="{BB962C8B-B14F-4D97-AF65-F5344CB8AC3E}">
        <p14:creationId xmlns:p14="http://schemas.microsoft.com/office/powerpoint/2010/main" val="41335265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39</a:t>
            </a:fld>
            <a:endParaRPr lang="en-AU"/>
          </a:p>
        </p:txBody>
      </p:sp>
    </p:spTree>
    <p:extLst>
      <p:ext uri="{BB962C8B-B14F-4D97-AF65-F5344CB8AC3E}">
        <p14:creationId xmlns:p14="http://schemas.microsoft.com/office/powerpoint/2010/main" val="585152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No major changes since 2024: just reversal of the order of ‘refer for expert advice’ in Step 4 to avoid ambiguity. </a:t>
            </a:r>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41</a:t>
            </a:fld>
            <a:endParaRPr lang="en-AU"/>
          </a:p>
        </p:txBody>
      </p:sp>
    </p:spTree>
    <p:extLst>
      <p:ext uri="{BB962C8B-B14F-4D97-AF65-F5344CB8AC3E}">
        <p14:creationId xmlns:p14="http://schemas.microsoft.com/office/powerpoint/2010/main" val="14027613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5DF8E9-36B3-2F9E-71D7-1075F1269E4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132380-9DFE-4E0C-159E-4FC64F962F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B541208-071A-2944-8662-310F58655C0B}"/>
              </a:ext>
            </a:extLst>
          </p:cNvPr>
          <p:cNvSpPr>
            <a:spLocks noGrp="1"/>
          </p:cNvSpPr>
          <p:nvPr>
            <p:ph type="body" idx="1"/>
          </p:nvPr>
        </p:nvSpPr>
        <p:spPr/>
        <p:txBody>
          <a:bodyPr/>
          <a:lstStyle/>
          <a:p>
            <a:r>
              <a:rPr lang="en-AU" dirty="0"/>
              <a:t>November 2025: Definition of acute wheezing episode clarified; family history of asthma added in bottom line of the table</a:t>
            </a:r>
          </a:p>
        </p:txBody>
      </p:sp>
      <p:sp>
        <p:nvSpPr>
          <p:cNvPr id="4" name="Slide Number Placeholder 3">
            <a:extLst>
              <a:ext uri="{FF2B5EF4-FFF2-40B4-BE49-F238E27FC236}">
                <a16:creationId xmlns:a16="http://schemas.microsoft.com/office/drawing/2014/main" id="{170C509A-78F3-3A17-36A6-8E47D4D2C3E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20FBB1-65C5-4DB6-AFC9-95A5BE306428}"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91948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56ABB-4449-EE24-0764-FB9A494260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9931DE-CB24-239D-E689-DD0494EA75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8664E9-595D-300E-D057-650EC1401CC9}"/>
              </a:ext>
            </a:extLst>
          </p:cNvPr>
          <p:cNvSpPr>
            <a:spLocks noGrp="1"/>
          </p:cNvSpPr>
          <p:nvPr>
            <p:ph type="body" idx="1"/>
          </p:nvPr>
        </p:nvSpPr>
        <p:spPr/>
        <p:txBody>
          <a:bodyPr/>
          <a:lstStyle/>
          <a:p>
            <a:r>
              <a:rPr lang="en-AU" dirty="0"/>
              <a:t>November 2025: duration of 24 hours has been clarified – this is about past episodes reported by the parent or caregiver. </a:t>
            </a:r>
          </a:p>
        </p:txBody>
      </p:sp>
      <p:sp>
        <p:nvSpPr>
          <p:cNvPr id="4" name="Slide Number Placeholder 3">
            <a:extLst>
              <a:ext uri="{FF2B5EF4-FFF2-40B4-BE49-F238E27FC236}">
                <a16:creationId xmlns:a16="http://schemas.microsoft.com/office/drawing/2014/main" id="{2EF31BBD-7B5B-543F-98A8-B32265456A2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20FBB1-65C5-4DB6-AFC9-95A5BE306428}"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048732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7F25C1-2FBC-26D7-5240-FF75F23D8AB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D154D24-9A9D-9100-8A3D-E66715AFAF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202DCA-85B9-6078-7759-FD86CEC0433D}"/>
              </a:ext>
            </a:extLst>
          </p:cNvPr>
          <p:cNvSpPr>
            <a:spLocks noGrp="1"/>
          </p:cNvSpPr>
          <p:nvPr>
            <p:ph type="body" idx="1"/>
          </p:nvPr>
        </p:nvSpPr>
        <p:spPr/>
        <p:txBody>
          <a:bodyPr/>
          <a:lstStyle/>
          <a:p>
            <a:r>
              <a:rPr lang="en-AU" dirty="0"/>
              <a:t>November 2025: Text added for emphasis: </a:t>
            </a:r>
            <a:r>
              <a:rPr lang="en-US" sz="1600" dirty="0">
                <a:solidFill>
                  <a:srgbClr val="134679"/>
                </a:solidFill>
              </a:rPr>
              <a:t>Other causes can be identified by a thorough history and examination; imaging or laboratory tests are not </a:t>
            </a:r>
            <a:r>
              <a:rPr lang="en-US" sz="1600">
                <a:solidFill>
                  <a:srgbClr val="134679"/>
                </a:solidFill>
              </a:rPr>
              <a:t>usually required</a:t>
            </a:r>
            <a:endParaRPr lang="en-US" sz="1600" dirty="0">
              <a:solidFill>
                <a:srgbClr val="134679"/>
              </a:solidFill>
            </a:endParaRPr>
          </a:p>
          <a:p>
            <a:r>
              <a:rPr lang="en-US" sz="1600" dirty="0">
                <a:solidFill>
                  <a:srgbClr val="134679"/>
                </a:solidFill>
              </a:rPr>
              <a:t>F</a:t>
            </a:r>
            <a:r>
              <a:rPr lang="en-AU" dirty="0" err="1"/>
              <a:t>amily</a:t>
            </a:r>
            <a:r>
              <a:rPr lang="en-AU" dirty="0"/>
              <a:t> history of asthma added in third bullet point</a:t>
            </a:r>
          </a:p>
        </p:txBody>
      </p:sp>
      <p:sp>
        <p:nvSpPr>
          <p:cNvPr id="4" name="Slide Number Placeholder 3">
            <a:extLst>
              <a:ext uri="{FF2B5EF4-FFF2-40B4-BE49-F238E27FC236}">
                <a16:creationId xmlns:a16="http://schemas.microsoft.com/office/drawing/2014/main" id="{A4E01BC3-22F0-4A78-DBD4-A9B6AEEE4B8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20FBB1-65C5-4DB6-AFC9-95A5BE306428}"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54980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44B13C-6784-2BE1-7CA4-CC43B8F0BA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0909A4-9D6C-BFC2-3F31-CC01149AB48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DCCCD2-54F3-38CF-E191-F71EFA93C280}"/>
              </a:ext>
            </a:extLst>
          </p:cNvPr>
          <p:cNvSpPr>
            <a:spLocks noGrp="1"/>
          </p:cNvSpPr>
          <p:nvPr>
            <p:ph type="body" idx="1"/>
          </p:nvPr>
        </p:nvSpPr>
        <p:spPr/>
        <p:txBody>
          <a:bodyPr/>
          <a:lstStyle/>
          <a:p>
            <a:r>
              <a:rPr lang="en-AU" dirty="0"/>
              <a:t>Change in Nov 2025: bottom line: ‘…daily ICS plus as-needed SABA’</a:t>
            </a:r>
          </a:p>
        </p:txBody>
      </p:sp>
      <p:sp>
        <p:nvSpPr>
          <p:cNvPr id="4" name="Slide Number Placeholder 3">
            <a:extLst>
              <a:ext uri="{FF2B5EF4-FFF2-40B4-BE49-F238E27FC236}">
                <a16:creationId xmlns:a16="http://schemas.microsoft.com/office/drawing/2014/main" id="{D3465988-1551-3715-EA2C-52E15F7EBF3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20FBB1-65C5-4DB6-AFC9-95A5BE306428}"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3273177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07F87E-0D32-BAA5-9BB6-FCA2401CF5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A298D89-EEE9-CBBB-E34D-2A6919DA9F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95F100-BB6B-9094-978A-03AC9AD7F59E}"/>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196F281E-E1E5-6557-EA9C-6276B600947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820FBB1-65C5-4DB6-AFC9-95A5BE306428}" type="slidenum">
              <a:rPr kumimoji="0" lang="en-AU"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AU"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79362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November 2025: Edited to clarify that a trial of as-needed SABA is a </a:t>
            </a:r>
            <a:r>
              <a:rPr lang="en-AU" b="1" dirty="0"/>
              <a:t>diagnostic</a:t>
            </a:r>
            <a:r>
              <a:rPr lang="en-AU" dirty="0"/>
              <a:t> trial, for </a:t>
            </a:r>
            <a:r>
              <a:rPr lang="en-AU" b="1" dirty="0"/>
              <a:t>up to </a:t>
            </a:r>
            <a:r>
              <a:rPr lang="en-AU" dirty="0"/>
              <a:t>2-3 months. Trial of daily ICS plus as-needed SABA is also a diagnostic trial. </a:t>
            </a:r>
          </a:p>
        </p:txBody>
      </p:sp>
      <p:sp>
        <p:nvSpPr>
          <p:cNvPr id="4" name="Slide Number Placeholder 3"/>
          <p:cNvSpPr>
            <a:spLocks noGrp="1"/>
          </p:cNvSpPr>
          <p:nvPr>
            <p:ph type="sldNum" sz="quarter" idx="5"/>
          </p:nvPr>
        </p:nvSpPr>
        <p:spPr/>
        <p:txBody>
          <a:bodyPr/>
          <a:lstStyle/>
          <a:p>
            <a:fld id="{F2DE7CD0-D342-4853-9B24-2629CAF6F161}" type="slidenum">
              <a:rPr lang="en-AU" smtClean="0"/>
              <a:t>50</a:t>
            </a:fld>
            <a:endParaRPr lang="en-AU"/>
          </a:p>
        </p:txBody>
      </p:sp>
    </p:spTree>
    <p:extLst>
      <p:ext uri="{BB962C8B-B14F-4D97-AF65-F5344CB8AC3E}">
        <p14:creationId xmlns:p14="http://schemas.microsoft.com/office/powerpoint/2010/main" val="20939172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2DE7CD0-D342-4853-9B24-2629CAF6F161}" type="slidenum">
              <a:rPr lang="en-AU" smtClean="0"/>
              <a:t>4</a:t>
            </a:fld>
            <a:endParaRPr lang="en-AU"/>
          </a:p>
        </p:txBody>
      </p:sp>
    </p:spTree>
    <p:extLst>
      <p:ext uri="{BB962C8B-B14F-4D97-AF65-F5344CB8AC3E}">
        <p14:creationId xmlns:p14="http://schemas.microsoft.com/office/powerpoint/2010/main" val="1515393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November 2025: Edited to clarify that a trial of as-needed SABA would be a </a:t>
            </a:r>
            <a:r>
              <a:rPr lang="en-AU" b="1" dirty="0"/>
              <a:t>diagnostic</a:t>
            </a:r>
            <a:r>
              <a:rPr lang="en-AU" dirty="0"/>
              <a:t> trial, for </a:t>
            </a:r>
            <a:r>
              <a:rPr lang="en-AU" b="1" dirty="0"/>
              <a:t>up to </a:t>
            </a:r>
            <a:r>
              <a:rPr lang="en-AU" dirty="0"/>
              <a:t>2-3 months</a:t>
            </a:r>
          </a:p>
          <a:p>
            <a:endParaRPr lang="en-AU" dirty="0"/>
          </a:p>
        </p:txBody>
      </p:sp>
      <p:sp>
        <p:nvSpPr>
          <p:cNvPr id="4" name="Slide Number Placeholder 3"/>
          <p:cNvSpPr>
            <a:spLocks noGrp="1"/>
          </p:cNvSpPr>
          <p:nvPr>
            <p:ph type="sldNum" sz="quarter" idx="5"/>
          </p:nvPr>
        </p:nvSpPr>
        <p:spPr/>
        <p:txBody>
          <a:bodyPr/>
          <a:lstStyle/>
          <a:p>
            <a:fld id="{F2DE7CD0-D342-4853-9B24-2629CAF6F161}" type="slidenum">
              <a:rPr lang="en-AU" smtClean="0"/>
              <a:t>51</a:t>
            </a:fld>
            <a:endParaRPr lang="en-AU"/>
          </a:p>
        </p:txBody>
      </p:sp>
    </p:spTree>
    <p:extLst>
      <p:ext uri="{BB962C8B-B14F-4D97-AF65-F5344CB8AC3E}">
        <p14:creationId xmlns:p14="http://schemas.microsoft.com/office/powerpoint/2010/main" val="29072357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58</a:t>
            </a:fld>
            <a:endParaRPr lang="en-AU"/>
          </a:p>
        </p:txBody>
      </p:sp>
    </p:spTree>
    <p:extLst>
      <p:ext uri="{BB962C8B-B14F-4D97-AF65-F5344CB8AC3E}">
        <p14:creationId xmlns:p14="http://schemas.microsoft.com/office/powerpoint/2010/main" val="34289020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65</a:t>
            </a:fld>
            <a:endParaRPr lang="en-AU"/>
          </a:p>
        </p:txBody>
      </p:sp>
    </p:spTree>
    <p:extLst>
      <p:ext uri="{BB962C8B-B14F-4D97-AF65-F5344CB8AC3E}">
        <p14:creationId xmlns:p14="http://schemas.microsoft.com/office/powerpoint/2010/main" val="74865240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67</a:t>
            </a:fld>
            <a:endParaRPr lang="en-AU"/>
          </a:p>
        </p:txBody>
      </p:sp>
    </p:spTree>
    <p:extLst>
      <p:ext uri="{BB962C8B-B14F-4D97-AF65-F5344CB8AC3E}">
        <p14:creationId xmlns:p14="http://schemas.microsoft.com/office/powerpoint/2010/main" val="23981311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DE7CD0-D342-4853-9B24-2629CAF6F161}" type="slidenum">
              <a:rPr lang="en-AU" smtClean="0"/>
              <a:t>71</a:t>
            </a:fld>
            <a:endParaRPr lang="en-AU"/>
          </a:p>
        </p:txBody>
      </p:sp>
    </p:spTree>
    <p:extLst>
      <p:ext uri="{BB962C8B-B14F-4D97-AF65-F5344CB8AC3E}">
        <p14:creationId xmlns:p14="http://schemas.microsoft.com/office/powerpoint/2010/main" val="33223707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November 2025: Box 1-2 updated (see slide 13 for detail of change) </a:t>
            </a:r>
          </a:p>
        </p:txBody>
      </p:sp>
      <p:sp>
        <p:nvSpPr>
          <p:cNvPr id="4" name="Slide Number Placeholder 3"/>
          <p:cNvSpPr>
            <a:spLocks noGrp="1"/>
          </p:cNvSpPr>
          <p:nvPr>
            <p:ph type="sldNum" sz="quarter" idx="5"/>
          </p:nvPr>
        </p:nvSpPr>
        <p:spPr/>
        <p:txBody>
          <a:bodyPr/>
          <a:lstStyle/>
          <a:p>
            <a:fld id="{F2DE7CD0-D342-4853-9B24-2629CAF6F161}" type="slidenum">
              <a:rPr lang="en-AU" smtClean="0"/>
              <a:t>5</a:t>
            </a:fld>
            <a:endParaRPr lang="en-AU"/>
          </a:p>
        </p:txBody>
      </p:sp>
    </p:spTree>
    <p:extLst>
      <p:ext uri="{BB962C8B-B14F-4D97-AF65-F5344CB8AC3E}">
        <p14:creationId xmlns:p14="http://schemas.microsoft.com/office/powerpoint/2010/main" val="5027969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8</a:t>
            </a:fld>
            <a:endParaRPr lang="en-AU"/>
          </a:p>
        </p:txBody>
      </p:sp>
    </p:spTree>
    <p:extLst>
      <p:ext uri="{BB962C8B-B14F-4D97-AF65-F5344CB8AC3E}">
        <p14:creationId xmlns:p14="http://schemas.microsoft.com/office/powerpoint/2010/main" val="31293000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November 2025: this slide has been added from the GINA 2024 slide set, as there may be ongoing questions about these criteria.   </a:t>
            </a:r>
          </a:p>
        </p:txBody>
      </p:sp>
      <p:sp>
        <p:nvSpPr>
          <p:cNvPr id="4" name="Slide Number Placeholder 3"/>
          <p:cNvSpPr>
            <a:spLocks noGrp="1"/>
          </p:cNvSpPr>
          <p:nvPr>
            <p:ph type="sldNum" sz="quarter" idx="5"/>
          </p:nvPr>
        </p:nvSpPr>
        <p:spPr/>
        <p:txBody>
          <a:bodyPr/>
          <a:lstStyle/>
          <a:p>
            <a:fld id="{F2DE7CD0-D342-4853-9B24-2629CAF6F161}" type="slidenum">
              <a:rPr lang="en-AU" smtClean="0"/>
              <a:t>9</a:t>
            </a:fld>
            <a:endParaRPr lang="en-AU"/>
          </a:p>
        </p:txBody>
      </p:sp>
    </p:spTree>
    <p:extLst>
      <p:ext uri="{BB962C8B-B14F-4D97-AF65-F5344CB8AC3E}">
        <p14:creationId xmlns:p14="http://schemas.microsoft.com/office/powerpoint/2010/main" val="6262647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November 25: table updated with edit to time of day for blood </a:t>
            </a:r>
            <a:r>
              <a:rPr lang="en-AU" dirty="0" err="1"/>
              <a:t>eos</a:t>
            </a:r>
            <a:r>
              <a:rPr lang="en-AU" dirty="0"/>
              <a:t> (higher in the </a:t>
            </a:r>
            <a:r>
              <a:rPr lang="en-AU" b="1" dirty="0"/>
              <a:t>early</a:t>
            </a:r>
            <a:r>
              <a:rPr lang="en-AU" dirty="0"/>
              <a:t> morning than the afternoon) and FeNO (higher in the afternoon than the </a:t>
            </a:r>
            <a:r>
              <a:rPr lang="en-AU" b="1" dirty="0"/>
              <a:t>early</a:t>
            </a:r>
            <a:r>
              <a:rPr lang="en-AU" dirty="0"/>
              <a:t> morning)</a:t>
            </a:r>
          </a:p>
        </p:txBody>
      </p:sp>
      <p:sp>
        <p:nvSpPr>
          <p:cNvPr id="4" name="Slide Number Placeholder 3"/>
          <p:cNvSpPr>
            <a:spLocks noGrp="1"/>
          </p:cNvSpPr>
          <p:nvPr>
            <p:ph type="sldNum" sz="quarter" idx="5"/>
          </p:nvPr>
        </p:nvSpPr>
        <p:spPr/>
        <p:txBody>
          <a:bodyPr/>
          <a:lstStyle/>
          <a:p>
            <a:fld id="{F2DE7CD0-D342-4853-9B24-2629CAF6F161}" type="slidenum">
              <a:rPr lang="en-AU" smtClean="0"/>
              <a:t>11</a:t>
            </a:fld>
            <a:endParaRPr lang="en-AU"/>
          </a:p>
        </p:txBody>
      </p:sp>
    </p:spTree>
    <p:extLst>
      <p:ext uri="{BB962C8B-B14F-4D97-AF65-F5344CB8AC3E}">
        <p14:creationId xmlns:p14="http://schemas.microsoft.com/office/powerpoint/2010/main" val="10155136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dirty="0"/>
              <a:t>November 25: edit to time of day for blood </a:t>
            </a:r>
            <a:r>
              <a:rPr lang="en-AU" dirty="0" err="1"/>
              <a:t>eos</a:t>
            </a:r>
            <a:r>
              <a:rPr lang="en-AU" dirty="0"/>
              <a:t> (higher in the </a:t>
            </a:r>
            <a:r>
              <a:rPr lang="en-AU" b="1" dirty="0"/>
              <a:t>early</a:t>
            </a:r>
            <a:r>
              <a:rPr lang="en-AU" dirty="0"/>
              <a:t> morning than the afternoon) and FeNO (higher in the afternoon than the </a:t>
            </a:r>
            <a:r>
              <a:rPr lang="en-AU" b="1" dirty="0"/>
              <a:t>early</a:t>
            </a:r>
            <a:r>
              <a:rPr lang="en-AU" dirty="0"/>
              <a:t> morning)</a:t>
            </a:r>
          </a:p>
          <a:p>
            <a:endParaRPr lang="en-AU" dirty="0"/>
          </a:p>
        </p:txBody>
      </p:sp>
      <p:sp>
        <p:nvSpPr>
          <p:cNvPr id="4" name="Slide Number Placeholder 3"/>
          <p:cNvSpPr>
            <a:spLocks noGrp="1"/>
          </p:cNvSpPr>
          <p:nvPr>
            <p:ph type="sldNum" sz="quarter" idx="5"/>
          </p:nvPr>
        </p:nvSpPr>
        <p:spPr/>
        <p:txBody>
          <a:bodyPr/>
          <a:lstStyle/>
          <a:p>
            <a:fld id="{F2DE7CD0-D342-4853-9B24-2629CAF6F161}" type="slidenum">
              <a:rPr lang="en-AU" smtClean="0"/>
              <a:t>13</a:t>
            </a:fld>
            <a:endParaRPr lang="en-AU"/>
          </a:p>
        </p:txBody>
      </p:sp>
    </p:spTree>
    <p:extLst>
      <p:ext uri="{BB962C8B-B14F-4D97-AF65-F5344CB8AC3E}">
        <p14:creationId xmlns:p14="http://schemas.microsoft.com/office/powerpoint/2010/main" val="3631599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Asthma treatment is not one-size-fits-all, and not just about medications</a:t>
            </a:r>
          </a:p>
          <a:p>
            <a:r>
              <a:rPr lang="en-US"/>
              <a:t>Explain that biomarkers are included in ‘Review response’ rather than earlier in the cycle, because they are most commonly elevated due to poor adherence and/or incorrect inhaler technique with ICS-containing medications; these problems are very common, and should be addressed first</a:t>
            </a:r>
            <a:endParaRPr lang="en-AU"/>
          </a:p>
        </p:txBody>
      </p:sp>
      <p:sp>
        <p:nvSpPr>
          <p:cNvPr id="4" name="Slide Number Placeholder 3"/>
          <p:cNvSpPr>
            <a:spLocks noGrp="1"/>
          </p:cNvSpPr>
          <p:nvPr>
            <p:ph type="sldNum" sz="quarter" idx="5"/>
          </p:nvPr>
        </p:nvSpPr>
        <p:spPr/>
        <p:txBody>
          <a:bodyPr/>
          <a:lstStyle/>
          <a:p>
            <a:fld id="{F2DE7CD0-D342-4853-9B24-2629CAF6F161}" type="slidenum">
              <a:rPr lang="en-AU" smtClean="0"/>
              <a:t>18</a:t>
            </a:fld>
            <a:endParaRPr lang="en-AU"/>
          </a:p>
        </p:txBody>
      </p:sp>
    </p:spTree>
    <p:extLst>
      <p:ext uri="{BB962C8B-B14F-4D97-AF65-F5344CB8AC3E}">
        <p14:creationId xmlns:p14="http://schemas.microsoft.com/office/powerpoint/2010/main" val="31850447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267">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8" name="Rectangle 7">
            <a:extLst>
              <a:ext uri="{FF2B5EF4-FFF2-40B4-BE49-F238E27FC236}">
                <a16:creationId xmlns:a16="http://schemas.microsoft.com/office/drawing/2014/main" id="{42560DF0-E1C6-47F7-A03F-38992057F1B8}"/>
              </a:ext>
            </a:extLst>
          </p:cNvPr>
          <p:cNvSpPr>
            <a:spLocks/>
          </p:cNvSpPr>
          <p:nvPr userDrawn="1"/>
        </p:nvSpPr>
        <p:spPr bwMode="auto">
          <a:xfrm>
            <a:off x="230716" y="6063365"/>
            <a:ext cx="11751733"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884"/>
              </a:spcBef>
            </a:pPr>
            <a:r>
              <a:rPr lang="en-US" altLang="en-US" sz="2133" baseline="0" dirty="0">
                <a:solidFill>
                  <a:srgbClr val="134679"/>
                </a:solidFill>
                <a:cs typeface="Arial" pitchFamily="34" charset="0"/>
                <a:sym typeface="Arial" pitchFamily="34" charset="0"/>
              </a:rPr>
              <a:t>GINA</a:t>
            </a:r>
            <a:r>
              <a:rPr lang="en-US" altLang="en-US" sz="2133" dirty="0">
                <a:solidFill>
                  <a:srgbClr val="134679"/>
                </a:solidFill>
                <a:cs typeface="Arial" pitchFamily="34" charset="0"/>
                <a:sym typeface="Arial" pitchFamily="34" charset="0"/>
              </a:rPr>
              <a:t> Global Strategy for Asthma </a:t>
            </a:r>
            <a:br>
              <a:rPr lang="en-US" altLang="en-US" sz="2133" dirty="0">
                <a:solidFill>
                  <a:srgbClr val="134679"/>
                </a:solidFill>
                <a:cs typeface="Arial" pitchFamily="34" charset="0"/>
                <a:sym typeface="Arial" pitchFamily="34" charset="0"/>
              </a:rPr>
            </a:br>
            <a:r>
              <a:rPr lang="en-US" altLang="en-US" sz="2133" dirty="0">
                <a:solidFill>
                  <a:srgbClr val="134679"/>
                </a:solidFill>
                <a:cs typeface="Arial" pitchFamily="34" charset="0"/>
                <a:sym typeface="Arial" pitchFamily="34" charset="0"/>
              </a:rPr>
              <a:t>Management and Prevention</a:t>
            </a:r>
          </a:p>
        </p:txBody>
      </p:sp>
      <p:pic>
        <p:nvPicPr>
          <p:cNvPr id="9" name="Picture 4">
            <a:extLst>
              <a:ext uri="{FF2B5EF4-FFF2-40B4-BE49-F238E27FC236}">
                <a16:creationId xmlns:a16="http://schemas.microsoft.com/office/drawing/2014/main" id="{F2BCCEC5-CC22-40F2-9CB8-6913F62C8F02}"/>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414566" y="4380887"/>
            <a:ext cx="1366679" cy="139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562790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995ECC-C20A-1BC9-309F-2D7617C5432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6C91691-5704-5D13-37BC-B24D6D5417B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00F271D-7A56-D587-0434-43B3A15B466E}"/>
              </a:ext>
            </a:extLst>
          </p:cNvPr>
          <p:cNvSpPr>
            <a:spLocks noGrp="1"/>
          </p:cNvSpPr>
          <p:nvPr>
            <p:ph type="dt" sz="half" idx="10"/>
          </p:nvPr>
        </p:nvSpPr>
        <p:spPr/>
        <p:txBody>
          <a:bodyPr/>
          <a:lstStyle/>
          <a:p>
            <a:fld id="{EF0FCC3E-F2AC-7B41-B16E-DADDA303E01C}" type="datetimeFigureOut">
              <a:rPr lang="en-US" smtClean="0"/>
              <a:t>11/12/25</a:t>
            </a:fld>
            <a:endParaRPr lang="en-US"/>
          </a:p>
        </p:txBody>
      </p:sp>
      <p:sp>
        <p:nvSpPr>
          <p:cNvPr id="5" name="Footer Placeholder 4">
            <a:extLst>
              <a:ext uri="{FF2B5EF4-FFF2-40B4-BE49-F238E27FC236}">
                <a16:creationId xmlns:a16="http://schemas.microsoft.com/office/drawing/2014/main" id="{595C034B-C20F-1A59-3492-404CDE1215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69B31-8F01-EFE8-E22F-2B2A1B26159C}"/>
              </a:ext>
            </a:extLst>
          </p:cNvPr>
          <p:cNvSpPr>
            <a:spLocks noGrp="1"/>
          </p:cNvSpPr>
          <p:nvPr>
            <p:ph type="sldNum" sz="quarter" idx="12"/>
          </p:nvPr>
        </p:nvSpPr>
        <p:spPr/>
        <p:txBody>
          <a:bodyPr/>
          <a:lstStyle/>
          <a:p>
            <a:fld id="{0AFEAE2F-01B6-6D4D-9B9D-3A66C7E2AE3D}" type="slidenum">
              <a:rPr lang="en-US" smtClean="0"/>
              <a:t>‹#›</a:t>
            </a:fld>
            <a:endParaRPr lang="en-US"/>
          </a:p>
        </p:txBody>
      </p:sp>
    </p:spTree>
    <p:extLst>
      <p:ext uri="{BB962C8B-B14F-4D97-AF65-F5344CB8AC3E}">
        <p14:creationId xmlns:p14="http://schemas.microsoft.com/office/powerpoint/2010/main" val="119805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267">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8" name="Rectangle 7">
            <a:extLst>
              <a:ext uri="{FF2B5EF4-FFF2-40B4-BE49-F238E27FC236}">
                <a16:creationId xmlns:a16="http://schemas.microsoft.com/office/drawing/2014/main" id="{42560DF0-E1C6-47F7-A03F-38992057F1B8}"/>
              </a:ext>
            </a:extLst>
          </p:cNvPr>
          <p:cNvSpPr>
            <a:spLocks/>
          </p:cNvSpPr>
          <p:nvPr userDrawn="1"/>
        </p:nvSpPr>
        <p:spPr bwMode="auto">
          <a:xfrm>
            <a:off x="230716" y="6063365"/>
            <a:ext cx="11751733" cy="72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884"/>
              </a:spcBef>
            </a:pPr>
            <a:r>
              <a:rPr lang="en-US" altLang="en-US" sz="2133" baseline="0" dirty="0">
                <a:solidFill>
                  <a:srgbClr val="134679"/>
                </a:solidFill>
                <a:cs typeface="Arial" pitchFamily="34" charset="0"/>
                <a:sym typeface="Arial" pitchFamily="34" charset="0"/>
              </a:rPr>
              <a:t>GINA</a:t>
            </a:r>
            <a:r>
              <a:rPr lang="en-US" altLang="en-US" sz="2133" dirty="0">
                <a:solidFill>
                  <a:srgbClr val="134679"/>
                </a:solidFill>
                <a:cs typeface="Arial" pitchFamily="34" charset="0"/>
                <a:sym typeface="Arial" pitchFamily="34" charset="0"/>
              </a:rPr>
              <a:t> Global Strategy for Asthma </a:t>
            </a:r>
            <a:br>
              <a:rPr lang="en-US" altLang="en-US" sz="2133" dirty="0">
                <a:solidFill>
                  <a:srgbClr val="134679"/>
                </a:solidFill>
                <a:cs typeface="Arial" pitchFamily="34" charset="0"/>
                <a:sym typeface="Arial" pitchFamily="34" charset="0"/>
              </a:rPr>
            </a:br>
            <a:r>
              <a:rPr lang="en-US" altLang="en-US" sz="2133" dirty="0">
                <a:solidFill>
                  <a:srgbClr val="134679"/>
                </a:solidFill>
                <a:cs typeface="Arial" pitchFamily="34" charset="0"/>
                <a:sym typeface="Arial" pitchFamily="34" charset="0"/>
              </a:rPr>
              <a:t>Management and Prevention</a:t>
            </a:r>
          </a:p>
        </p:txBody>
      </p:sp>
      <p:pic>
        <p:nvPicPr>
          <p:cNvPr id="9" name="Picture 4">
            <a:extLst>
              <a:ext uri="{FF2B5EF4-FFF2-40B4-BE49-F238E27FC236}">
                <a16:creationId xmlns:a16="http://schemas.microsoft.com/office/drawing/2014/main" id="{F2BCCEC5-CC22-40F2-9CB8-6913F62C8F02}"/>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414566" y="4380887"/>
            <a:ext cx="1366679" cy="13966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219308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2032000" y="6573839"/>
            <a:ext cx="8128000" cy="338554"/>
          </a:xfrm>
          <a:prstGeom prst="rect">
            <a:avLst/>
          </a:prstGeom>
          <a:noFill/>
          <a:ln>
            <a:noFill/>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6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239184" y="4217988"/>
            <a:ext cx="1175173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884"/>
              </a:spcBef>
            </a:pPr>
            <a:r>
              <a:rPr lang="en-US" altLang="en-US" sz="3333">
                <a:solidFill>
                  <a:srgbClr val="134679"/>
                </a:solidFill>
                <a:cs typeface="Arial" pitchFamily="34" charset="0"/>
                <a:sym typeface="Arial" pitchFamily="34" charset="0"/>
              </a:rPr>
              <a:t>GINA Global Strategy for Asthma </a:t>
            </a:r>
            <a:br>
              <a:rPr lang="en-US" altLang="en-US" sz="3333">
                <a:solidFill>
                  <a:srgbClr val="134679"/>
                </a:solidFill>
                <a:cs typeface="Arial" pitchFamily="34" charset="0"/>
                <a:sym typeface="Arial" pitchFamily="34" charset="0"/>
              </a:rPr>
            </a:br>
            <a:r>
              <a:rPr lang="en-US" altLang="en-US" sz="3333">
                <a:solidFill>
                  <a:srgbClr val="134679"/>
                </a:solidFill>
                <a:cs typeface="Arial" pitchFamily="34" charset="0"/>
                <a:sym typeface="Arial" pitchFamily="34" charset="0"/>
              </a:rPr>
              <a:t>Management and Prevention</a:t>
            </a:r>
          </a:p>
        </p:txBody>
      </p:sp>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pic>
        <p:nvPicPr>
          <p:cNvPr id="8"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231904" y="2564904"/>
            <a:ext cx="1514083" cy="15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6788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267">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pic>
        <p:nvPicPr>
          <p:cNvPr id="5" name="Picture 4">
            <a:extLst>
              <a:ext uri="{FF2B5EF4-FFF2-40B4-BE49-F238E27FC236}">
                <a16:creationId xmlns:a16="http://schemas.microsoft.com/office/drawing/2014/main" id="{07194176-1B54-4C40-B84B-7E0D8F2F581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9559" y="4947462"/>
            <a:ext cx="1514083" cy="15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223537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2534" y="-165100"/>
            <a:ext cx="12937067"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47851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4"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3" name="Content Placeholder 2"/>
          <p:cNvSpPr>
            <a:spLocks noGrp="1"/>
          </p:cNvSpPr>
          <p:nvPr>
            <p:ph idx="1"/>
          </p:nvPr>
        </p:nvSpPr>
        <p:spPr>
          <a:xfrm>
            <a:off x="609600" y="1192696"/>
            <a:ext cx="11369797" cy="5208104"/>
          </a:xfrm>
          <a:prstGeom prst="rect">
            <a:avLst/>
          </a:prstGeom>
        </p:spPr>
        <p:txBody>
          <a:bodyPr>
            <a:normAutofit/>
          </a:bodyPr>
          <a:lstStyle>
            <a:lvl1pPr marL="383990" indent="-383990">
              <a:lnSpc>
                <a:spcPct val="114000"/>
              </a:lnSpc>
              <a:buClr>
                <a:srgbClr val="F79646"/>
              </a:buClr>
              <a:buSzPct val="80000"/>
              <a:buFont typeface="Wingdings" panose="05000000000000000000" pitchFamily="2" charset="2"/>
              <a:buChar char=""/>
              <a:defRPr sz="1867" baseline="0">
                <a:solidFill>
                  <a:srgbClr val="07192B"/>
                </a:solidFill>
                <a:latin typeface="Arial" panose="020B0604020202020204" pitchFamily="34" charset="0"/>
                <a:cs typeface="Arial" panose="020B0604020202020204" pitchFamily="34" charset="0"/>
              </a:defRPr>
            </a:lvl1pPr>
            <a:lvl2pPr marL="671983" indent="-287993">
              <a:lnSpc>
                <a:spcPct val="114000"/>
              </a:lnSpc>
              <a:buClr>
                <a:srgbClr val="F79646"/>
              </a:buClr>
              <a:buFont typeface="Wingdings" panose="05000000000000000000" pitchFamily="2" charset="2"/>
              <a:buChar char="§"/>
              <a:defRPr sz="1600">
                <a:solidFill>
                  <a:schemeClr val="tx1"/>
                </a:solidFill>
                <a:latin typeface="Arial" panose="020B0604020202020204" pitchFamily="34" charset="0"/>
                <a:cs typeface="Arial" panose="020B0604020202020204" pitchFamily="34" charset="0"/>
              </a:defRPr>
            </a:lvl2pPr>
            <a:lvl3pPr marL="959976" indent="-287993">
              <a:buClr>
                <a:srgbClr val="F79646"/>
              </a:buClr>
              <a:defRPr sz="1467">
                <a:solidFill>
                  <a:schemeClr val="tx1"/>
                </a:solidFill>
                <a:latin typeface="Arial" panose="020B0604020202020204" pitchFamily="34" charset="0"/>
                <a:cs typeface="Arial" panose="020B0604020202020204" pitchFamily="34" charset="0"/>
              </a:defRPr>
            </a:lvl3pPr>
            <a:lvl4pPr>
              <a:buClr>
                <a:srgbClr val="F79646"/>
              </a:buClr>
              <a:defRPr sz="1400">
                <a:solidFill>
                  <a:srgbClr val="134679"/>
                </a:solidFill>
                <a:latin typeface="Arial" panose="020B0604020202020204" pitchFamily="34" charset="0"/>
                <a:cs typeface="Arial" panose="020B0604020202020204" pitchFamily="34" charset="0"/>
              </a:defRPr>
            </a:lvl4pPr>
            <a:lvl5pPr>
              <a:buClr>
                <a:srgbClr val="F79646"/>
              </a:buClr>
              <a:defRPr sz="1400">
                <a:solidFill>
                  <a:srgbClr val="13467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a:xfrm>
            <a:off x="229707" y="251383"/>
            <a:ext cx="10106991"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8"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1F7D60A-51E0-4990-A6B5-8659FAD1E77E}" type="datetime1">
              <a:rPr lang="en-AU" altLang="en-US"/>
              <a:pPr/>
              <a:t>12/11/2025</a:t>
            </a:fld>
            <a:endParaRPr lang="en-AU" altLang="en-US"/>
          </a:p>
        </p:txBody>
      </p:sp>
      <p:sp>
        <p:nvSpPr>
          <p:cNvPr id="9"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10"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B315E0C-EB2C-4DDA-98FC-2CA8A7C086EE}" type="slidenum">
              <a:rPr lang="en-AU" altLang="en-US"/>
              <a:pPr/>
              <a:t>‹#›</a:t>
            </a:fld>
            <a:endParaRPr lang="en-AU" altLang="en-US"/>
          </a:p>
        </p:txBody>
      </p:sp>
      <p:sp>
        <p:nvSpPr>
          <p:cNvPr id="12" name="Rectangle 23">
            <a:extLst>
              <a:ext uri="{FF2B5EF4-FFF2-40B4-BE49-F238E27FC236}">
                <a16:creationId xmlns:a16="http://schemas.microsoft.com/office/drawing/2014/main" id="{010BB659-D6C4-4F9F-A0D9-76B67FA7396C}"/>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5" name="Picture 3">
            <a:extLst>
              <a:ext uri="{FF2B5EF4-FFF2-40B4-BE49-F238E27FC236}">
                <a16:creationId xmlns:a16="http://schemas.microsoft.com/office/drawing/2014/main" id="{88AA5DED-03E2-E9A7-826B-6C39C5D21790}"/>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07261" y="152468"/>
            <a:ext cx="736216" cy="75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864071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11" name="Title 1"/>
          <p:cNvSpPr>
            <a:spLocks noGrp="1"/>
          </p:cNvSpPr>
          <p:nvPr>
            <p:ph type="title"/>
          </p:nvPr>
        </p:nvSpPr>
        <p:spPr>
          <a:xfrm>
            <a:off x="229708" y="251383"/>
            <a:ext cx="10131377"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7" name="Date Placeholder 3"/>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E026B130-49EB-452D-BB73-CAD25FE53402}" type="datetime1">
              <a:rPr lang="en-AU" altLang="en-US"/>
              <a:pPr/>
              <a:t>12/11/2025</a:t>
            </a:fld>
            <a:endParaRPr lang="en-AU" altLang="en-US"/>
          </a:p>
        </p:txBody>
      </p:sp>
      <p:sp>
        <p:nvSpPr>
          <p:cNvPr id="8" name="Footer Placeholder 4"/>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9" name="Slide Number Placeholder 5"/>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67E667D4-D90F-4601-A628-28D7B0590E1E}" type="slidenum">
              <a:rPr lang="en-AU" altLang="en-US"/>
              <a:pPr/>
              <a:t>‹#›</a:t>
            </a:fld>
            <a:endParaRPr lang="en-AU" altLang="en-US"/>
          </a:p>
        </p:txBody>
      </p:sp>
      <p:sp>
        <p:nvSpPr>
          <p:cNvPr id="13" name="Rectangle 23">
            <a:extLst>
              <a:ext uri="{FF2B5EF4-FFF2-40B4-BE49-F238E27FC236}">
                <a16:creationId xmlns:a16="http://schemas.microsoft.com/office/drawing/2014/main" id="{EBC4E4AE-701D-490A-8F3B-527CEB4CA8FF}"/>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2" name="Picture 3">
            <a:extLst>
              <a:ext uri="{FF2B5EF4-FFF2-40B4-BE49-F238E27FC236}">
                <a16:creationId xmlns:a16="http://schemas.microsoft.com/office/drawing/2014/main" id="{8BF4577E-9043-A350-0196-56CF621BC091}"/>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07261" y="152468"/>
            <a:ext cx="736216" cy="75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114063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5" name="Date Placeholder 2"/>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104E9227-E274-4440-BA8E-C7106F132587}" type="datetime1">
              <a:rPr lang="en-AU" altLang="en-US"/>
              <a:pPr/>
              <a:t>12/11/2025</a:t>
            </a:fld>
            <a:endParaRPr lang="en-AU" altLang="en-US"/>
          </a:p>
        </p:txBody>
      </p:sp>
      <p:sp>
        <p:nvSpPr>
          <p:cNvPr id="6"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7" name="Slide Number Placeholder 4"/>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B51FF73E-AFE6-47C7-B9BC-46EA8BF16127}" type="slidenum">
              <a:rPr lang="en-AU" altLang="en-US"/>
              <a:pPr/>
              <a:t>‹#›</a:t>
            </a:fld>
            <a:endParaRPr lang="en-AU" altLang="en-US"/>
          </a:p>
        </p:txBody>
      </p:sp>
      <p:sp>
        <p:nvSpPr>
          <p:cNvPr id="9" name="Rectangle 23"/>
          <p:cNvSpPr>
            <a:spLocks/>
          </p:cNvSpPr>
          <p:nvPr userDrawn="1"/>
        </p:nvSpPr>
        <p:spPr bwMode="auto">
          <a:xfrm>
            <a:off x="8263928"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pic>
        <p:nvPicPr>
          <p:cNvPr id="3" name="Picture 3">
            <a:extLst>
              <a:ext uri="{FF2B5EF4-FFF2-40B4-BE49-F238E27FC236}">
                <a16:creationId xmlns:a16="http://schemas.microsoft.com/office/drawing/2014/main" id="{AE2ACFD2-4A63-4BDA-1C2B-FFB0AF0E59B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207261" y="152468"/>
            <a:ext cx="736216" cy="756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326062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
        <p:nvSpPr>
          <p:cNvPr id="5" name="Date Placeholder 2"/>
          <p:cNvSpPr>
            <a:spLocks noGrp="1"/>
          </p:cNvSpPr>
          <p:nvPr>
            <p:ph type="dt" sz="half" idx="10"/>
          </p:nvPr>
        </p:nvSpPr>
        <p:spPr>
          <a:xfrm>
            <a:off x="609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4C834639-7F67-43A3-A266-330C94FF1B03}" type="datetime1">
              <a:rPr lang="en-AU" altLang="en-US"/>
              <a:pPr/>
              <a:t>12/11/2025</a:t>
            </a:fld>
            <a:endParaRPr lang="en-AU" altLang="en-US"/>
          </a:p>
        </p:txBody>
      </p:sp>
      <p:sp>
        <p:nvSpPr>
          <p:cNvPr id="6" name="Footer Placeholder 3"/>
          <p:cNvSpPr>
            <a:spLocks noGrp="1"/>
          </p:cNvSpPr>
          <p:nvPr>
            <p:ph type="ftr" sz="quarter" idx="11"/>
          </p:nvPr>
        </p:nvSpPr>
        <p:spPr>
          <a:xfrm>
            <a:off x="4165600" y="6356351"/>
            <a:ext cx="3860800" cy="365125"/>
          </a:xfrm>
          <a:prstGeom prst="rect">
            <a:avLst/>
          </a:prstGeom>
        </p:spPr>
        <p:txBody>
          <a:bodyPr/>
          <a:lstStyle>
            <a:lvl1pPr fontAlgn="auto">
              <a:spcBef>
                <a:spcPts val="0"/>
              </a:spcBef>
              <a:spcAft>
                <a:spcPts val="0"/>
              </a:spcAft>
              <a:defRPr>
                <a:latin typeface="+mn-lt"/>
                <a:ea typeface="+mn-ea"/>
                <a:cs typeface="+mn-cs"/>
              </a:defRPr>
            </a:lvl1pPr>
          </a:lstStyle>
          <a:p>
            <a:pPr>
              <a:defRPr/>
            </a:pPr>
            <a:endParaRPr lang="en-AU"/>
          </a:p>
        </p:txBody>
      </p:sp>
      <p:sp>
        <p:nvSpPr>
          <p:cNvPr id="7" name="Slide Number Placeholder 4"/>
          <p:cNvSpPr>
            <a:spLocks noGrp="1"/>
          </p:cNvSpPr>
          <p:nvPr>
            <p:ph type="sldNum" sz="quarter" idx="12"/>
          </p:nvPr>
        </p:nvSpPr>
        <p:spPr>
          <a:xfrm>
            <a:off x="8737600" y="6356351"/>
            <a:ext cx="2844800" cy="365125"/>
          </a:xfrm>
          <a:prstGeom prst="rect">
            <a:avLst/>
          </a:prstGeom>
        </p:spPr>
        <p:txBody>
          <a:bodyPr vert="horz" wrap="square" lIns="91440" tIns="45720" rIns="91440" bIns="45720" numCol="1" anchor="t" anchorCtr="0" compatLnSpc="1">
            <a:prstTxWarp prst="textNoShape">
              <a:avLst/>
            </a:prstTxWarp>
          </a:bodyPr>
          <a:lstStyle>
            <a:lvl1pPr>
              <a:defRPr/>
            </a:lvl1pPr>
          </a:lstStyle>
          <a:p>
            <a:fld id="{2B327612-2A87-402A-92F8-F921DC130266}" type="slidenum">
              <a:rPr lang="en-AU" altLang="en-US"/>
              <a:pPr/>
              <a:t>‹#›</a:t>
            </a:fld>
            <a:endParaRPr lang="en-AU" altLang="en-US"/>
          </a:p>
        </p:txBody>
      </p:sp>
    </p:spTree>
    <p:extLst>
      <p:ext uri="{BB962C8B-B14F-4D97-AF65-F5344CB8AC3E}">
        <p14:creationId xmlns:p14="http://schemas.microsoft.com/office/powerpoint/2010/main" val="59572001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11/12/25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5198666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TextBox 2"/>
          <p:cNvSpPr txBox="1">
            <a:spLocks noChangeArrowheads="1"/>
          </p:cNvSpPr>
          <p:nvPr userDrawn="1"/>
        </p:nvSpPr>
        <p:spPr bwMode="auto">
          <a:xfrm>
            <a:off x="2032000" y="6573839"/>
            <a:ext cx="8128000" cy="338554"/>
          </a:xfrm>
          <a:prstGeom prst="rect">
            <a:avLst/>
          </a:prstGeom>
          <a:noFill/>
          <a:ln>
            <a:noFill/>
          </a:ln>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600" b="1">
                <a:solidFill>
                  <a:srgbClr val="134679"/>
                </a:solidFill>
              </a:rPr>
              <a:t>© Global Initiative for Asthma</a:t>
            </a:r>
          </a:p>
        </p:txBody>
      </p:sp>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7"/>
          <p:cNvSpPr>
            <a:spLocks/>
          </p:cNvSpPr>
          <p:nvPr userDrawn="1"/>
        </p:nvSpPr>
        <p:spPr bwMode="auto">
          <a:xfrm>
            <a:off x="239184" y="4217988"/>
            <a:ext cx="11751733"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spcBef>
                <a:spcPts val="884"/>
              </a:spcBef>
            </a:pPr>
            <a:r>
              <a:rPr lang="en-US" altLang="en-US" sz="3333">
                <a:solidFill>
                  <a:srgbClr val="134679"/>
                </a:solidFill>
                <a:cs typeface="Arial" pitchFamily="34" charset="0"/>
                <a:sym typeface="Arial" pitchFamily="34" charset="0"/>
              </a:rPr>
              <a:t>GINA Global Strategy for Asthma </a:t>
            </a:r>
            <a:br>
              <a:rPr lang="en-US" altLang="en-US" sz="3333">
                <a:solidFill>
                  <a:srgbClr val="134679"/>
                </a:solidFill>
                <a:cs typeface="Arial" pitchFamily="34" charset="0"/>
                <a:sym typeface="Arial" pitchFamily="34" charset="0"/>
              </a:rPr>
            </a:br>
            <a:r>
              <a:rPr lang="en-US" altLang="en-US" sz="3333">
                <a:solidFill>
                  <a:srgbClr val="134679"/>
                </a:solidFill>
                <a:cs typeface="Arial" pitchFamily="34" charset="0"/>
                <a:sym typeface="Arial" pitchFamily="34" charset="0"/>
              </a:rPr>
              <a:t>Management and Prevention</a:t>
            </a:r>
          </a:p>
        </p:txBody>
      </p:sp>
      <p:sp>
        <p:nvSpPr>
          <p:cNvPr id="7" name="TextBox 6"/>
          <p:cNvSpPr txBox="1"/>
          <p:nvPr userDrawn="1"/>
        </p:nvSpPr>
        <p:spPr>
          <a:xfrm>
            <a:off x="1202267" y="5393346"/>
            <a:ext cx="10270331" cy="1077026"/>
          </a:xfrm>
          <a:prstGeom prst="rect">
            <a:avLst/>
          </a:prstGeom>
          <a:noFill/>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133">
                <a:solidFill>
                  <a:srgbClr val="134679"/>
                </a:solidFill>
              </a:rPr>
              <a:t>This slide set is restricted for academic and educational purposes only.  </a:t>
            </a:r>
            <a:br>
              <a:rPr lang="en-US" sz="2133">
                <a:solidFill>
                  <a:srgbClr val="134679"/>
                </a:solidFill>
              </a:rPr>
            </a:br>
            <a:r>
              <a:rPr lang="en-US" sz="2133">
                <a:solidFill>
                  <a:srgbClr val="134679"/>
                </a:solidFill>
              </a:rPr>
              <a:t>No additions or changes </a:t>
            </a:r>
            <a:r>
              <a:rPr lang="en-US" sz="2133" baseline="0">
                <a:solidFill>
                  <a:srgbClr val="134679"/>
                </a:solidFill>
              </a:rPr>
              <a:t>may be made to slides. </a:t>
            </a:r>
            <a:r>
              <a:rPr lang="en-US" sz="2133">
                <a:solidFill>
                  <a:srgbClr val="134679"/>
                </a:solidFill>
              </a:rPr>
              <a:t>Use of the slide set or of individual slides for commercial or promotional purposes requires approval from GINA. </a:t>
            </a:r>
            <a:endParaRPr lang="en-AU" sz="2133"/>
          </a:p>
        </p:txBody>
      </p:sp>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800">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pic>
        <p:nvPicPr>
          <p:cNvPr id="8" name="Picture 4"/>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5231904" y="2564904"/>
            <a:ext cx="1514083" cy="15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52982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4"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l="4451" t="3503" r="4276" b="2338"/>
          <a:stretch>
            <a:fillRect/>
          </a:stretch>
        </p:blipFill>
        <p:spPr bwMode="auto">
          <a:xfrm>
            <a:off x="209551" y="100013"/>
            <a:ext cx="11808883" cy="676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914400" y="778722"/>
            <a:ext cx="10363200" cy="1470025"/>
          </a:xfrm>
          <a:prstGeom prst="rect">
            <a:avLst/>
          </a:prstGeom>
          <a:noFill/>
        </p:spPr>
        <p:txBody>
          <a:bodyPr>
            <a:normAutofit/>
          </a:bodyPr>
          <a:lstStyle>
            <a:lvl1pPr>
              <a:defRPr sz="4267">
                <a:solidFill>
                  <a:schemeClr val="bg1"/>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pic>
        <p:nvPicPr>
          <p:cNvPr id="5" name="Picture 4">
            <a:extLst>
              <a:ext uri="{FF2B5EF4-FFF2-40B4-BE49-F238E27FC236}">
                <a16:creationId xmlns:a16="http://schemas.microsoft.com/office/drawing/2014/main" id="{07194176-1B54-4C40-B84B-7E0D8F2F5815}"/>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429559" y="4947462"/>
            <a:ext cx="1514083" cy="1554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8E046F21-FCD1-EB51-2D6C-867AD52B8B83}"/>
              </a:ext>
            </a:extLst>
          </p:cNvPr>
          <p:cNvSpPr txBox="1"/>
          <p:nvPr userDrawn="1"/>
        </p:nvSpPr>
        <p:spPr>
          <a:xfrm>
            <a:off x="4399788" y="2660463"/>
            <a:ext cx="3392424" cy="584775"/>
          </a:xfrm>
          <a:prstGeom prst="rect">
            <a:avLst/>
          </a:prstGeom>
          <a:noFill/>
        </p:spPr>
        <p:txBody>
          <a:bodyPr wrap="square" rtlCol="0">
            <a:spAutoFit/>
          </a:bodyPr>
          <a:lstStyle/>
          <a:p>
            <a:pPr algn="ctr"/>
            <a:r>
              <a:rPr lang="en-US" sz="3200">
                <a:solidFill>
                  <a:schemeClr val="bg1"/>
                </a:solidFill>
              </a:rPr>
              <a:t>GINA 2025</a:t>
            </a:r>
            <a:endParaRPr lang="en-AU" sz="3200">
              <a:solidFill>
                <a:schemeClr val="bg1"/>
              </a:solidFill>
            </a:endParaRPr>
          </a:p>
        </p:txBody>
      </p:sp>
    </p:spTree>
    <p:extLst>
      <p:ext uri="{BB962C8B-B14F-4D97-AF65-F5344CB8AC3E}">
        <p14:creationId xmlns:p14="http://schemas.microsoft.com/office/powerpoint/2010/main" val="4607938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pic>
        <p:nvPicPr>
          <p:cNvPr id="2" name="Picture 1"/>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72534" y="-165100"/>
            <a:ext cx="12937067" cy="718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576706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335024"/>
            <a:ext cx="11369797" cy="5065776"/>
          </a:xfrm>
          <a:prstGeom prst="rect">
            <a:avLst/>
          </a:prstGeom>
        </p:spPr>
        <p:txBody>
          <a:bodyPr>
            <a:normAutofit/>
          </a:bodyPr>
          <a:lstStyle>
            <a:lvl1pPr marL="357188" indent="-357188">
              <a:lnSpc>
                <a:spcPct val="114000"/>
              </a:lnSpc>
              <a:spcBef>
                <a:spcPts val="1200"/>
              </a:spcBef>
              <a:buClr>
                <a:srgbClr val="F79646"/>
              </a:buClr>
              <a:buSzPct val="60000"/>
              <a:buFont typeface="Wingdings" panose="05000000000000000000" pitchFamily="2" charset="2"/>
              <a:buChar char=""/>
              <a:defRPr sz="2000" baseline="0">
                <a:solidFill>
                  <a:srgbClr val="07192B"/>
                </a:solidFill>
                <a:latin typeface="Arial" panose="020B0604020202020204" pitchFamily="34" charset="0"/>
                <a:cs typeface="Arial" panose="020B0604020202020204" pitchFamily="34" charset="0"/>
              </a:defRPr>
            </a:lvl1pPr>
            <a:lvl2pPr marL="714375" indent="-288925">
              <a:lnSpc>
                <a:spcPct val="114000"/>
              </a:lnSpc>
              <a:spcBef>
                <a:spcPts val="600"/>
              </a:spcBef>
              <a:buClr>
                <a:srgbClr val="F79646"/>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2pPr>
            <a:lvl3pPr>
              <a:buClr>
                <a:srgbClr val="F79646"/>
              </a:buClr>
              <a:defRPr sz="1700">
                <a:solidFill>
                  <a:schemeClr val="tx1"/>
                </a:solidFill>
                <a:latin typeface="Arial" panose="020B0604020202020204" pitchFamily="34" charset="0"/>
                <a:cs typeface="Arial" panose="020B0604020202020204" pitchFamily="34" charset="0"/>
              </a:defRPr>
            </a:lvl3pPr>
            <a:lvl4pPr>
              <a:buClr>
                <a:srgbClr val="F79646"/>
              </a:buClr>
              <a:defRPr sz="1400">
                <a:solidFill>
                  <a:srgbClr val="134679"/>
                </a:solidFill>
                <a:latin typeface="Arial" panose="020B0604020202020204" pitchFamily="34" charset="0"/>
                <a:cs typeface="Arial" panose="020B0604020202020204" pitchFamily="34" charset="0"/>
              </a:defRPr>
            </a:lvl4pPr>
            <a:lvl5pPr>
              <a:buClr>
                <a:srgbClr val="F79646"/>
              </a:buClr>
              <a:defRPr sz="1400">
                <a:solidFill>
                  <a:srgbClr val="134679"/>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dirty="0"/>
          </a:p>
        </p:txBody>
      </p:sp>
      <p:sp>
        <p:nvSpPr>
          <p:cNvPr id="2" name="Title 1"/>
          <p:cNvSpPr>
            <a:spLocks noGrp="1"/>
          </p:cNvSpPr>
          <p:nvPr>
            <p:ph type="title"/>
          </p:nvPr>
        </p:nvSpPr>
        <p:spPr>
          <a:xfrm>
            <a:off x="229707" y="251383"/>
            <a:ext cx="10106991"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12" name="Rectangle 23">
            <a:extLst>
              <a:ext uri="{FF2B5EF4-FFF2-40B4-BE49-F238E27FC236}">
                <a16:creationId xmlns:a16="http://schemas.microsoft.com/office/drawing/2014/main" id="{010BB659-D6C4-4F9F-A0D9-76B67FA7396C}"/>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grpSp>
        <p:nvGrpSpPr>
          <p:cNvPr id="5" name="Group 4">
            <a:extLst>
              <a:ext uri="{FF2B5EF4-FFF2-40B4-BE49-F238E27FC236}">
                <a16:creationId xmlns:a16="http://schemas.microsoft.com/office/drawing/2014/main" id="{4AE21856-38B2-EED1-E5EC-7877A1EC430B}"/>
              </a:ext>
            </a:extLst>
          </p:cNvPr>
          <p:cNvGrpSpPr/>
          <p:nvPr userDrawn="1"/>
        </p:nvGrpSpPr>
        <p:grpSpPr>
          <a:xfrm>
            <a:off x="11425170" y="-2513"/>
            <a:ext cx="722760" cy="761929"/>
            <a:chOff x="11425170" y="-2513"/>
            <a:chExt cx="722760" cy="761929"/>
          </a:xfrm>
        </p:grpSpPr>
        <p:sp>
          <p:nvSpPr>
            <p:cNvPr id="6" name="Oval 5">
              <a:extLst>
                <a:ext uri="{FF2B5EF4-FFF2-40B4-BE49-F238E27FC236}">
                  <a16:creationId xmlns:a16="http://schemas.microsoft.com/office/drawing/2014/main" id="{E8C5AB47-554A-A5F4-F93B-5CE43549533A}"/>
                </a:ext>
              </a:extLst>
            </p:cNvPr>
            <p:cNvSpPr/>
            <p:nvPr/>
          </p:nvSpPr>
          <p:spPr>
            <a:xfrm>
              <a:off x="11533658" y="82726"/>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7" name="Oval 6">
              <a:extLst>
                <a:ext uri="{FF2B5EF4-FFF2-40B4-BE49-F238E27FC236}">
                  <a16:creationId xmlns:a16="http://schemas.microsoft.com/office/drawing/2014/main" id="{6B4CA124-B51D-DE3D-05AC-C6B21040B57A}"/>
                </a:ext>
              </a:extLst>
            </p:cNvPr>
            <p:cNvSpPr/>
            <p:nvPr/>
          </p:nvSpPr>
          <p:spPr>
            <a:xfrm>
              <a:off x="11533658" y="-2513"/>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3" name="Picture 3">
              <a:extLst>
                <a:ext uri="{FF2B5EF4-FFF2-40B4-BE49-F238E27FC236}">
                  <a16:creationId xmlns:a16="http://schemas.microsoft.com/office/drawing/2014/main" id="{E20C410D-FC9D-792A-9C28-03035E619B2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5170" y="80213"/>
              <a:ext cx="658342" cy="67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1" name="Rounded Rectangle 14">
            <a:extLst>
              <a:ext uri="{FF2B5EF4-FFF2-40B4-BE49-F238E27FC236}">
                <a16:creationId xmlns:a16="http://schemas.microsoft.com/office/drawing/2014/main" id="{278AA4C2-2830-B7AF-BC3A-DF17D268615D}"/>
              </a:ext>
            </a:extLst>
          </p:cNvPr>
          <p:cNvSpPr/>
          <p:nvPr userDrawn="1"/>
        </p:nvSpPr>
        <p:spPr>
          <a:xfrm>
            <a:off x="215900" y="6632833"/>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14" name="Rectangle 23">
            <a:extLst>
              <a:ext uri="{FF2B5EF4-FFF2-40B4-BE49-F238E27FC236}">
                <a16:creationId xmlns:a16="http://schemas.microsoft.com/office/drawing/2014/main" id="{1E292921-AC96-2F85-A95B-DDAF7B757178}"/>
              </a:ext>
            </a:extLst>
          </p:cNvPr>
          <p:cNvSpPr>
            <a:spLocks/>
          </p:cNvSpPr>
          <p:nvPr userDrawn="1"/>
        </p:nvSpPr>
        <p:spPr bwMode="auto">
          <a:xfrm>
            <a:off x="8441669" y="6643686"/>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spTree>
    <p:extLst>
      <p:ext uri="{BB962C8B-B14F-4D97-AF65-F5344CB8AC3E}">
        <p14:creationId xmlns:p14="http://schemas.microsoft.com/office/powerpoint/2010/main" val="397778901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_Title and Content">
    <p:spTree>
      <p:nvGrpSpPr>
        <p:cNvPr id="1" name=""/>
        <p:cNvGrpSpPr/>
        <p:nvPr/>
      </p:nvGrpSpPr>
      <p:grpSpPr>
        <a:xfrm>
          <a:off x="0" y="0"/>
          <a:ext cx="0" cy="0"/>
          <a:chOff x="0" y="0"/>
          <a:chExt cx="0" cy="0"/>
        </a:xfrm>
      </p:grpSpPr>
      <p:sp>
        <p:nvSpPr>
          <p:cNvPr id="3"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11" name="Title 1"/>
          <p:cNvSpPr>
            <a:spLocks noGrp="1"/>
          </p:cNvSpPr>
          <p:nvPr>
            <p:ph type="title"/>
          </p:nvPr>
        </p:nvSpPr>
        <p:spPr>
          <a:xfrm>
            <a:off x="229708" y="251383"/>
            <a:ext cx="10131377" cy="936000"/>
          </a:xfrm>
          <a:prstGeom prst="rect">
            <a:avLst/>
          </a:prstGeom>
          <a:noFill/>
        </p:spPr>
        <p:txBody>
          <a:bodyPr anchor="t">
            <a:normAutofit/>
          </a:bodyPr>
          <a:lstStyle>
            <a:lvl1pPr marL="247644" indent="0" algn="l">
              <a:tabLst/>
              <a:defRPr sz="2667">
                <a:solidFill>
                  <a:srgbClr val="134679"/>
                </a:solidFill>
                <a:latin typeface="Arial" panose="020B0604020202020204" pitchFamily="34" charset="0"/>
                <a:cs typeface="Arial" panose="020B0604020202020204" pitchFamily="34" charset="0"/>
              </a:defRPr>
            </a:lvl1pPr>
          </a:lstStyle>
          <a:p>
            <a:r>
              <a:rPr lang="en-US"/>
              <a:t>Click to edit Master title style</a:t>
            </a:r>
            <a:endParaRPr lang="en-AU" dirty="0"/>
          </a:p>
        </p:txBody>
      </p:sp>
      <p:sp>
        <p:nvSpPr>
          <p:cNvPr id="13" name="Rectangle 23">
            <a:extLst>
              <a:ext uri="{FF2B5EF4-FFF2-40B4-BE49-F238E27FC236}">
                <a16:creationId xmlns:a16="http://schemas.microsoft.com/office/drawing/2014/main" id="{EBC4E4AE-701D-490A-8F3B-527CEB4CA8FF}"/>
              </a:ext>
            </a:extLst>
          </p:cNvPr>
          <p:cNvSpPr>
            <a:spLocks/>
          </p:cNvSpPr>
          <p:nvPr userDrawn="1"/>
        </p:nvSpPr>
        <p:spPr bwMode="auto">
          <a:xfrm>
            <a:off x="8445902"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grpSp>
        <p:nvGrpSpPr>
          <p:cNvPr id="2" name="Group 1">
            <a:extLst>
              <a:ext uri="{FF2B5EF4-FFF2-40B4-BE49-F238E27FC236}">
                <a16:creationId xmlns:a16="http://schemas.microsoft.com/office/drawing/2014/main" id="{8002DE1D-B7D1-F6DB-10C7-3B520E528CE0}"/>
              </a:ext>
            </a:extLst>
          </p:cNvPr>
          <p:cNvGrpSpPr/>
          <p:nvPr userDrawn="1"/>
        </p:nvGrpSpPr>
        <p:grpSpPr>
          <a:xfrm>
            <a:off x="11425170" y="-2513"/>
            <a:ext cx="722760" cy="761929"/>
            <a:chOff x="11425170" y="-2513"/>
            <a:chExt cx="722760" cy="761929"/>
          </a:xfrm>
        </p:grpSpPr>
        <p:sp>
          <p:nvSpPr>
            <p:cNvPr id="4" name="Oval 3">
              <a:extLst>
                <a:ext uri="{FF2B5EF4-FFF2-40B4-BE49-F238E27FC236}">
                  <a16:creationId xmlns:a16="http://schemas.microsoft.com/office/drawing/2014/main" id="{45741E81-2E84-C7E1-BC65-D2F49EF0E049}"/>
                </a:ext>
              </a:extLst>
            </p:cNvPr>
            <p:cNvSpPr/>
            <p:nvPr/>
          </p:nvSpPr>
          <p:spPr>
            <a:xfrm>
              <a:off x="11533658" y="82726"/>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 name="Oval 4">
              <a:extLst>
                <a:ext uri="{FF2B5EF4-FFF2-40B4-BE49-F238E27FC236}">
                  <a16:creationId xmlns:a16="http://schemas.microsoft.com/office/drawing/2014/main" id="{32A5DADD-D9D7-554C-93E7-A27A46CB7BF4}"/>
                </a:ext>
              </a:extLst>
            </p:cNvPr>
            <p:cNvSpPr/>
            <p:nvPr/>
          </p:nvSpPr>
          <p:spPr>
            <a:xfrm>
              <a:off x="11533658" y="-2513"/>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3">
              <a:extLst>
                <a:ext uri="{FF2B5EF4-FFF2-40B4-BE49-F238E27FC236}">
                  <a16:creationId xmlns:a16="http://schemas.microsoft.com/office/drawing/2014/main" id="{FD263FD6-B7D9-D5CB-AB6F-3891519F1DB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5170" y="80213"/>
              <a:ext cx="658342" cy="67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95681352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itle Only">
    <p:spTree>
      <p:nvGrpSpPr>
        <p:cNvPr id="1" name=""/>
        <p:cNvGrpSpPr/>
        <p:nvPr/>
      </p:nvGrpSpPr>
      <p:grpSpPr>
        <a:xfrm>
          <a:off x="0" y="0"/>
          <a:ext cx="0" cy="0"/>
          <a:chOff x="0" y="0"/>
          <a:chExt cx="0" cy="0"/>
        </a:xfrm>
      </p:grpSpPr>
      <p:sp>
        <p:nvSpPr>
          <p:cNvPr id="2" name="Rounded Rectangle 14"/>
          <p:cNvSpPr/>
          <p:nvPr userDrawn="1"/>
        </p:nvSpPr>
        <p:spPr>
          <a:xfrm>
            <a:off x="220133" y="6653214"/>
            <a:ext cx="11760200" cy="215900"/>
          </a:xfrm>
          <a:custGeom>
            <a:avLst/>
            <a:gdLst>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48001 w 8820000"/>
              <a:gd name="connsiteY6" fmla="*/ 288000 h 288000"/>
              <a:gd name="connsiteX7" fmla="*/ 0 w 8820000"/>
              <a:gd name="connsiteY7" fmla="*/ 239999 h 288000"/>
              <a:gd name="connsiteX8" fmla="*/ 0 w 8820000"/>
              <a:gd name="connsiteY8" fmla="*/ 48001 h 288000"/>
              <a:gd name="connsiteX0" fmla="*/ 0 w 8820000"/>
              <a:gd name="connsiteY0" fmla="*/ 48001 h 288000"/>
              <a:gd name="connsiteX1" fmla="*/ 48001 w 8820000"/>
              <a:gd name="connsiteY1" fmla="*/ 0 h 288000"/>
              <a:gd name="connsiteX2" fmla="*/ 8771999 w 8820000"/>
              <a:gd name="connsiteY2" fmla="*/ 0 h 288000"/>
              <a:gd name="connsiteX3" fmla="*/ 8820000 w 8820000"/>
              <a:gd name="connsiteY3" fmla="*/ 48001 h 288000"/>
              <a:gd name="connsiteX4" fmla="*/ 8820000 w 8820000"/>
              <a:gd name="connsiteY4" fmla="*/ 239999 h 288000"/>
              <a:gd name="connsiteX5" fmla="*/ 8771999 w 8820000"/>
              <a:gd name="connsiteY5" fmla="*/ 288000 h 288000"/>
              <a:gd name="connsiteX6" fmla="*/ 0 w 8820000"/>
              <a:gd name="connsiteY6" fmla="*/ 239999 h 288000"/>
              <a:gd name="connsiteX7" fmla="*/ 0 w 8820000"/>
              <a:gd name="connsiteY7" fmla="*/ 48001 h 288000"/>
              <a:gd name="connsiteX0" fmla="*/ 0 w 8820000"/>
              <a:gd name="connsiteY0" fmla="*/ 48001 h 239999"/>
              <a:gd name="connsiteX1" fmla="*/ 48001 w 8820000"/>
              <a:gd name="connsiteY1" fmla="*/ 0 h 239999"/>
              <a:gd name="connsiteX2" fmla="*/ 8771999 w 8820000"/>
              <a:gd name="connsiteY2" fmla="*/ 0 h 239999"/>
              <a:gd name="connsiteX3" fmla="*/ 8820000 w 8820000"/>
              <a:gd name="connsiteY3" fmla="*/ 48001 h 239999"/>
              <a:gd name="connsiteX4" fmla="*/ 8820000 w 8820000"/>
              <a:gd name="connsiteY4" fmla="*/ 239999 h 239999"/>
              <a:gd name="connsiteX5" fmla="*/ 0 w 8820000"/>
              <a:gd name="connsiteY5" fmla="*/ 239999 h 239999"/>
              <a:gd name="connsiteX6" fmla="*/ 0 w 8820000"/>
              <a:gd name="connsiteY6" fmla="*/ 48001 h 239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820000" h="239999">
                <a:moveTo>
                  <a:pt x="0" y="48001"/>
                </a:moveTo>
                <a:cubicBezTo>
                  <a:pt x="0" y="21491"/>
                  <a:pt x="21491" y="0"/>
                  <a:pt x="48001" y="0"/>
                </a:cubicBezTo>
                <a:lnTo>
                  <a:pt x="8771999" y="0"/>
                </a:lnTo>
                <a:cubicBezTo>
                  <a:pt x="8798509" y="0"/>
                  <a:pt x="8820000" y="21491"/>
                  <a:pt x="8820000" y="48001"/>
                </a:cubicBezTo>
                <a:lnTo>
                  <a:pt x="8820000" y="239999"/>
                </a:lnTo>
                <a:cubicBezTo>
                  <a:pt x="7350000" y="271999"/>
                  <a:pt x="1470000" y="271999"/>
                  <a:pt x="0" y="239999"/>
                </a:cubicBezTo>
                <a:lnTo>
                  <a:pt x="0" y="48001"/>
                </a:lnTo>
                <a:close/>
              </a:path>
            </a:pathLst>
          </a:custGeom>
          <a:solidFill>
            <a:srgbClr val="13467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AU" sz="3200"/>
          </a:p>
        </p:txBody>
      </p:sp>
      <p:sp>
        <p:nvSpPr>
          <p:cNvPr id="9" name="Rectangle 23"/>
          <p:cNvSpPr>
            <a:spLocks/>
          </p:cNvSpPr>
          <p:nvPr userDrawn="1"/>
        </p:nvSpPr>
        <p:spPr bwMode="auto">
          <a:xfrm>
            <a:off x="8263928" y="6664067"/>
            <a:ext cx="3408690" cy="184666"/>
          </a:xfrm>
          <a:prstGeom prst="rect">
            <a:avLst/>
          </a:prstGeom>
          <a:noFill/>
          <a:ln>
            <a:noFill/>
          </a:ln>
        </p:spPr>
        <p:txBody>
          <a:bodyPr wrap="none" lIns="0" tIns="0" rIns="0" bIns="0" anchor="ct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hangingPunct="1"/>
            <a:r>
              <a:rPr lang="en-US" altLang="en-US" sz="1200" dirty="0">
                <a:solidFill>
                  <a:srgbClr val="FFFFFF"/>
                </a:solidFill>
                <a:cs typeface="Arial" pitchFamily="34" charset="0"/>
                <a:sym typeface="Arial" pitchFamily="34" charset="0"/>
              </a:rPr>
              <a:t>© Global Initiative for Asthma, www.ginasthma.org</a:t>
            </a:r>
          </a:p>
        </p:txBody>
      </p:sp>
      <p:grpSp>
        <p:nvGrpSpPr>
          <p:cNvPr id="3" name="Group 2">
            <a:extLst>
              <a:ext uri="{FF2B5EF4-FFF2-40B4-BE49-F238E27FC236}">
                <a16:creationId xmlns:a16="http://schemas.microsoft.com/office/drawing/2014/main" id="{2C1D931C-F9DA-4B9E-6E47-9B056A1D96ED}"/>
              </a:ext>
            </a:extLst>
          </p:cNvPr>
          <p:cNvGrpSpPr/>
          <p:nvPr userDrawn="1"/>
        </p:nvGrpSpPr>
        <p:grpSpPr>
          <a:xfrm>
            <a:off x="11425170" y="-2513"/>
            <a:ext cx="722760" cy="761929"/>
            <a:chOff x="11425170" y="-2513"/>
            <a:chExt cx="722760" cy="761929"/>
          </a:xfrm>
        </p:grpSpPr>
        <p:sp>
          <p:nvSpPr>
            <p:cNvPr id="4" name="Oval 3">
              <a:extLst>
                <a:ext uri="{FF2B5EF4-FFF2-40B4-BE49-F238E27FC236}">
                  <a16:creationId xmlns:a16="http://schemas.microsoft.com/office/drawing/2014/main" id="{49D580D7-81FA-3397-D757-22727FAC8149}"/>
                </a:ext>
              </a:extLst>
            </p:cNvPr>
            <p:cNvSpPr/>
            <p:nvPr/>
          </p:nvSpPr>
          <p:spPr>
            <a:xfrm>
              <a:off x="11533658" y="82726"/>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8" name="Oval 7">
              <a:extLst>
                <a:ext uri="{FF2B5EF4-FFF2-40B4-BE49-F238E27FC236}">
                  <a16:creationId xmlns:a16="http://schemas.microsoft.com/office/drawing/2014/main" id="{74A6C171-A03E-D4D2-4B41-3762188945F9}"/>
                </a:ext>
              </a:extLst>
            </p:cNvPr>
            <p:cNvSpPr/>
            <p:nvPr/>
          </p:nvSpPr>
          <p:spPr>
            <a:xfrm>
              <a:off x="11533658" y="-2513"/>
              <a:ext cx="614272" cy="67669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11" name="Picture 3">
              <a:extLst>
                <a:ext uri="{FF2B5EF4-FFF2-40B4-BE49-F238E27FC236}">
                  <a16:creationId xmlns:a16="http://schemas.microsoft.com/office/drawing/2014/main" id="{9446DEE9-33EB-41A6-18DF-041594BA9E5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25170" y="80213"/>
              <a:ext cx="658342" cy="67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2991737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686683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72939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5" Type="http://schemas.openxmlformats.org/officeDocument/2006/relationships/slideLayout" Target="../slideLayouts/slideLayout15.xml"/><Relationship Id="rId10" Type="http://schemas.openxmlformats.org/officeDocument/2006/relationships/theme" Target="../theme/theme2.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03938828"/>
      </p:ext>
    </p:extLst>
  </p:cSld>
  <p:clrMap bg1="lt1" tx1="dk1" bg2="lt2" tx2="dk2" accent1="accent1" accent2="accent2" accent3="accent3" accent4="accent4" accent5="accent5" accent6="accent6" hlink="hlink" folHlink="folHlink"/>
  <p:sldLayoutIdLst>
    <p:sldLayoutId id="2147483673" r:id="rId1"/>
    <p:sldLayoutId id="2147483661" r:id="rId2"/>
    <p:sldLayoutId id="2147483671" r:id="rId3"/>
    <p:sldLayoutId id="2147483662" r:id="rId4"/>
    <p:sldLayoutId id="2147483674" r:id="rId5"/>
    <p:sldLayoutId id="2147483664" r:id="rId6"/>
    <p:sldLayoutId id="2147483669" r:id="rId7"/>
    <p:sldLayoutId id="2147483665" r:id="rId8"/>
    <p:sldLayoutId id="2147483675" r:id="rId9"/>
    <p:sldLayoutId id="2147483686" r:id="rId10"/>
  </p:sldLayoutIdLst>
  <p:txStyles>
    <p:titleStyle>
      <a:lvl1pPr algn="ctr" rtl="0" eaLnBrk="1" fontAlgn="base" hangingPunct="1">
        <a:spcBef>
          <a:spcPct val="0"/>
        </a:spcBef>
        <a:spcAft>
          <a:spcPct val="0"/>
        </a:spcAft>
        <a:defRPr sz="5867" kern="1200">
          <a:solidFill>
            <a:schemeClr val="tx1"/>
          </a:solidFill>
          <a:latin typeface="+mj-lt"/>
          <a:ea typeface="ＭＳ Ｐゴシック" pitchFamily="-83" charset="-128"/>
          <a:cs typeface="ＭＳ Ｐゴシック" pitchFamily="-83" charset="-128"/>
        </a:defRPr>
      </a:lvl1pPr>
      <a:lvl2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2pPr>
      <a:lvl3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3pPr>
      <a:lvl4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4pPr>
      <a:lvl5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5pPr>
      <a:lvl6pPr marL="609585"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6pPr>
      <a:lvl7pPr marL="1219170"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7pPr>
      <a:lvl8pPr marL="1828754"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8pPr>
      <a:lvl9pPr marL="2438339"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9pPr>
    </p:titleStyle>
    <p:bodyStyle>
      <a:lvl1pPr marL="457189" indent="-457189" algn="l" rtl="0" eaLnBrk="1" fontAlgn="base" hangingPunct="1">
        <a:spcBef>
          <a:spcPct val="20000"/>
        </a:spcBef>
        <a:spcAft>
          <a:spcPct val="0"/>
        </a:spcAft>
        <a:buFont typeface="Arial" pitchFamily="34" charset="0"/>
        <a:buChar char="•"/>
        <a:defRPr sz="4267" kern="1200">
          <a:solidFill>
            <a:schemeClr val="tx1"/>
          </a:solidFill>
          <a:latin typeface="+mn-lt"/>
          <a:ea typeface="ＭＳ Ｐゴシック" pitchFamily="-83" charset="-128"/>
          <a:cs typeface="ＭＳ Ｐゴシック" pitchFamily="-83" charset="-128"/>
        </a:defRPr>
      </a:lvl1pPr>
      <a:lvl2pPr marL="990575" indent="-380990" algn="l" rtl="0" eaLnBrk="1" fontAlgn="base" hangingPunct="1">
        <a:spcBef>
          <a:spcPct val="20000"/>
        </a:spcBef>
        <a:spcAft>
          <a:spcPct val="0"/>
        </a:spcAft>
        <a:buFont typeface="Arial" pitchFamily="34" charset="0"/>
        <a:buChar char="–"/>
        <a:defRPr sz="3733" kern="1200">
          <a:solidFill>
            <a:schemeClr val="tx1"/>
          </a:solidFill>
          <a:latin typeface="+mn-lt"/>
          <a:ea typeface="ＭＳ Ｐゴシック" pitchFamily="-83" charset="-128"/>
          <a:cs typeface="+mn-cs"/>
        </a:defRPr>
      </a:lvl2pPr>
      <a:lvl3pPr marL="1523962" indent="-304792"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83" charset="-128"/>
          <a:cs typeface="+mn-cs"/>
        </a:defRPr>
      </a:lvl3pPr>
      <a:lvl4pPr marL="2133547" indent="-304792" algn="l" rtl="0" eaLnBrk="1" fontAlgn="base" hangingPunct="1">
        <a:spcBef>
          <a:spcPct val="20000"/>
        </a:spcBef>
        <a:spcAft>
          <a:spcPct val="0"/>
        </a:spcAft>
        <a:buFont typeface="Arial" pitchFamily="34" charset="0"/>
        <a:buChar char="–"/>
        <a:defRPr sz="2667" kern="1200">
          <a:solidFill>
            <a:schemeClr val="tx1"/>
          </a:solidFill>
          <a:latin typeface="+mn-lt"/>
          <a:ea typeface="ＭＳ Ｐゴシック" pitchFamily="-83" charset="-128"/>
          <a:cs typeface="+mn-cs"/>
        </a:defRPr>
      </a:lvl4pPr>
      <a:lvl5pPr marL="2743131" indent="-304792" algn="l" rtl="0" eaLnBrk="1" fontAlgn="base" hangingPunct="1">
        <a:spcBef>
          <a:spcPct val="20000"/>
        </a:spcBef>
        <a:spcAft>
          <a:spcPct val="0"/>
        </a:spcAft>
        <a:buFont typeface="Arial" pitchFamily="34" charset="0"/>
        <a:buChar char="»"/>
        <a:defRPr sz="2667" kern="1200">
          <a:solidFill>
            <a:schemeClr val="tx1"/>
          </a:solidFill>
          <a:latin typeface="+mn-lt"/>
          <a:ea typeface="ＭＳ Ｐゴシック" pitchFamily="-83" charset="-128"/>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9234491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Lst>
  <p:txStyles>
    <p:titleStyle>
      <a:lvl1pPr algn="ctr" rtl="0" eaLnBrk="1" fontAlgn="base" hangingPunct="1">
        <a:spcBef>
          <a:spcPct val="0"/>
        </a:spcBef>
        <a:spcAft>
          <a:spcPct val="0"/>
        </a:spcAft>
        <a:defRPr sz="5867" kern="1200">
          <a:solidFill>
            <a:schemeClr val="tx1"/>
          </a:solidFill>
          <a:latin typeface="+mj-lt"/>
          <a:ea typeface="ＭＳ Ｐゴシック" pitchFamily="-83" charset="-128"/>
          <a:cs typeface="ＭＳ Ｐゴシック" pitchFamily="-83" charset="-128"/>
        </a:defRPr>
      </a:lvl1pPr>
      <a:lvl2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2pPr>
      <a:lvl3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3pPr>
      <a:lvl4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4pPr>
      <a:lvl5pPr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5pPr>
      <a:lvl6pPr marL="609585"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6pPr>
      <a:lvl7pPr marL="1219170"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7pPr>
      <a:lvl8pPr marL="1828754"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8pPr>
      <a:lvl9pPr marL="2438339" algn="ctr" rtl="0" eaLnBrk="1" fontAlgn="base" hangingPunct="1">
        <a:spcBef>
          <a:spcPct val="0"/>
        </a:spcBef>
        <a:spcAft>
          <a:spcPct val="0"/>
        </a:spcAft>
        <a:defRPr sz="5867">
          <a:solidFill>
            <a:schemeClr val="tx1"/>
          </a:solidFill>
          <a:latin typeface="Arial" pitchFamily="-83" charset="0"/>
          <a:ea typeface="ＭＳ Ｐゴシック" pitchFamily="-83" charset="-128"/>
          <a:cs typeface="ＭＳ Ｐゴシック" pitchFamily="-83" charset="-128"/>
        </a:defRPr>
      </a:lvl9pPr>
    </p:titleStyle>
    <p:bodyStyle>
      <a:lvl1pPr marL="457189" indent="-457189" algn="l" rtl="0" eaLnBrk="1" fontAlgn="base" hangingPunct="1">
        <a:spcBef>
          <a:spcPct val="20000"/>
        </a:spcBef>
        <a:spcAft>
          <a:spcPct val="0"/>
        </a:spcAft>
        <a:buFont typeface="Arial" pitchFamily="34" charset="0"/>
        <a:buChar char="•"/>
        <a:defRPr sz="4267" kern="1200">
          <a:solidFill>
            <a:schemeClr val="tx1"/>
          </a:solidFill>
          <a:latin typeface="+mn-lt"/>
          <a:ea typeface="ＭＳ Ｐゴシック" pitchFamily="-83" charset="-128"/>
          <a:cs typeface="ＭＳ Ｐゴシック" pitchFamily="-83" charset="-128"/>
        </a:defRPr>
      </a:lvl1pPr>
      <a:lvl2pPr marL="990575" indent="-380990" algn="l" rtl="0" eaLnBrk="1" fontAlgn="base" hangingPunct="1">
        <a:spcBef>
          <a:spcPct val="20000"/>
        </a:spcBef>
        <a:spcAft>
          <a:spcPct val="0"/>
        </a:spcAft>
        <a:buFont typeface="Arial" pitchFamily="34" charset="0"/>
        <a:buChar char="–"/>
        <a:defRPr sz="3733" kern="1200">
          <a:solidFill>
            <a:schemeClr val="tx1"/>
          </a:solidFill>
          <a:latin typeface="+mn-lt"/>
          <a:ea typeface="ＭＳ Ｐゴシック" pitchFamily="-83" charset="-128"/>
          <a:cs typeface="+mn-cs"/>
        </a:defRPr>
      </a:lvl2pPr>
      <a:lvl3pPr marL="1523962" indent="-304792" algn="l"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83" charset="-128"/>
          <a:cs typeface="+mn-cs"/>
        </a:defRPr>
      </a:lvl3pPr>
      <a:lvl4pPr marL="2133547" indent="-304792" algn="l" rtl="0" eaLnBrk="1" fontAlgn="base" hangingPunct="1">
        <a:spcBef>
          <a:spcPct val="20000"/>
        </a:spcBef>
        <a:spcAft>
          <a:spcPct val="0"/>
        </a:spcAft>
        <a:buFont typeface="Arial" pitchFamily="34" charset="0"/>
        <a:buChar char="–"/>
        <a:defRPr sz="2667" kern="1200">
          <a:solidFill>
            <a:schemeClr val="tx1"/>
          </a:solidFill>
          <a:latin typeface="+mn-lt"/>
          <a:ea typeface="ＭＳ Ｐゴシック" pitchFamily="-83" charset="-128"/>
          <a:cs typeface="+mn-cs"/>
        </a:defRPr>
      </a:lvl4pPr>
      <a:lvl5pPr marL="2743131" indent="-304792" algn="l" rtl="0" eaLnBrk="1" fontAlgn="base" hangingPunct="1">
        <a:spcBef>
          <a:spcPct val="20000"/>
        </a:spcBef>
        <a:spcAft>
          <a:spcPct val="0"/>
        </a:spcAft>
        <a:buFont typeface="Arial" pitchFamily="34" charset="0"/>
        <a:buChar char="»"/>
        <a:defRPr sz="2667" kern="1200">
          <a:solidFill>
            <a:schemeClr val="tx1"/>
          </a:solidFill>
          <a:latin typeface="+mn-lt"/>
          <a:ea typeface="ＭＳ Ｐゴシック" pitchFamily="-83" charset="-128"/>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xml"/><Relationship Id="rId1" Type="http://schemas.openxmlformats.org/officeDocument/2006/relationships/tags" Target="../tags/tag1.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0.xml"/><Relationship Id="rId1" Type="http://schemas.openxmlformats.org/officeDocument/2006/relationships/slideLayout" Target="../slideLayouts/slideLayout5.xml"/></Relationships>
</file>

<file path=ppt/slides/_rels/slide5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5.xml"/></Relationships>
</file>

<file path=ppt/slides/_rels/slide5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8.xml"/></Relationships>
</file>

<file path=ppt/slides/_rels/slide6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66.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70.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34.xml"/><Relationship Id="rId1" Type="http://schemas.openxmlformats.org/officeDocument/2006/relationships/slideLayout" Target="../slideLayouts/slideLayout10.xml"/><Relationship Id="rId4" Type="http://schemas.openxmlformats.org/officeDocument/2006/relationships/image" Target="../media/image77.pn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CA6F7B-256E-4D6C-841F-59E2EAA9295C}"/>
              </a:ext>
            </a:extLst>
          </p:cNvPr>
          <p:cNvSpPr>
            <a:spLocks noGrp="1"/>
          </p:cNvSpPr>
          <p:nvPr>
            <p:ph type="ctrTitle"/>
          </p:nvPr>
        </p:nvSpPr>
        <p:spPr>
          <a:xfrm>
            <a:off x="704335" y="803435"/>
            <a:ext cx="10363200" cy="1470025"/>
          </a:xfrm>
        </p:spPr>
        <p:txBody>
          <a:bodyPr/>
          <a:lstStyle/>
          <a:p>
            <a:r>
              <a:rPr lang="en-US"/>
              <a:t>What’s new in GINA 2025?</a:t>
            </a:r>
            <a:endParaRPr lang="en-AU"/>
          </a:p>
        </p:txBody>
      </p:sp>
      <p:sp>
        <p:nvSpPr>
          <p:cNvPr id="3" name="TextBox 2">
            <a:extLst>
              <a:ext uri="{FF2B5EF4-FFF2-40B4-BE49-F238E27FC236}">
                <a16:creationId xmlns:a16="http://schemas.microsoft.com/office/drawing/2014/main" id="{F15D8505-F833-0590-FEB5-8FBA41F963C7}"/>
              </a:ext>
            </a:extLst>
          </p:cNvPr>
          <p:cNvSpPr txBox="1"/>
          <p:nvPr/>
        </p:nvSpPr>
        <p:spPr>
          <a:xfrm>
            <a:off x="4370975" y="1811795"/>
            <a:ext cx="3029919" cy="461665"/>
          </a:xfrm>
          <a:prstGeom prst="rect">
            <a:avLst/>
          </a:prstGeom>
          <a:noFill/>
        </p:spPr>
        <p:txBody>
          <a:bodyPr wrap="square" rtlCol="0">
            <a:spAutoFit/>
          </a:bodyPr>
          <a:lstStyle/>
          <a:p>
            <a:pPr algn="ctr"/>
            <a:r>
              <a:rPr lang="en-AU" dirty="0">
                <a:solidFill>
                  <a:schemeClr val="bg1"/>
                </a:solidFill>
              </a:rPr>
              <a:t>Updated Nov 2025</a:t>
            </a:r>
          </a:p>
        </p:txBody>
      </p:sp>
      <p:pic>
        <p:nvPicPr>
          <p:cNvPr id="5" name="Picture 4" descr="A blue and white card with text&#10;&#10;Description automatically generated">
            <a:extLst>
              <a:ext uri="{FF2B5EF4-FFF2-40B4-BE49-F238E27FC236}">
                <a16:creationId xmlns:a16="http://schemas.microsoft.com/office/drawing/2014/main" id="{AD37808F-0851-4C1D-A93A-2185529D7BE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846806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537241-32C9-BDD4-8352-58ABC2B8B6E5}"/>
              </a:ext>
            </a:extLst>
          </p:cNvPr>
          <p:cNvSpPr>
            <a:spLocks noGrp="1"/>
          </p:cNvSpPr>
          <p:nvPr>
            <p:ph type="ctrTitle"/>
          </p:nvPr>
        </p:nvSpPr>
        <p:spPr/>
        <p:txBody>
          <a:bodyPr/>
          <a:lstStyle/>
          <a:p>
            <a:r>
              <a:rPr lang="en-US"/>
              <a:t>Type 2 biomarkers in asthma</a:t>
            </a:r>
            <a:endParaRPr lang="en-AU"/>
          </a:p>
        </p:txBody>
      </p:sp>
      <p:pic>
        <p:nvPicPr>
          <p:cNvPr id="4" name="Picture 3" descr="A blue and white background with text&#10;&#10;Description automatically generated">
            <a:extLst>
              <a:ext uri="{FF2B5EF4-FFF2-40B4-BE49-F238E27FC236}">
                <a16:creationId xmlns:a16="http://schemas.microsoft.com/office/drawing/2014/main" id="{5E459FE1-DFE1-6FE6-B22E-5FC291CACD6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10311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F40B9A9-EE4F-96F7-55DA-D7341C1DB542}"/>
              </a:ext>
            </a:extLst>
          </p:cNvPr>
          <p:cNvSpPr txBox="1"/>
          <p:nvPr/>
        </p:nvSpPr>
        <p:spPr>
          <a:xfrm>
            <a:off x="333214" y="6591740"/>
            <a:ext cx="3215898" cy="307777"/>
          </a:xfrm>
          <a:prstGeom prst="rect">
            <a:avLst/>
          </a:prstGeom>
          <a:noFill/>
        </p:spPr>
        <p:txBody>
          <a:bodyPr wrap="square" rtlCol="0">
            <a:spAutoFit/>
          </a:bodyPr>
          <a:lstStyle/>
          <a:p>
            <a:r>
              <a:rPr lang="en-US" sz="1400">
                <a:solidFill>
                  <a:schemeClr val="bg1"/>
                </a:solidFill>
              </a:rPr>
              <a:t>GINA 2025, Appendix A</a:t>
            </a:r>
            <a:endParaRPr lang="en-AU" sz="1400">
              <a:solidFill>
                <a:schemeClr val="bg1"/>
              </a:solidFill>
            </a:endParaRPr>
          </a:p>
        </p:txBody>
      </p:sp>
      <p:pic>
        <p:nvPicPr>
          <p:cNvPr id="11" name="Picture 10" descr="A screenshot of a medical report&#10;&#10;Description automatically generated">
            <a:extLst>
              <a:ext uri="{FF2B5EF4-FFF2-40B4-BE49-F238E27FC236}">
                <a16:creationId xmlns:a16="http://schemas.microsoft.com/office/drawing/2014/main" id="{69E373D7-F93B-C4E5-6A96-EC68165B559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67160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856D829-6652-A53D-9B83-A755406D003C}"/>
              </a:ext>
            </a:extLst>
          </p:cNvPr>
          <p:cNvSpPr txBox="1"/>
          <p:nvPr/>
        </p:nvSpPr>
        <p:spPr>
          <a:xfrm>
            <a:off x="333214" y="6591740"/>
            <a:ext cx="3215898" cy="307777"/>
          </a:xfrm>
          <a:prstGeom prst="rect">
            <a:avLst/>
          </a:prstGeom>
          <a:noFill/>
        </p:spPr>
        <p:txBody>
          <a:bodyPr wrap="square" rtlCol="0">
            <a:spAutoFit/>
          </a:bodyPr>
          <a:lstStyle/>
          <a:p>
            <a:r>
              <a:rPr lang="en-US" sz="1400">
                <a:solidFill>
                  <a:schemeClr val="bg1"/>
                </a:solidFill>
              </a:rPr>
              <a:t>GINA 2025, Appendix A and Box 1-2</a:t>
            </a:r>
            <a:endParaRPr lang="en-AU" sz="1400">
              <a:solidFill>
                <a:schemeClr val="bg1"/>
              </a:solidFill>
            </a:endParaRPr>
          </a:p>
        </p:txBody>
      </p:sp>
      <p:pic>
        <p:nvPicPr>
          <p:cNvPr id="11" name="Picture 10" descr="A screenshot of a medical information&#10;&#10;Description automatically generated">
            <a:extLst>
              <a:ext uri="{FF2B5EF4-FFF2-40B4-BE49-F238E27FC236}">
                <a16:creationId xmlns:a16="http://schemas.microsoft.com/office/drawing/2014/main" id="{10749286-240A-6DB7-B4AA-F616A055FCE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921159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close-up of a brochure&#10;&#10;Description automatically generated">
            <a:extLst>
              <a:ext uri="{FF2B5EF4-FFF2-40B4-BE49-F238E27FC236}">
                <a16:creationId xmlns:a16="http://schemas.microsoft.com/office/drawing/2014/main" id="{7D73F5B8-BB2E-F23F-024B-092AE365AC2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79711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screenshot of a medical information&#10;&#10;Description automatically generated">
            <a:extLst>
              <a:ext uri="{FF2B5EF4-FFF2-40B4-BE49-F238E27FC236}">
                <a16:creationId xmlns:a16="http://schemas.microsoft.com/office/drawing/2014/main" id="{02F25C7B-1BCD-0A3F-F95B-042D0A83333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64776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445970D-7197-88AA-9DF0-A69BBDC3BBE7}"/>
            </a:ext>
          </a:extLst>
        </p:cNvPr>
        <p:cNvGrpSpPr/>
        <p:nvPr/>
      </p:nvGrpSpPr>
      <p:grpSpPr>
        <a:xfrm>
          <a:off x="0" y="0"/>
          <a:ext cx="0" cy="0"/>
          <a:chOff x="0" y="0"/>
          <a:chExt cx="0" cy="0"/>
        </a:xfrm>
      </p:grpSpPr>
      <p:pic>
        <p:nvPicPr>
          <p:cNvPr id="11" name="Picture 10" descr="A screenshot of a medical report&#10;&#10;Description automatically generated">
            <a:extLst>
              <a:ext uri="{FF2B5EF4-FFF2-40B4-BE49-F238E27FC236}">
                <a16:creationId xmlns:a16="http://schemas.microsoft.com/office/drawing/2014/main" id="{D51CEA30-FA50-7C65-41DA-63DA450DDDC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019217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screenshot of a medical information&#10;&#10;Description automatically generated">
            <a:extLst>
              <a:ext uri="{FF2B5EF4-FFF2-40B4-BE49-F238E27FC236}">
                <a16:creationId xmlns:a16="http://schemas.microsoft.com/office/drawing/2014/main" id="{A46B4964-EB18-9DD2-38A7-6BAA62AB1B6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06957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5B5EA3-617D-6B23-F1F5-29B60AA1D563}"/>
              </a:ext>
            </a:extLst>
          </p:cNvPr>
          <p:cNvSpPr>
            <a:spLocks noGrp="1"/>
          </p:cNvSpPr>
          <p:nvPr>
            <p:ph type="ctrTitle"/>
          </p:nvPr>
        </p:nvSpPr>
        <p:spPr/>
        <p:txBody>
          <a:bodyPr/>
          <a:lstStyle/>
          <a:p>
            <a:r>
              <a:rPr lang="en-US"/>
              <a:t>Personalized treatment of asthma</a:t>
            </a:r>
            <a:endParaRPr lang="en-AU"/>
          </a:p>
        </p:txBody>
      </p:sp>
      <p:pic>
        <p:nvPicPr>
          <p:cNvPr id="4" name="Picture 3" descr="A close-up of a blue and white background&#10;&#10;Description automatically generated">
            <a:extLst>
              <a:ext uri="{FF2B5EF4-FFF2-40B4-BE49-F238E27FC236}">
                <a16:creationId xmlns:a16="http://schemas.microsoft.com/office/drawing/2014/main" id="{19B97455-080C-3A57-56A6-BC4457497D3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96616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diagram of asthma management&#10;&#10;Description automatically generated">
            <a:extLst>
              <a:ext uri="{FF2B5EF4-FFF2-40B4-BE49-F238E27FC236}">
                <a16:creationId xmlns:a16="http://schemas.microsoft.com/office/drawing/2014/main" id="{3CA07448-4A5F-126D-1E74-FCFD36156DD6}"/>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319120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B61BE35-931F-1D2A-E9DF-5CD1F925D52F}"/>
            </a:ext>
          </a:extLst>
        </p:cNvPr>
        <p:cNvGrpSpPr/>
        <p:nvPr/>
      </p:nvGrpSpPr>
      <p:grpSpPr>
        <a:xfrm>
          <a:off x="0" y="0"/>
          <a:ext cx="0" cy="0"/>
          <a:chOff x="0" y="0"/>
          <a:chExt cx="0" cy="0"/>
        </a:xfrm>
      </p:grpSpPr>
      <p:pic>
        <p:nvPicPr>
          <p:cNvPr id="11" name="Picture 10" descr="A screenshot of a medical application&#10;&#10;Description automatically generated">
            <a:extLst>
              <a:ext uri="{FF2B5EF4-FFF2-40B4-BE49-F238E27FC236}">
                <a16:creationId xmlns:a16="http://schemas.microsoft.com/office/drawing/2014/main" id="{89F8641D-E25F-A67F-F683-F74317C1C32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57262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lose-up of a medical report&#10;&#10;Description automatically generated">
            <a:extLst>
              <a:ext uri="{FF2B5EF4-FFF2-40B4-BE49-F238E27FC236}">
                <a16:creationId xmlns:a16="http://schemas.microsoft.com/office/drawing/2014/main" id="{5C12EF33-CEB1-6EFA-755D-9271A6A1CD0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96402541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2BD7C86-4B7C-80B9-9280-768868710260}"/>
            </a:ext>
          </a:extLst>
        </p:cNvPr>
        <p:cNvGrpSpPr/>
        <p:nvPr/>
      </p:nvGrpSpPr>
      <p:grpSpPr>
        <a:xfrm>
          <a:off x="0" y="0"/>
          <a:ext cx="0" cy="0"/>
          <a:chOff x="0" y="0"/>
          <a:chExt cx="0" cy="0"/>
        </a:xfrm>
      </p:grpSpPr>
      <p:pic>
        <p:nvPicPr>
          <p:cNvPr id="12" name="Picture 11" descr="A screenshot of a medical application&#10;&#10;Description automatically generated">
            <a:extLst>
              <a:ext uri="{FF2B5EF4-FFF2-40B4-BE49-F238E27FC236}">
                <a16:creationId xmlns:a16="http://schemas.microsoft.com/office/drawing/2014/main" id="{3936FAB9-DA6E-4AE6-370D-89D71E7C7CA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02222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80A341F-C033-2FA0-5A50-588253E6ADD8}"/>
            </a:ext>
          </a:extLst>
        </p:cNvPr>
        <p:cNvGrpSpPr/>
        <p:nvPr/>
      </p:nvGrpSpPr>
      <p:grpSpPr>
        <a:xfrm>
          <a:off x="0" y="0"/>
          <a:ext cx="0" cy="0"/>
          <a:chOff x="0" y="0"/>
          <a:chExt cx="0" cy="0"/>
        </a:xfrm>
      </p:grpSpPr>
      <p:pic>
        <p:nvPicPr>
          <p:cNvPr id="8" name="Picture 7" descr="A diagram of a patient's inhaler selection&#10;&#10;Description automatically generated">
            <a:extLst>
              <a:ext uri="{FF2B5EF4-FFF2-40B4-BE49-F238E27FC236}">
                <a16:creationId xmlns:a16="http://schemas.microsoft.com/office/drawing/2014/main" id="{67DB0E29-3968-8ACE-A036-969826543198}"/>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779985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close-up of a medical document&#10;&#10;Description automatically generated">
            <a:extLst>
              <a:ext uri="{FF2B5EF4-FFF2-40B4-BE49-F238E27FC236}">
                <a16:creationId xmlns:a16="http://schemas.microsoft.com/office/drawing/2014/main" id="{6E1D61B1-B8BF-6818-4394-17D732814A99}"/>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custDataLst>
      <p:tags r:id="rId1"/>
    </p:custDataLst>
    <p:extLst>
      <p:ext uri="{BB962C8B-B14F-4D97-AF65-F5344CB8AC3E}">
        <p14:creationId xmlns:p14="http://schemas.microsoft.com/office/powerpoint/2010/main" val="29891276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close-up of a medical information&#10;&#10;Description automatically generated">
            <a:extLst>
              <a:ext uri="{FF2B5EF4-FFF2-40B4-BE49-F238E27FC236}">
                <a16:creationId xmlns:a16="http://schemas.microsoft.com/office/drawing/2014/main" id="{375258DC-095D-43A1-314E-E853AECB4A9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256910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7C0C7-967D-5EEF-A0F8-083C27EFDFF8}"/>
              </a:ext>
            </a:extLst>
          </p:cNvPr>
          <p:cNvSpPr>
            <a:spLocks noGrp="1"/>
          </p:cNvSpPr>
          <p:nvPr>
            <p:ph type="ctrTitle"/>
          </p:nvPr>
        </p:nvSpPr>
        <p:spPr/>
        <p:txBody>
          <a:bodyPr/>
          <a:lstStyle/>
          <a:p>
            <a:r>
              <a:rPr lang="en-US"/>
              <a:t>Assessment of asthma</a:t>
            </a:r>
            <a:endParaRPr lang="en-AU"/>
          </a:p>
        </p:txBody>
      </p:sp>
      <p:pic>
        <p:nvPicPr>
          <p:cNvPr id="4" name="Picture 3" descr="A blue and white background with text&#10;&#10;Description automatically generated">
            <a:extLst>
              <a:ext uri="{FF2B5EF4-FFF2-40B4-BE49-F238E27FC236}">
                <a16:creationId xmlns:a16="http://schemas.microsoft.com/office/drawing/2014/main" id="{18AD9CAE-11CC-CD5C-55AE-A267009F76C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7416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screenshot of a medical information&#10;&#10;Description automatically generated">
            <a:extLst>
              <a:ext uri="{FF2B5EF4-FFF2-40B4-BE49-F238E27FC236}">
                <a16:creationId xmlns:a16="http://schemas.microsoft.com/office/drawing/2014/main" id="{A6ACC295-7FBB-3E21-D5EF-E9CA8328716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07091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screenshot of a medical survey&#10;&#10;Description automatically generated">
            <a:extLst>
              <a:ext uri="{FF2B5EF4-FFF2-40B4-BE49-F238E27FC236}">
                <a16:creationId xmlns:a16="http://schemas.microsoft.com/office/drawing/2014/main" id="{E47B735A-DE4C-4E81-0FAC-FD667756D151}"/>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9484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BA9E69A-E776-3D15-A6FF-4A243E9F3C06}"/>
            </a:ext>
          </a:extLst>
        </p:cNvPr>
        <p:cNvGrpSpPr/>
        <p:nvPr/>
      </p:nvGrpSpPr>
      <p:grpSpPr>
        <a:xfrm>
          <a:off x="0" y="0"/>
          <a:ext cx="0" cy="0"/>
          <a:chOff x="0" y="0"/>
          <a:chExt cx="0" cy="0"/>
        </a:xfrm>
      </p:grpSpPr>
      <p:pic>
        <p:nvPicPr>
          <p:cNvPr id="12" name="Picture 11" descr="A close-up of a medical information&#10;&#10;Description automatically generated">
            <a:extLst>
              <a:ext uri="{FF2B5EF4-FFF2-40B4-BE49-F238E27FC236}">
                <a16:creationId xmlns:a16="http://schemas.microsoft.com/office/drawing/2014/main" id="{1379C26D-ADC3-FCF2-06E1-7E1B3F65382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845642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D42BB-2673-DB8C-3DEC-2FA067DF4364}"/>
              </a:ext>
            </a:extLst>
          </p:cNvPr>
          <p:cNvSpPr>
            <a:spLocks noGrp="1"/>
          </p:cNvSpPr>
          <p:nvPr>
            <p:ph type="ctrTitle"/>
          </p:nvPr>
        </p:nvSpPr>
        <p:spPr/>
        <p:txBody>
          <a:bodyPr/>
          <a:lstStyle/>
          <a:p>
            <a:r>
              <a:rPr lang="en-US"/>
              <a:t>Asthma treatment in adults and adolescents</a:t>
            </a:r>
            <a:endParaRPr lang="en-AU"/>
          </a:p>
        </p:txBody>
      </p:sp>
      <p:pic>
        <p:nvPicPr>
          <p:cNvPr id="4" name="Picture 3" descr="A close-up of a blue and white background&#10;&#10;Description automatically generated">
            <a:extLst>
              <a:ext uri="{FF2B5EF4-FFF2-40B4-BE49-F238E27FC236}">
                <a16:creationId xmlns:a16="http://schemas.microsoft.com/office/drawing/2014/main" id="{47D5AD49-5F91-0007-2E06-CFE8C1C5D7F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16727"/>
            <a:ext cx="12162263" cy="6841273"/>
          </a:xfrm>
          <a:prstGeom prst="rect">
            <a:avLst/>
          </a:prstGeom>
        </p:spPr>
      </p:pic>
    </p:spTree>
    <p:extLst>
      <p:ext uri="{BB962C8B-B14F-4D97-AF65-F5344CB8AC3E}">
        <p14:creationId xmlns:p14="http://schemas.microsoft.com/office/powerpoint/2010/main" val="26287711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screenshot of a medical information&#10;&#10;Description automatically generated">
            <a:extLst>
              <a:ext uri="{FF2B5EF4-FFF2-40B4-BE49-F238E27FC236}">
                <a16:creationId xmlns:a16="http://schemas.microsoft.com/office/drawing/2014/main" id="{DBF5BCEA-B6E8-3710-E589-DBC78D32202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37870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5F425-8E76-9E34-BB50-62670B39FA5E}"/>
              </a:ext>
            </a:extLst>
          </p:cNvPr>
          <p:cNvSpPr>
            <a:spLocks noGrp="1"/>
          </p:cNvSpPr>
          <p:nvPr>
            <p:ph type="ctrTitle"/>
          </p:nvPr>
        </p:nvSpPr>
        <p:spPr/>
        <p:txBody>
          <a:bodyPr/>
          <a:lstStyle/>
          <a:p>
            <a:r>
              <a:rPr lang="en-US"/>
              <a:t>Diagnosis of asthma in adults, adolescents and children 6</a:t>
            </a:r>
            <a:r>
              <a:rPr lang="en-US">
                <a:sym typeface="Symbol" panose="05050102010706020507" pitchFamily="18" charset="2"/>
              </a:rPr>
              <a:t>11 years</a:t>
            </a:r>
            <a:endParaRPr lang="en-AU"/>
          </a:p>
        </p:txBody>
      </p:sp>
      <p:pic>
        <p:nvPicPr>
          <p:cNvPr id="4" name="Picture 3" descr="A blue and white background with text&#10;&#10;Description automatically generated">
            <a:extLst>
              <a:ext uri="{FF2B5EF4-FFF2-40B4-BE49-F238E27FC236}">
                <a16:creationId xmlns:a16="http://schemas.microsoft.com/office/drawing/2014/main" id="{5A25E4FE-187E-1909-5F81-B431677BFBA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127429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3C8CA339-1E78-7D49-A3B9-14861059E3A0}"/>
            </a:ext>
          </a:extLst>
        </p:cNvPr>
        <p:cNvGrpSpPr/>
        <p:nvPr/>
      </p:nvGrpSpPr>
      <p:grpSpPr>
        <a:xfrm>
          <a:off x="0" y="0"/>
          <a:ext cx="0" cy="0"/>
          <a:chOff x="0" y="0"/>
          <a:chExt cx="0" cy="0"/>
        </a:xfrm>
      </p:grpSpPr>
      <p:pic>
        <p:nvPicPr>
          <p:cNvPr id="11" name="Picture 10" descr="A screenshot of a medical information&#10;&#10;Description automatically generated">
            <a:extLst>
              <a:ext uri="{FF2B5EF4-FFF2-40B4-BE49-F238E27FC236}">
                <a16:creationId xmlns:a16="http://schemas.microsoft.com/office/drawing/2014/main" id="{E05EA47D-2250-D0E8-CD1B-0A28C69605A5}"/>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988413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BFEE28A1-DB26-B1C3-EE46-56EAC6D855BE}"/>
            </a:ext>
          </a:extLst>
        </p:cNvPr>
        <p:cNvGrpSpPr/>
        <p:nvPr/>
      </p:nvGrpSpPr>
      <p:grpSpPr>
        <a:xfrm>
          <a:off x="0" y="0"/>
          <a:ext cx="0" cy="0"/>
          <a:chOff x="0" y="0"/>
          <a:chExt cx="0" cy="0"/>
        </a:xfrm>
      </p:grpSpPr>
      <p:pic>
        <p:nvPicPr>
          <p:cNvPr id="3" name="Picture 2" descr="A screenshot of a computer&#10;&#10;Description automatically generated">
            <a:extLst>
              <a:ext uri="{FF2B5EF4-FFF2-40B4-BE49-F238E27FC236}">
                <a16:creationId xmlns:a16="http://schemas.microsoft.com/office/drawing/2014/main" id="{50C3FD5D-4697-D0EC-1EF0-4F5E360B6A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244521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diagram of steps to a step&#10;&#10;Description automatically generated with medium confidence">
            <a:extLst>
              <a:ext uri="{FF2B5EF4-FFF2-40B4-BE49-F238E27FC236}">
                <a16:creationId xmlns:a16="http://schemas.microsoft.com/office/drawing/2014/main" id="{1B04E25E-FBE1-F20C-F01F-CD59C71716D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678245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screenshot of a medical information&#10;&#10;Description automatically generated">
            <a:extLst>
              <a:ext uri="{FF2B5EF4-FFF2-40B4-BE49-F238E27FC236}">
                <a16:creationId xmlns:a16="http://schemas.microsoft.com/office/drawing/2014/main" id="{32FB8658-E708-9C68-0085-5AE9775D02D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8910631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3" name="Picture 12" descr="A diagram of steps and steps&#10;&#10;Description automatically generated">
            <a:extLst>
              <a:ext uri="{FF2B5EF4-FFF2-40B4-BE49-F238E27FC236}">
                <a16:creationId xmlns:a16="http://schemas.microsoft.com/office/drawing/2014/main" id="{20B6AB1C-DBB6-C966-CC0A-6E43C95F2B2E}"/>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1"/>
            <a:ext cx="12192001" cy="6858001"/>
          </a:xfrm>
          <a:prstGeom prst="rect">
            <a:avLst/>
          </a:prstGeom>
        </p:spPr>
      </p:pic>
    </p:spTree>
    <p:extLst>
      <p:ext uri="{BB962C8B-B14F-4D97-AF65-F5344CB8AC3E}">
        <p14:creationId xmlns:p14="http://schemas.microsoft.com/office/powerpoint/2010/main" val="198271102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8" name="Picture 17" descr="A close-up of a chart&#10;&#10;Description automatically generated">
            <a:extLst>
              <a:ext uri="{FF2B5EF4-FFF2-40B4-BE49-F238E27FC236}">
                <a16:creationId xmlns:a16="http://schemas.microsoft.com/office/drawing/2014/main" id="{8BE1ADDF-70C7-4EA0-F2F0-18686193C5F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4303386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step-by-step guide to a medication&#10;&#10;Description automatically generated">
            <a:extLst>
              <a:ext uri="{FF2B5EF4-FFF2-40B4-BE49-F238E27FC236}">
                <a16:creationId xmlns:a16="http://schemas.microsoft.com/office/drawing/2014/main" id="{7DB1F6EA-EC32-08BA-0EC5-FFBF44203DE4}"/>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6133329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diagram of steps to help patients with a patient&#10;&#10;Description automatically generated with medium confidence">
            <a:extLst>
              <a:ext uri="{FF2B5EF4-FFF2-40B4-BE49-F238E27FC236}">
                <a16:creationId xmlns:a16="http://schemas.microsoft.com/office/drawing/2014/main" id="{CB70B3A6-E7A0-BFE0-789F-C58922C10C82}"/>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4131149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screenshot of a medical report&#10;&#10;Description automatically generated">
            <a:extLst>
              <a:ext uri="{FF2B5EF4-FFF2-40B4-BE49-F238E27FC236}">
                <a16:creationId xmlns:a16="http://schemas.microsoft.com/office/drawing/2014/main" id="{D8A3E269-EAE6-70D9-34CE-F68465CB7EF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47573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diagram of a medical procedure&#10;&#10;Description automatically generated with medium confidence">
            <a:extLst>
              <a:ext uri="{FF2B5EF4-FFF2-40B4-BE49-F238E27FC236}">
                <a16:creationId xmlns:a16="http://schemas.microsoft.com/office/drawing/2014/main" id="{14868C60-87B8-FD70-9B5B-D7D6C556DCC1}"/>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242283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7A9487E-CF96-573A-170B-87CB629EDD8D}"/>
              </a:ext>
            </a:extLst>
          </p:cNvPr>
          <p:cNvSpPr txBox="1"/>
          <p:nvPr/>
        </p:nvSpPr>
        <p:spPr>
          <a:xfrm>
            <a:off x="333214" y="6610028"/>
            <a:ext cx="3215898" cy="307777"/>
          </a:xfrm>
          <a:prstGeom prst="rect">
            <a:avLst/>
          </a:prstGeom>
          <a:noFill/>
        </p:spPr>
        <p:txBody>
          <a:bodyPr wrap="square" rtlCol="0">
            <a:spAutoFit/>
          </a:bodyPr>
          <a:lstStyle/>
          <a:p>
            <a:r>
              <a:rPr lang="en-US" sz="1400">
                <a:solidFill>
                  <a:schemeClr val="bg1"/>
                </a:solidFill>
              </a:rPr>
              <a:t>GINA 2025, Box 1-1 </a:t>
            </a:r>
            <a:endParaRPr lang="en-AU" sz="1400">
              <a:solidFill>
                <a:schemeClr val="bg1"/>
              </a:solidFill>
            </a:endParaRPr>
          </a:p>
        </p:txBody>
      </p:sp>
      <p:pic>
        <p:nvPicPr>
          <p:cNvPr id="7" name="Picture 6" descr="A diagram of a patient's health&#10;&#10;Description automatically generated">
            <a:extLst>
              <a:ext uri="{FF2B5EF4-FFF2-40B4-BE49-F238E27FC236}">
                <a16:creationId xmlns:a16="http://schemas.microsoft.com/office/drawing/2014/main" id="{0F4F40BD-5731-A0E5-1E03-2BA8663D724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9670546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EF38132-0301-8945-71B7-B2A99FEC13EE}"/>
              </a:ext>
            </a:extLst>
          </p:cNvPr>
          <p:cNvSpPr>
            <a:spLocks noGrp="1"/>
          </p:cNvSpPr>
          <p:nvPr>
            <p:ph type="ctrTitle"/>
          </p:nvPr>
        </p:nvSpPr>
        <p:spPr>
          <a:xfrm>
            <a:off x="914400" y="1513489"/>
            <a:ext cx="10363200" cy="924444"/>
          </a:xfrm>
        </p:spPr>
        <p:txBody>
          <a:bodyPr/>
          <a:lstStyle/>
          <a:p>
            <a:r>
              <a:rPr lang="en-US"/>
              <a:t>Children 6</a:t>
            </a:r>
            <a:r>
              <a:rPr lang="en-US">
                <a:sym typeface="Symbol" panose="05050102010706020507" pitchFamily="18" charset="2"/>
              </a:rPr>
              <a:t>11 years</a:t>
            </a:r>
            <a:endParaRPr lang="en-AU"/>
          </a:p>
        </p:txBody>
      </p:sp>
      <p:pic>
        <p:nvPicPr>
          <p:cNvPr id="4" name="Picture 3" descr="A blue and white gradient background&#10;&#10;Description automatically generated">
            <a:extLst>
              <a:ext uri="{FF2B5EF4-FFF2-40B4-BE49-F238E27FC236}">
                <a16:creationId xmlns:a16="http://schemas.microsoft.com/office/drawing/2014/main" id="{643FB3D1-ECB7-BB29-6511-F838BCD9FE0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5461985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diagram of steps to a recovery&#10;&#10;Description automatically generated with medium confidence">
            <a:extLst>
              <a:ext uri="{FF2B5EF4-FFF2-40B4-BE49-F238E27FC236}">
                <a16:creationId xmlns:a16="http://schemas.microsoft.com/office/drawing/2014/main" id="{712EF011-196E-664A-6499-869B4BF29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69842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 name="Picture 9" descr="A diagram of a child's progress&#10;&#10;Description automatically generated">
            <a:extLst>
              <a:ext uri="{FF2B5EF4-FFF2-40B4-BE49-F238E27FC236}">
                <a16:creationId xmlns:a16="http://schemas.microsoft.com/office/drawing/2014/main" id="{854A6D61-A7DD-A5C1-BF1E-EC8B5A5DED8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6208682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023DFF9-7E14-2EC9-88B6-205D91773B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72066F23-2932-5513-65C9-E1CBB261B204}"/>
              </a:ext>
            </a:extLst>
          </p:cNvPr>
          <p:cNvSpPr>
            <a:spLocks noGrp="1"/>
          </p:cNvSpPr>
          <p:nvPr>
            <p:ph type="ctrTitle"/>
          </p:nvPr>
        </p:nvSpPr>
        <p:spPr>
          <a:xfrm>
            <a:off x="914400" y="1513489"/>
            <a:ext cx="10363200" cy="924444"/>
          </a:xfrm>
        </p:spPr>
        <p:txBody>
          <a:bodyPr/>
          <a:lstStyle/>
          <a:p>
            <a:r>
              <a:rPr lang="en-US"/>
              <a:t>Children 5 </a:t>
            </a:r>
            <a:r>
              <a:rPr lang="en-US">
                <a:sym typeface="Symbol" panose="05050102010706020507" pitchFamily="18" charset="2"/>
              </a:rPr>
              <a:t>years and younger</a:t>
            </a:r>
            <a:endParaRPr lang="en-AU"/>
          </a:p>
        </p:txBody>
      </p:sp>
      <p:pic>
        <p:nvPicPr>
          <p:cNvPr id="4" name="Picture 3" descr="A blue and white gradient background&#10;&#10;Description automatically generated">
            <a:extLst>
              <a:ext uri="{FF2B5EF4-FFF2-40B4-BE49-F238E27FC236}">
                <a16:creationId xmlns:a16="http://schemas.microsoft.com/office/drawing/2014/main" id="{70B1FCDC-5C3A-4AD6-7689-E76D51AD85A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0416747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8A1CED6-A55F-4CEB-28AC-560A17FEF275}"/>
            </a:ext>
          </a:extLst>
        </p:cNvPr>
        <p:cNvGrpSpPr/>
        <p:nvPr/>
      </p:nvGrpSpPr>
      <p:grpSpPr>
        <a:xfrm>
          <a:off x="0" y="0"/>
          <a:ext cx="0" cy="0"/>
          <a:chOff x="0" y="0"/>
          <a:chExt cx="0" cy="0"/>
        </a:xfrm>
      </p:grpSpPr>
      <p:pic>
        <p:nvPicPr>
          <p:cNvPr id="8" name="Picture 7" descr="A screenshot of a medical information&#10;&#10;Description automatically generated">
            <a:extLst>
              <a:ext uri="{FF2B5EF4-FFF2-40B4-BE49-F238E27FC236}">
                <a16:creationId xmlns:a16="http://schemas.microsoft.com/office/drawing/2014/main" id="{085E1FEE-FE2B-16F6-5B1C-5BD8B4CF223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258478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E8423AC-D9DA-CF59-D975-5ECA87CB2D1C}"/>
            </a:ext>
          </a:extLst>
        </p:cNvPr>
        <p:cNvGrpSpPr/>
        <p:nvPr/>
      </p:nvGrpSpPr>
      <p:grpSpPr>
        <a:xfrm>
          <a:off x="0" y="0"/>
          <a:ext cx="0" cy="0"/>
          <a:chOff x="0" y="0"/>
          <a:chExt cx="0" cy="0"/>
        </a:xfrm>
      </p:grpSpPr>
      <p:pic>
        <p:nvPicPr>
          <p:cNvPr id="8" name="Picture 7" descr="A screenshot of a medical information&#10;&#10;Description automatically generated">
            <a:extLst>
              <a:ext uri="{FF2B5EF4-FFF2-40B4-BE49-F238E27FC236}">
                <a16:creationId xmlns:a16="http://schemas.microsoft.com/office/drawing/2014/main" id="{242AF505-1898-1FD3-55BF-CCF807E5A64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148595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88CDA83E-3186-3AAF-BAE7-509D7BC1BEA7}"/>
            </a:ext>
          </a:extLst>
        </p:cNvPr>
        <p:cNvGrpSpPr/>
        <p:nvPr/>
      </p:nvGrpSpPr>
      <p:grpSpPr>
        <a:xfrm>
          <a:off x="0" y="0"/>
          <a:ext cx="0" cy="0"/>
          <a:chOff x="0" y="0"/>
          <a:chExt cx="0" cy="0"/>
        </a:xfrm>
      </p:grpSpPr>
      <p:pic>
        <p:nvPicPr>
          <p:cNvPr id="10" name="Picture 9" descr="A diagram of a child's asthma symptoms&#10;&#10;Description automatically generated">
            <a:extLst>
              <a:ext uri="{FF2B5EF4-FFF2-40B4-BE49-F238E27FC236}">
                <a16:creationId xmlns:a16="http://schemas.microsoft.com/office/drawing/2014/main" id="{51E517D1-1B99-20A1-65FB-63AEF5AEFFE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6538111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screenshot of a medical checklist&#10;&#10;Description automatically generated">
            <a:extLst>
              <a:ext uri="{FF2B5EF4-FFF2-40B4-BE49-F238E27FC236}">
                <a16:creationId xmlns:a16="http://schemas.microsoft.com/office/drawing/2014/main" id="{57164C5F-88FA-D992-2147-8BBAD41689E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65811587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1D33084-596E-F439-D240-A702FBF638FC}"/>
            </a:ext>
          </a:extLst>
        </p:cNvPr>
        <p:cNvGrpSpPr/>
        <p:nvPr/>
      </p:nvGrpSpPr>
      <p:grpSpPr>
        <a:xfrm>
          <a:off x="0" y="0"/>
          <a:ext cx="0" cy="0"/>
          <a:chOff x="0" y="0"/>
          <a:chExt cx="0" cy="0"/>
        </a:xfrm>
      </p:grpSpPr>
      <p:pic>
        <p:nvPicPr>
          <p:cNvPr id="8" name="Picture 7" descr="A screenshot of a medical information&#10;&#10;Description automatically generated">
            <a:extLst>
              <a:ext uri="{FF2B5EF4-FFF2-40B4-BE49-F238E27FC236}">
                <a16:creationId xmlns:a16="http://schemas.microsoft.com/office/drawing/2014/main" id="{F74ADDE1-2026-1BEF-2B54-92377D50B4A4}"/>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3570123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8CC381C-43F8-CDBD-6AD7-4DFD400C5436}"/>
            </a:ext>
          </a:extLst>
        </p:cNvPr>
        <p:cNvGrpSpPr/>
        <p:nvPr/>
      </p:nvGrpSpPr>
      <p:grpSpPr>
        <a:xfrm>
          <a:off x="0" y="0"/>
          <a:ext cx="0" cy="0"/>
          <a:chOff x="0" y="0"/>
          <a:chExt cx="0" cy="0"/>
        </a:xfrm>
      </p:grpSpPr>
      <p:pic>
        <p:nvPicPr>
          <p:cNvPr id="10" name="Picture 9" descr="A diagram of asthma symptoms&#10;&#10;Description automatically generated with medium confidence">
            <a:extLst>
              <a:ext uri="{FF2B5EF4-FFF2-40B4-BE49-F238E27FC236}">
                <a16:creationId xmlns:a16="http://schemas.microsoft.com/office/drawing/2014/main" id="{BE176701-EA8A-C2F3-096B-B2D577B4ABF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87468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79C7176-1203-C881-2E7C-9DDDFA6A21C8}"/>
              </a:ext>
            </a:extLst>
          </p:cNvPr>
          <p:cNvSpPr txBox="1"/>
          <p:nvPr/>
        </p:nvSpPr>
        <p:spPr>
          <a:xfrm>
            <a:off x="333214" y="6610028"/>
            <a:ext cx="3215898" cy="307777"/>
          </a:xfrm>
          <a:prstGeom prst="rect">
            <a:avLst/>
          </a:prstGeom>
          <a:noFill/>
        </p:spPr>
        <p:txBody>
          <a:bodyPr wrap="square" rtlCol="0">
            <a:spAutoFit/>
          </a:bodyPr>
          <a:lstStyle/>
          <a:p>
            <a:r>
              <a:rPr lang="en-US" sz="1400">
                <a:solidFill>
                  <a:schemeClr val="bg1"/>
                </a:solidFill>
              </a:rPr>
              <a:t>GINA 2025, Box 1-2 </a:t>
            </a:r>
            <a:endParaRPr lang="en-AU" sz="1400">
              <a:solidFill>
                <a:schemeClr val="bg1"/>
              </a:solidFill>
            </a:endParaRPr>
          </a:p>
        </p:txBody>
      </p:sp>
      <p:pic>
        <p:nvPicPr>
          <p:cNvPr id="11" name="Picture 10" descr="A close-up of a medical information&#10;&#10;Description automatically generated">
            <a:extLst>
              <a:ext uri="{FF2B5EF4-FFF2-40B4-BE49-F238E27FC236}">
                <a16:creationId xmlns:a16="http://schemas.microsoft.com/office/drawing/2014/main" id="{5F3C5EEE-4020-EF65-7A55-870B75FB9AD9}"/>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3421311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58C92A9-99D0-D36C-D7FB-0F5DA78355BA}"/>
            </a:ext>
          </a:extLst>
        </p:cNvPr>
        <p:cNvGrpSpPr/>
        <p:nvPr/>
      </p:nvGrpSpPr>
      <p:grpSpPr>
        <a:xfrm>
          <a:off x="0" y="0"/>
          <a:ext cx="0" cy="0"/>
          <a:chOff x="0" y="0"/>
          <a:chExt cx="0" cy="0"/>
        </a:xfrm>
      </p:grpSpPr>
      <p:pic>
        <p:nvPicPr>
          <p:cNvPr id="11" name="Picture 10" descr="A screenshot of a medical information&#10;&#10;Description automatically generated">
            <a:extLst>
              <a:ext uri="{FF2B5EF4-FFF2-40B4-BE49-F238E27FC236}">
                <a16:creationId xmlns:a16="http://schemas.microsoft.com/office/drawing/2014/main" id="{044041F0-8B1A-AAF7-3712-8B947B06B17F}"/>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18086800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6EA3C9AD-A313-54C3-4754-3196AB029B73}"/>
            </a:ext>
          </a:extLst>
        </p:cNvPr>
        <p:cNvGrpSpPr/>
        <p:nvPr/>
      </p:nvGrpSpPr>
      <p:grpSpPr>
        <a:xfrm>
          <a:off x="0" y="0"/>
          <a:ext cx="0" cy="0"/>
          <a:chOff x="0" y="0"/>
          <a:chExt cx="0" cy="0"/>
        </a:xfrm>
      </p:grpSpPr>
      <p:pic>
        <p:nvPicPr>
          <p:cNvPr id="12" name="Picture 11" descr="A screenshot of a medical survey&#10;&#10;Description automatically generated">
            <a:extLst>
              <a:ext uri="{FF2B5EF4-FFF2-40B4-BE49-F238E27FC236}">
                <a16:creationId xmlns:a16="http://schemas.microsoft.com/office/drawing/2014/main" id="{3DB8231D-D068-1608-032B-17F41EA7511E}"/>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332944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F367392-BC8C-9700-9D9F-167936E6CF13}"/>
            </a:ext>
          </a:extLst>
        </p:cNvPr>
        <p:cNvGrpSpPr/>
        <p:nvPr/>
      </p:nvGrpSpPr>
      <p:grpSpPr>
        <a:xfrm>
          <a:off x="0" y="0"/>
          <a:ext cx="0" cy="0"/>
          <a:chOff x="0" y="0"/>
          <a:chExt cx="0" cy="0"/>
        </a:xfrm>
      </p:grpSpPr>
      <p:pic>
        <p:nvPicPr>
          <p:cNvPr id="11" name="Picture 10" descr="A screenshot of a medical information&#10;&#10;Description automatically generated">
            <a:extLst>
              <a:ext uri="{FF2B5EF4-FFF2-40B4-BE49-F238E27FC236}">
                <a16:creationId xmlns:a16="http://schemas.microsoft.com/office/drawing/2014/main" id="{758BDB56-B4E3-4442-26F0-54784DCF457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9157129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diagram of steps and steps&#10;&#10;Description automatically generated with medium confidence">
            <a:extLst>
              <a:ext uri="{FF2B5EF4-FFF2-40B4-BE49-F238E27FC236}">
                <a16:creationId xmlns:a16="http://schemas.microsoft.com/office/drawing/2014/main" id="{2DAB973C-72DA-B514-AF13-948DC5C2A47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71931984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B7F04-AF34-C568-05E2-D84906A17A9E}"/>
              </a:ext>
            </a:extLst>
          </p:cNvPr>
          <p:cNvSpPr>
            <a:spLocks noGrp="1"/>
          </p:cNvSpPr>
          <p:nvPr>
            <p:ph type="ctrTitle"/>
          </p:nvPr>
        </p:nvSpPr>
        <p:spPr/>
        <p:txBody>
          <a:bodyPr/>
          <a:lstStyle/>
          <a:p>
            <a:r>
              <a:rPr lang="en-US"/>
              <a:t>Difficult-to-treat and severe asthma</a:t>
            </a:r>
            <a:endParaRPr lang="en-AU"/>
          </a:p>
        </p:txBody>
      </p:sp>
      <p:pic>
        <p:nvPicPr>
          <p:cNvPr id="4" name="Picture 3" descr="A blue and white background with text&#10;&#10;Description automatically generated">
            <a:extLst>
              <a:ext uri="{FF2B5EF4-FFF2-40B4-BE49-F238E27FC236}">
                <a16:creationId xmlns:a16="http://schemas.microsoft.com/office/drawing/2014/main" id="{50D92E71-3B65-ED64-0847-28CD6360A18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509037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lose-up of a medical information&#10;&#10;Description automatically generated">
            <a:extLst>
              <a:ext uri="{FF2B5EF4-FFF2-40B4-BE49-F238E27FC236}">
                <a16:creationId xmlns:a16="http://schemas.microsoft.com/office/drawing/2014/main" id="{789BE5E9-6ED0-5FCA-75EA-9A62F0BB668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7296616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close-up of a medical information&#10;&#10;Description automatically generated">
            <a:extLst>
              <a:ext uri="{FF2B5EF4-FFF2-40B4-BE49-F238E27FC236}">
                <a16:creationId xmlns:a16="http://schemas.microsoft.com/office/drawing/2014/main" id="{8EF29F32-ABD9-B621-8AEF-CD7D630415C9}"/>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875011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01CD094D-B442-7885-5ABD-A404B8FEFF63}"/>
            </a:ext>
          </a:extLst>
        </p:cNvPr>
        <p:cNvGrpSpPr/>
        <p:nvPr/>
      </p:nvGrpSpPr>
      <p:grpSpPr>
        <a:xfrm>
          <a:off x="0" y="0"/>
          <a:ext cx="0" cy="0"/>
          <a:chOff x="0" y="0"/>
          <a:chExt cx="0" cy="0"/>
        </a:xfrm>
      </p:grpSpPr>
      <p:pic>
        <p:nvPicPr>
          <p:cNvPr id="9" name="Picture 8" descr="A graph of asthma treatment&#10;&#10;Description automatically generated with medium confidence">
            <a:extLst>
              <a:ext uri="{FF2B5EF4-FFF2-40B4-BE49-F238E27FC236}">
                <a16:creationId xmlns:a16="http://schemas.microsoft.com/office/drawing/2014/main" id="{47E09BDC-1AE0-F3FF-B564-408C9D39B0F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2176714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C7230DF7-7089-A8D7-6601-F0CF51B3C731}"/>
            </a:ext>
          </a:extLst>
        </p:cNvPr>
        <p:cNvGrpSpPr/>
        <p:nvPr/>
      </p:nvGrpSpPr>
      <p:grpSpPr>
        <a:xfrm>
          <a:off x="0" y="0"/>
          <a:ext cx="0" cy="0"/>
          <a:chOff x="0" y="0"/>
          <a:chExt cx="0" cy="0"/>
        </a:xfrm>
      </p:grpSpPr>
      <p:pic>
        <p:nvPicPr>
          <p:cNvPr id="4" name="Picture 3" descr="A diagram of a patient's life cycle&#10;&#10;Description automatically generated">
            <a:extLst>
              <a:ext uri="{FF2B5EF4-FFF2-40B4-BE49-F238E27FC236}">
                <a16:creationId xmlns:a16="http://schemas.microsoft.com/office/drawing/2014/main" id="{C02732ED-8AE4-8CD8-270C-BA0E7B758553}"/>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31190842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screenshot of a computer screen&#10;&#10;Description automatically generated">
            <a:extLst>
              <a:ext uri="{FF2B5EF4-FFF2-40B4-BE49-F238E27FC236}">
                <a16:creationId xmlns:a16="http://schemas.microsoft.com/office/drawing/2014/main" id="{FBFDAAC2-CE40-6A8F-E13C-34F8E3551DC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Tree>
    <p:extLst>
      <p:ext uri="{BB962C8B-B14F-4D97-AF65-F5344CB8AC3E}">
        <p14:creationId xmlns:p14="http://schemas.microsoft.com/office/powerpoint/2010/main" val="795154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484424A-AC79-13CD-D9DA-714EB6C576AE}"/>
              </a:ext>
            </a:extLst>
          </p:cNvPr>
          <p:cNvSpPr txBox="1"/>
          <p:nvPr/>
        </p:nvSpPr>
        <p:spPr>
          <a:xfrm>
            <a:off x="333214" y="6610028"/>
            <a:ext cx="3215898" cy="307777"/>
          </a:xfrm>
          <a:prstGeom prst="rect">
            <a:avLst/>
          </a:prstGeom>
          <a:noFill/>
        </p:spPr>
        <p:txBody>
          <a:bodyPr wrap="square" rtlCol="0">
            <a:spAutoFit/>
          </a:bodyPr>
          <a:lstStyle/>
          <a:p>
            <a:r>
              <a:rPr lang="en-US" sz="1400">
                <a:solidFill>
                  <a:schemeClr val="bg1"/>
                </a:solidFill>
              </a:rPr>
              <a:t>GINA 2025, Box 1-2, part 1/3 </a:t>
            </a:r>
            <a:endParaRPr lang="en-AU" sz="1400">
              <a:solidFill>
                <a:schemeClr val="bg1"/>
              </a:solidFill>
            </a:endParaRPr>
          </a:p>
        </p:txBody>
      </p:sp>
      <p:pic>
        <p:nvPicPr>
          <p:cNvPr id="8" name="Picture 7" descr="A screenshot of a medical information&#10;&#10;Description automatically generated">
            <a:extLst>
              <a:ext uri="{FF2B5EF4-FFF2-40B4-BE49-F238E27FC236}">
                <a16:creationId xmlns:a16="http://schemas.microsoft.com/office/drawing/2014/main" id="{8886744B-1D69-35D9-9704-AF831AB7975B}"/>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37647009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30D5643-9957-766B-A58F-BA2260958B6A}"/>
            </a:ext>
          </a:extLst>
        </p:cNvPr>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7056A770-CA93-044B-1FF1-24E83BCC60D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6178845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73971F0-6FB5-20A6-C934-0ACE08628AFB}"/>
            </a:ext>
          </a:extLst>
        </p:cNvPr>
        <p:cNvGrpSpPr/>
        <p:nvPr/>
      </p:nvGrpSpPr>
      <p:grpSpPr>
        <a:xfrm>
          <a:off x="0" y="0"/>
          <a:ext cx="0" cy="0"/>
          <a:chOff x="0" y="0"/>
          <a:chExt cx="0" cy="0"/>
        </a:xfrm>
      </p:grpSpPr>
      <p:pic>
        <p:nvPicPr>
          <p:cNvPr id="5" name="Picture 4" descr="A screenshot of a computer&#10;&#10;Description automatically generated">
            <a:extLst>
              <a:ext uri="{FF2B5EF4-FFF2-40B4-BE49-F238E27FC236}">
                <a16:creationId xmlns:a16="http://schemas.microsoft.com/office/drawing/2014/main" id="{C1F6B327-7CDF-28A2-F0A4-FAABE6F51C7D}"/>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283276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06E36-511E-64AB-5B62-BB49DA008453}"/>
              </a:ext>
            </a:extLst>
          </p:cNvPr>
          <p:cNvSpPr>
            <a:spLocks noGrp="1"/>
          </p:cNvSpPr>
          <p:nvPr>
            <p:ph type="ctrTitle"/>
          </p:nvPr>
        </p:nvSpPr>
        <p:spPr/>
        <p:txBody>
          <a:bodyPr/>
          <a:lstStyle/>
          <a:p>
            <a:r>
              <a:rPr lang="en-US"/>
              <a:t>Asthma exacerbations</a:t>
            </a:r>
            <a:endParaRPr lang="en-AU"/>
          </a:p>
        </p:txBody>
      </p:sp>
      <p:pic>
        <p:nvPicPr>
          <p:cNvPr id="4" name="Picture 3" descr="A blue and white gradient background&#10;&#10;Description automatically generated">
            <a:extLst>
              <a:ext uri="{FF2B5EF4-FFF2-40B4-BE49-F238E27FC236}">
                <a16:creationId xmlns:a16="http://schemas.microsoft.com/office/drawing/2014/main" id="{B795AE76-684A-ED87-4012-0B42D2ABD23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8984350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A995F196-110D-557C-1113-56DF0D69E3F5}"/>
            </a:ext>
          </a:extLst>
        </p:cNvPr>
        <p:cNvGrpSpPr/>
        <p:nvPr/>
      </p:nvGrpSpPr>
      <p:grpSpPr>
        <a:xfrm>
          <a:off x="0" y="0"/>
          <a:ext cx="0" cy="0"/>
          <a:chOff x="0" y="0"/>
          <a:chExt cx="0" cy="0"/>
        </a:xfrm>
      </p:grpSpPr>
      <p:pic>
        <p:nvPicPr>
          <p:cNvPr id="12" name="Picture 11" descr="A close-up of a medical form&#10;&#10;Description automatically generated">
            <a:extLst>
              <a:ext uri="{FF2B5EF4-FFF2-40B4-BE49-F238E27FC236}">
                <a16:creationId xmlns:a16="http://schemas.microsoft.com/office/drawing/2014/main" id="{B7C62968-E8DB-7828-3151-3ACA2C2E9932}"/>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752612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lose-up of a asthma action plan&#10;&#10;Description automatically generated">
            <a:extLst>
              <a:ext uri="{FF2B5EF4-FFF2-40B4-BE49-F238E27FC236}">
                <a16:creationId xmlns:a16="http://schemas.microsoft.com/office/drawing/2014/main" id="{CF3A47A4-68C2-134A-7BA9-7EFDD233951C}"/>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1827856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close-up of a diagram&#10;&#10;Description automatically generated">
            <a:extLst>
              <a:ext uri="{FF2B5EF4-FFF2-40B4-BE49-F238E27FC236}">
                <a16:creationId xmlns:a16="http://schemas.microsoft.com/office/drawing/2014/main" id="{F18C648C-B491-9A97-8AA1-9DC2530F58D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07563896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screenshot of a medical chart&#10;&#10;Description automatically generated">
            <a:extLst>
              <a:ext uri="{FF2B5EF4-FFF2-40B4-BE49-F238E27FC236}">
                <a16:creationId xmlns:a16="http://schemas.microsoft.com/office/drawing/2014/main" id="{6FFA5877-5ECF-C1C5-A673-2091DE766C63}"/>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267351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medical informational chart&#10;&#10;Description automatically generated with medium confidence">
            <a:extLst>
              <a:ext uri="{FF2B5EF4-FFF2-40B4-BE49-F238E27FC236}">
                <a16:creationId xmlns:a16="http://schemas.microsoft.com/office/drawing/2014/main" id="{4F1613EA-0D0E-544C-79FA-AE2A1A32C08A}"/>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23062445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43F462E6-7CDB-FFD1-C585-9A15B2C5719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ED18663-EF3E-DBB0-A697-2B194BAFFB5C}"/>
              </a:ext>
            </a:extLst>
          </p:cNvPr>
          <p:cNvSpPr>
            <a:spLocks noGrp="1"/>
          </p:cNvSpPr>
          <p:nvPr>
            <p:ph type="ctrTitle"/>
          </p:nvPr>
        </p:nvSpPr>
        <p:spPr/>
        <p:txBody>
          <a:bodyPr/>
          <a:lstStyle/>
          <a:p>
            <a:r>
              <a:rPr lang="en-US"/>
              <a:t>Extreme weather and asthma</a:t>
            </a:r>
            <a:endParaRPr lang="en-AU"/>
          </a:p>
        </p:txBody>
      </p:sp>
      <p:pic>
        <p:nvPicPr>
          <p:cNvPr id="4" name="Picture 3" descr="A blue and white background with text&#10;&#10;Description automatically generated">
            <a:extLst>
              <a:ext uri="{FF2B5EF4-FFF2-40B4-BE49-F238E27FC236}">
                <a16:creationId xmlns:a16="http://schemas.microsoft.com/office/drawing/2014/main" id="{7042498E-890E-95C2-52C0-4E282785549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7964353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1D0305E8-6A0E-F1BE-2B57-CE409413FA3C}"/>
            </a:ext>
          </a:extLst>
        </p:cNvPr>
        <p:cNvGrpSpPr/>
        <p:nvPr/>
      </p:nvGrpSpPr>
      <p:grpSpPr>
        <a:xfrm>
          <a:off x="0" y="0"/>
          <a:ext cx="0" cy="0"/>
          <a:chOff x="0" y="0"/>
          <a:chExt cx="0" cy="0"/>
        </a:xfrm>
      </p:grpSpPr>
      <p:pic>
        <p:nvPicPr>
          <p:cNvPr id="11" name="Picture 10" descr="A screenshot of a medical information&#10;&#10;Description automatically generated">
            <a:extLst>
              <a:ext uri="{FF2B5EF4-FFF2-40B4-BE49-F238E27FC236}">
                <a16:creationId xmlns:a16="http://schemas.microsoft.com/office/drawing/2014/main" id="{7E9CA4B3-E42F-AFC4-468E-AABABDC8715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9406491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8BBEC14-98BE-1933-9305-7445BD2E0782}"/>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5D335C3-B347-17AA-11B5-ED7E0FD2317C}"/>
              </a:ext>
            </a:extLst>
          </p:cNvPr>
          <p:cNvSpPr txBox="1"/>
          <p:nvPr/>
        </p:nvSpPr>
        <p:spPr>
          <a:xfrm>
            <a:off x="333214" y="6610028"/>
            <a:ext cx="3215898" cy="307777"/>
          </a:xfrm>
          <a:prstGeom prst="rect">
            <a:avLst/>
          </a:prstGeom>
          <a:noFill/>
        </p:spPr>
        <p:txBody>
          <a:bodyPr wrap="square" rtlCol="0">
            <a:spAutoFit/>
          </a:bodyPr>
          <a:lstStyle/>
          <a:p>
            <a:r>
              <a:rPr lang="en-US" sz="1400">
                <a:solidFill>
                  <a:schemeClr val="bg1"/>
                </a:solidFill>
              </a:rPr>
              <a:t>GINA 2025, Box 1-2, part 2/3 </a:t>
            </a:r>
            <a:endParaRPr lang="en-AU" sz="1400">
              <a:solidFill>
                <a:schemeClr val="bg1"/>
              </a:solidFill>
            </a:endParaRPr>
          </a:p>
        </p:txBody>
      </p:sp>
      <p:pic>
        <p:nvPicPr>
          <p:cNvPr id="8" name="Picture 7" descr="A screenshot of a medical information&#10;&#10;Description automatically generated">
            <a:extLst>
              <a:ext uri="{FF2B5EF4-FFF2-40B4-BE49-F238E27FC236}">
                <a16:creationId xmlns:a16="http://schemas.microsoft.com/office/drawing/2014/main" id="{E023BDBA-BBAB-7B97-13B9-EA2F5FDC928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627890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3892823-1052-CAE0-E51A-DA15849DC960}"/>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A6D689F6-4AB6-A6FF-5E90-59CC9927A566}"/>
              </a:ext>
            </a:extLst>
          </p:cNvPr>
          <p:cNvPicPr>
            <a:picLocks noGrp="1" noRot="1" noChangeAspect="1" noMove="1" noResize="1" noEditPoints="1" noAdjustHandles="1" noChangeArrowheads="1" noChangeShapeType="1" noCrop="1"/>
          </p:cNvPicPr>
          <p:nvPr/>
        </p:nvPicPr>
        <p:blipFill>
          <a:blip r:embed="rId2"/>
          <a:stretch>
            <a:fillRect/>
          </a:stretch>
        </p:blipFill>
        <p:spPr>
          <a:xfrm>
            <a:off x="592066" y="0"/>
            <a:ext cx="11007868" cy="6858000"/>
          </a:xfrm>
          <a:prstGeom prst="rect">
            <a:avLst/>
          </a:prstGeom>
        </p:spPr>
      </p:pic>
    </p:spTree>
    <p:extLst>
      <p:ext uri="{BB962C8B-B14F-4D97-AF65-F5344CB8AC3E}">
        <p14:creationId xmlns:p14="http://schemas.microsoft.com/office/powerpoint/2010/main" val="216863867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F18AB1E2-8B88-BAFB-90A8-B416FC88D67D}"/>
              </a:ext>
            </a:extLst>
          </p:cNvPr>
          <p:cNvSpPr txBox="1">
            <a:spLocks noGrp="1" noRot="1" noMove="1" noResize="1" noEditPoints="1" noAdjustHandles="1" noChangeArrowheads="1" noChangeShapeType="1"/>
          </p:cNvSpPr>
          <p:nvPr/>
        </p:nvSpPr>
        <p:spPr>
          <a:xfrm>
            <a:off x="323528" y="562577"/>
            <a:ext cx="7560840" cy="85725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nl-BE" sz="7200" b="1" dirty="0">
                <a:solidFill>
                  <a:srgbClr val="004A85"/>
                </a:solidFill>
              </a:rPr>
              <a:t>GINA Resources</a:t>
            </a:r>
          </a:p>
        </p:txBody>
      </p:sp>
      <p:pic>
        <p:nvPicPr>
          <p:cNvPr id="6" name="Picture 3">
            <a:extLst>
              <a:ext uri="{FF2B5EF4-FFF2-40B4-BE49-F238E27FC236}">
                <a16:creationId xmlns:a16="http://schemas.microsoft.com/office/drawing/2014/main" id="{D454D115-FEDA-D2DC-2C0B-2BD9C0638F50}"/>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rcRect/>
          <a:stretch/>
        </p:blipFill>
        <p:spPr bwMode="auto">
          <a:xfrm>
            <a:off x="10744967" y="212569"/>
            <a:ext cx="1260140" cy="12601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kstvak 6">
            <a:extLst>
              <a:ext uri="{FF2B5EF4-FFF2-40B4-BE49-F238E27FC236}">
                <a16:creationId xmlns:a16="http://schemas.microsoft.com/office/drawing/2014/main" id="{8AF4E52E-9776-643D-9C3A-2B5F2BA4C6E5}"/>
              </a:ext>
            </a:extLst>
          </p:cNvPr>
          <p:cNvSpPr txBox="1">
            <a:spLocks noGrp="1" noRot="1" noMove="1" noResize="1" noEditPoints="1" noAdjustHandles="1" noChangeArrowheads="1" noChangeShapeType="1"/>
          </p:cNvSpPr>
          <p:nvPr/>
        </p:nvSpPr>
        <p:spPr>
          <a:xfrm>
            <a:off x="323527" y="6131916"/>
            <a:ext cx="10325887" cy="461665"/>
          </a:xfrm>
          <a:prstGeom prst="rect">
            <a:avLst/>
          </a:prstGeom>
          <a:noFill/>
        </p:spPr>
        <p:txBody>
          <a:bodyPr wrap="square" rtlCol="0">
            <a:spAutoFit/>
          </a:bodyPr>
          <a:lstStyle/>
          <a:p>
            <a:r>
              <a:rPr lang="en-US" b="0" i="1" u="none" strike="noStrike" dirty="0">
                <a:solidFill>
                  <a:srgbClr val="000000"/>
                </a:solidFill>
                <a:effectLst/>
                <a:latin typeface="Aptos" panose="020B0004020202020204" pitchFamily="34" charset="0"/>
              </a:rPr>
              <a:t>Commercial use requires permission under a written copyright agreement.</a:t>
            </a:r>
            <a:endParaRPr lang="nl-BE" i="1" dirty="0">
              <a:solidFill>
                <a:srgbClr val="004A85"/>
              </a:solidFill>
              <a:latin typeface="Aptos" panose="020B0004020202020204" pitchFamily="34" charset="0"/>
            </a:endParaRPr>
          </a:p>
        </p:txBody>
      </p:sp>
      <p:pic>
        <p:nvPicPr>
          <p:cNvPr id="8" name="Picture 7" descr="A qr code on a white background&#10;&#10;Description automatically generated">
            <a:extLst>
              <a:ext uri="{FF2B5EF4-FFF2-40B4-BE49-F238E27FC236}">
                <a16:creationId xmlns:a16="http://schemas.microsoft.com/office/drawing/2014/main" id="{41076BBA-F75F-4E01-29B7-FC8D24528CE8}"/>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tretch>
            <a:fillRect/>
          </a:stretch>
        </p:blipFill>
        <p:spPr>
          <a:xfrm>
            <a:off x="6676253" y="1588486"/>
            <a:ext cx="4054808" cy="4054808"/>
          </a:xfrm>
          <a:prstGeom prst="rect">
            <a:avLst/>
          </a:prstGeom>
        </p:spPr>
      </p:pic>
      <p:sp>
        <p:nvSpPr>
          <p:cNvPr id="10" name="TextBox 9">
            <a:extLst>
              <a:ext uri="{FF2B5EF4-FFF2-40B4-BE49-F238E27FC236}">
                <a16:creationId xmlns:a16="http://schemas.microsoft.com/office/drawing/2014/main" id="{D8082235-EC46-3779-2267-7F3327BE0CA4}"/>
              </a:ext>
            </a:extLst>
          </p:cNvPr>
          <p:cNvSpPr txBox="1">
            <a:spLocks noGrp="1" noRot="1" noMove="1" noResize="1" noEditPoints="1" noAdjustHandles="1" noChangeArrowheads="1" noChangeShapeType="1"/>
          </p:cNvSpPr>
          <p:nvPr/>
        </p:nvSpPr>
        <p:spPr>
          <a:xfrm>
            <a:off x="323528" y="1679389"/>
            <a:ext cx="5772472" cy="3774751"/>
          </a:xfrm>
          <a:prstGeom prst="rect">
            <a:avLst/>
          </a:prstGeom>
          <a:noFill/>
        </p:spPr>
        <p:txBody>
          <a:bodyPr wrap="square">
            <a:spAutoFit/>
          </a:bodyPr>
          <a:lstStyle/>
          <a:p>
            <a:pPr marL="0" indent="0">
              <a:lnSpc>
                <a:spcPts val="4000"/>
              </a:lnSpc>
              <a:buNone/>
            </a:pPr>
            <a:r>
              <a:rPr lang="nl-BE" sz="4400" b="1" dirty="0">
                <a:solidFill>
                  <a:srgbClr val="01B4D4"/>
                </a:solidFill>
                <a:effectLst/>
              </a:rPr>
              <a:t>www.ginasthma.org</a:t>
            </a:r>
          </a:p>
          <a:p>
            <a:pPr>
              <a:lnSpc>
                <a:spcPct val="150000"/>
              </a:lnSpc>
              <a:buFont typeface="Arial" panose="020B0604020202020204" pitchFamily="34" charset="0"/>
              <a:buChar char="•"/>
            </a:pPr>
            <a:r>
              <a:rPr lang="nl-BE" sz="2800" dirty="0">
                <a:solidFill>
                  <a:srgbClr val="004A85"/>
                </a:solidFill>
                <a:effectLst/>
              </a:rPr>
              <a:t> GINA Strategy Report 2025 </a:t>
            </a:r>
          </a:p>
          <a:p>
            <a:pPr>
              <a:lnSpc>
                <a:spcPct val="150000"/>
              </a:lnSpc>
              <a:buFont typeface="Arial" panose="020B0604020202020204" pitchFamily="34" charset="0"/>
              <a:buChar char="•"/>
            </a:pPr>
            <a:r>
              <a:rPr lang="nl-BE" sz="2800" dirty="0">
                <a:solidFill>
                  <a:srgbClr val="004A85"/>
                </a:solidFill>
                <a:effectLst/>
              </a:rPr>
              <a:t> GINA Summary Guide 2025 </a:t>
            </a:r>
            <a:endParaRPr lang="nl-BE" sz="2800" dirty="0">
              <a:solidFill>
                <a:srgbClr val="004A85"/>
              </a:solidFill>
            </a:endParaRPr>
          </a:p>
          <a:p>
            <a:pPr>
              <a:lnSpc>
                <a:spcPct val="150000"/>
              </a:lnSpc>
              <a:buFont typeface="Arial" panose="020B0604020202020204" pitchFamily="34" charset="0"/>
              <a:buChar char="•"/>
            </a:pPr>
            <a:r>
              <a:rPr lang="nl-BE" sz="2800" dirty="0">
                <a:solidFill>
                  <a:srgbClr val="004A85"/>
                </a:solidFill>
                <a:effectLst/>
              </a:rPr>
              <a:t> GINA Severe Asthma Guide 2025 </a:t>
            </a:r>
            <a:endParaRPr lang="nl-BE" sz="2800" dirty="0">
              <a:solidFill>
                <a:srgbClr val="004A85"/>
              </a:solidFill>
            </a:endParaRPr>
          </a:p>
          <a:p>
            <a:pPr>
              <a:lnSpc>
                <a:spcPct val="150000"/>
              </a:lnSpc>
              <a:buFont typeface="Arial" panose="020B0604020202020204" pitchFamily="34" charset="0"/>
              <a:buChar char="•"/>
            </a:pPr>
            <a:r>
              <a:rPr lang="nl-BE" sz="2800" dirty="0">
                <a:solidFill>
                  <a:srgbClr val="004A85"/>
                </a:solidFill>
                <a:effectLst/>
              </a:rPr>
              <a:t> GINA Slide Sets 2025 </a:t>
            </a:r>
          </a:p>
          <a:p>
            <a:pPr>
              <a:lnSpc>
                <a:spcPct val="150000"/>
              </a:lnSpc>
              <a:buFont typeface="Arial" panose="020B0604020202020204" pitchFamily="34" charset="0"/>
              <a:buChar char="•"/>
            </a:pPr>
            <a:r>
              <a:rPr lang="nl-BE" sz="2800" dirty="0">
                <a:solidFill>
                  <a:srgbClr val="004A85"/>
                </a:solidFill>
                <a:effectLst/>
              </a:rPr>
              <a:t> GINA Podcasts 2025</a:t>
            </a:r>
          </a:p>
        </p:txBody>
      </p:sp>
      <p:sp>
        <p:nvSpPr>
          <p:cNvPr id="12" name="Rectangle 11">
            <a:extLst>
              <a:ext uri="{FF2B5EF4-FFF2-40B4-BE49-F238E27FC236}">
                <a16:creationId xmlns:a16="http://schemas.microsoft.com/office/drawing/2014/main" id="{D44EFA85-0AD1-0858-9AE7-C191879FE18E}"/>
              </a:ext>
            </a:extLst>
          </p:cNvPr>
          <p:cNvSpPr>
            <a:spLocks noGrp="1" noRot="1" noMove="1" noResize="1" noEditPoints="1" noAdjustHandles="1" noChangeArrowheads="1" noChangeShapeType="1"/>
          </p:cNvSpPr>
          <p:nvPr/>
        </p:nvSpPr>
        <p:spPr>
          <a:xfrm>
            <a:off x="0" y="6617024"/>
            <a:ext cx="12192000" cy="240976"/>
          </a:xfrm>
          <a:prstGeom prst="rect">
            <a:avLst/>
          </a:prstGeom>
          <a:solidFill>
            <a:srgbClr val="004A8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kstvak 6">
            <a:extLst>
              <a:ext uri="{FF2B5EF4-FFF2-40B4-BE49-F238E27FC236}">
                <a16:creationId xmlns:a16="http://schemas.microsoft.com/office/drawing/2014/main" id="{91891712-CE43-451B-842F-6A55E376175B}"/>
              </a:ext>
            </a:extLst>
          </p:cNvPr>
          <p:cNvSpPr txBox="1">
            <a:spLocks noGrp="1" noRot="1" noMove="1" noResize="1" noEditPoints="1" noAdjustHandles="1" noChangeArrowheads="1" noChangeShapeType="1"/>
          </p:cNvSpPr>
          <p:nvPr/>
        </p:nvSpPr>
        <p:spPr>
          <a:xfrm>
            <a:off x="8538131" y="6606514"/>
            <a:ext cx="3653869" cy="276999"/>
          </a:xfrm>
          <a:prstGeom prst="rect">
            <a:avLst/>
          </a:prstGeom>
          <a:noFill/>
        </p:spPr>
        <p:txBody>
          <a:bodyPr wrap="square" rtlCol="0">
            <a:spAutoFit/>
          </a:bodyPr>
          <a:lstStyle/>
          <a:p>
            <a:r>
              <a:rPr lang="en-US" sz="1200" dirty="0">
                <a:solidFill>
                  <a:schemeClr val="bg1"/>
                </a:solidFill>
                <a:effectLst/>
              </a:rPr>
              <a:t>©</a:t>
            </a:r>
            <a:r>
              <a:rPr lang="en-US" sz="1200" b="0" u="none" strike="noStrike" dirty="0">
                <a:solidFill>
                  <a:schemeClr val="bg1"/>
                </a:solidFill>
                <a:effectLst/>
              </a:rPr>
              <a:t>Global Initiative for Asthma, </a:t>
            </a:r>
            <a:r>
              <a:rPr lang="en-US" sz="1200" b="0" u="none" strike="noStrike" dirty="0" err="1">
                <a:solidFill>
                  <a:schemeClr val="bg1"/>
                </a:solidFill>
                <a:effectLst/>
              </a:rPr>
              <a:t>www.ginasthma.org</a:t>
            </a:r>
            <a:endParaRPr lang="nl-BE" sz="1200" dirty="0">
              <a:solidFill>
                <a:schemeClr val="bg1"/>
              </a:solidFill>
            </a:endParaRPr>
          </a:p>
        </p:txBody>
      </p:sp>
    </p:spTree>
    <p:extLst>
      <p:ext uri="{BB962C8B-B14F-4D97-AF65-F5344CB8AC3E}">
        <p14:creationId xmlns:p14="http://schemas.microsoft.com/office/powerpoint/2010/main" val="319283480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DEE5E54-66D4-0CAD-DD43-D012B88B044D}"/>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5EB0740-368C-A58C-799D-AAB65883AB98}"/>
              </a:ext>
            </a:extLst>
          </p:cNvPr>
          <p:cNvSpPr txBox="1"/>
          <p:nvPr/>
        </p:nvSpPr>
        <p:spPr>
          <a:xfrm>
            <a:off x="333214" y="6610028"/>
            <a:ext cx="3215898" cy="307777"/>
          </a:xfrm>
          <a:prstGeom prst="rect">
            <a:avLst/>
          </a:prstGeom>
          <a:noFill/>
        </p:spPr>
        <p:txBody>
          <a:bodyPr wrap="square" rtlCol="0">
            <a:spAutoFit/>
          </a:bodyPr>
          <a:lstStyle/>
          <a:p>
            <a:r>
              <a:rPr lang="en-US" sz="1400">
                <a:solidFill>
                  <a:schemeClr val="bg1"/>
                </a:solidFill>
              </a:rPr>
              <a:t>GINA 2025, Box 1-2, part 3/3 </a:t>
            </a:r>
            <a:endParaRPr lang="en-AU" sz="1400">
              <a:solidFill>
                <a:schemeClr val="bg1"/>
              </a:solidFill>
            </a:endParaRPr>
          </a:p>
        </p:txBody>
      </p:sp>
      <p:pic>
        <p:nvPicPr>
          <p:cNvPr id="8" name="Picture 7" descr="A screenshot of a medical information&#10;&#10;Description automatically generated">
            <a:extLst>
              <a:ext uri="{FF2B5EF4-FFF2-40B4-BE49-F238E27FC236}">
                <a16:creationId xmlns:a16="http://schemas.microsoft.com/office/drawing/2014/main" id="{46EBA9DC-E15E-4E24-685C-E586A26F107B}"/>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8691781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screenshot of a medical report&#10;&#10;Description automatically generated">
            <a:extLst>
              <a:ext uri="{FF2B5EF4-FFF2-40B4-BE49-F238E27FC236}">
                <a16:creationId xmlns:a16="http://schemas.microsoft.com/office/drawing/2014/main" id="{83A9C629-6436-FDCA-3D0C-D15140460E1C}"/>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35069545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0|9.8|4.4"/>
</p:tagLst>
</file>

<file path=ppt/theme/theme1.xml><?xml version="1.0" encoding="utf-8"?>
<a:theme xmlns:a="http://schemas.openxmlformats.org/drawingml/2006/main" name="GINA 16_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INA 16_9.potx" id="{84C85124-DFFB-4E38-8A62-E13122C818AD}" vid="{C117EFC0-9A65-4A60-84E5-5C5311AADE8D}"/>
    </a:ext>
  </a:extLst>
</a:theme>
</file>

<file path=ppt/theme/theme2.xml><?xml version="1.0" encoding="utf-8"?>
<a:theme xmlns:a="http://schemas.openxmlformats.org/drawingml/2006/main" name="1_GINA 16_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GINA 16_9.potx" id="{B4D82DA5-C050-406E-ABBF-4B27B58E3A6E}" vid="{D638CC8D-118C-4D38-AF0A-478CE25C105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Metadata/LabelInfo.xml><?xml version="1.0" encoding="utf-8"?>
<clbl:labelList xmlns:clbl="http://schemas.microsoft.com/office/2020/mipLabelMetadata">
  <clbl:label id="{82c514c1-a717-4087-be06-d40d2070ad52}" enabled="0" method="" siteId="{82c514c1-a717-4087-be06-d40d2070ad52}" removed="1"/>
</clbl:labelList>
</file>

<file path=docProps/app.xml><?xml version="1.0" encoding="utf-8"?>
<Properties xmlns="http://schemas.openxmlformats.org/officeDocument/2006/extended-properties" xmlns:vt="http://schemas.openxmlformats.org/officeDocument/2006/docPropsVTypes">
  <Template>GINA 16_9</Template>
  <TotalTime>9302</TotalTime>
  <Words>703</Words>
  <Application>Microsoft Macintosh PowerPoint</Application>
  <PresentationFormat>Widescreen</PresentationFormat>
  <Paragraphs>85</Paragraphs>
  <Slides>71</Slides>
  <Notes>34</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71</vt:i4>
      </vt:variant>
    </vt:vector>
  </HeadingPairs>
  <TitlesOfParts>
    <vt:vector size="79" baseType="lpstr">
      <vt:lpstr>Aptos</vt:lpstr>
      <vt:lpstr>Arial</vt:lpstr>
      <vt:lpstr>Calibri</vt:lpstr>
      <vt:lpstr>Segoe UI</vt:lpstr>
      <vt:lpstr>Symbol</vt:lpstr>
      <vt:lpstr>Wingdings</vt:lpstr>
      <vt:lpstr>GINA 16_9</vt:lpstr>
      <vt:lpstr>1_GINA 16_9</vt:lpstr>
      <vt:lpstr>What’s new in GINA 2025?</vt:lpstr>
      <vt:lpstr>PowerPoint Presentation</vt:lpstr>
      <vt:lpstr>Diagnosis of asthma in adults, adolescents and children 611 years</vt:lpstr>
      <vt:lpstr>PowerPoint Presentation</vt:lpstr>
      <vt:lpstr>PowerPoint Presentation</vt:lpstr>
      <vt:lpstr>PowerPoint Presentation</vt:lpstr>
      <vt:lpstr>PowerPoint Presentation</vt:lpstr>
      <vt:lpstr>PowerPoint Presentation</vt:lpstr>
      <vt:lpstr>PowerPoint Presentation</vt:lpstr>
      <vt:lpstr>Type 2 biomarkers in asthma</vt:lpstr>
      <vt:lpstr>PowerPoint Presentation</vt:lpstr>
      <vt:lpstr>PowerPoint Presentation</vt:lpstr>
      <vt:lpstr>PowerPoint Presentation</vt:lpstr>
      <vt:lpstr>PowerPoint Presentation</vt:lpstr>
      <vt:lpstr>PowerPoint Presentation</vt:lpstr>
      <vt:lpstr>PowerPoint Presentation</vt:lpstr>
      <vt:lpstr>Personalized treatment of asthma</vt:lpstr>
      <vt:lpstr>PowerPoint Presentation</vt:lpstr>
      <vt:lpstr>PowerPoint Presentation</vt:lpstr>
      <vt:lpstr>PowerPoint Presentation</vt:lpstr>
      <vt:lpstr>PowerPoint Presentation</vt:lpstr>
      <vt:lpstr>PowerPoint Presentation</vt:lpstr>
      <vt:lpstr>PowerPoint Presentation</vt:lpstr>
      <vt:lpstr>Assessment of asthma</vt:lpstr>
      <vt:lpstr>PowerPoint Presentation</vt:lpstr>
      <vt:lpstr>PowerPoint Presentation</vt:lpstr>
      <vt:lpstr>PowerPoint Presentation</vt:lpstr>
      <vt:lpstr>Asthma treatment in adults and adolescents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Children 611 years</vt:lpstr>
      <vt:lpstr>PowerPoint Presentation</vt:lpstr>
      <vt:lpstr>PowerPoint Presentation</vt:lpstr>
      <vt:lpstr>Children 5 years and younger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Difficult-to-treat and severe asthma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Asthma exacerbations</vt:lpstr>
      <vt:lpstr>PowerPoint Presentation</vt:lpstr>
      <vt:lpstr>PowerPoint Presentation</vt:lpstr>
      <vt:lpstr>PowerPoint Presentation</vt:lpstr>
      <vt:lpstr>PowerPoint Presentation</vt:lpstr>
      <vt:lpstr>PowerPoint Presentation</vt:lpstr>
      <vt:lpstr>Extreme weather and asthma</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What’s new in GINA 2025?</dc:title>
  <dc:subject/>
  <dc:creator>Helen Reddel</dc:creator>
  <cp:keywords/>
  <dc:description/>
  <cp:lastModifiedBy>Kristi Rurey</cp:lastModifiedBy>
  <cp:revision>132</cp:revision>
  <dcterms:created xsi:type="dcterms:W3CDTF">2025-04-30T19:57:20Z</dcterms:created>
  <dcterms:modified xsi:type="dcterms:W3CDTF">2025-11-12T17:45:40Z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a7d8d5d-78e2-4a62-9fcd-016eb5e4c57c_Enabled">
    <vt:lpwstr>true</vt:lpwstr>
  </property>
  <property fmtid="{D5CDD505-2E9C-101B-9397-08002B2CF9AE}" pid="3" name="MSIP_Label_6a7d8d5d-78e2-4a62-9fcd-016eb5e4c57c_SetDate">
    <vt:lpwstr>2025-05-05T02:43:00Z</vt:lpwstr>
  </property>
  <property fmtid="{D5CDD505-2E9C-101B-9397-08002B2CF9AE}" pid="4" name="MSIP_Label_6a7d8d5d-78e2-4a62-9fcd-016eb5e4c57c_Method">
    <vt:lpwstr>Standard</vt:lpwstr>
  </property>
  <property fmtid="{D5CDD505-2E9C-101B-9397-08002B2CF9AE}" pid="5" name="MSIP_Label_6a7d8d5d-78e2-4a62-9fcd-016eb5e4c57c_Name">
    <vt:lpwstr>Général</vt:lpwstr>
  </property>
  <property fmtid="{D5CDD505-2E9C-101B-9397-08002B2CF9AE}" pid="6" name="MSIP_Label_6a7d8d5d-78e2-4a62-9fcd-016eb5e4c57c_SiteId">
    <vt:lpwstr>06e1fe28-5f8b-4075-bf6c-ae24be1a7992</vt:lpwstr>
  </property>
  <property fmtid="{D5CDD505-2E9C-101B-9397-08002B2CF9AE}" pid="7" name="MSIP_Label_6a7d8d5d-78e2-4a62-9fcd-016eb5e4c57c_ActionId">
    <vt:lpwstr>28c3b1e4-81c0-40b5-a374-de44d624835b</vt:lpwstr>
  </property>
  <property fmtid="{D5CDD505-2E9C-101B-9397-08002B2CF9AE}" pid="8" name="MSIP_Label_6a7d8d5d-78e2-4a62-9fcd-016eb5e4c57c_ContentBits">
    <vt:lpwstr>0</vt:lpwstr>
  </property>
  <property fmtid="{D5CDD505-2E9C-101B-9397-08002B2CF9AE}" pid="9" name="MSIP_Label_6a7d8d5d-78e2-4a62-9fcd-016eb5e4c57c_Tag">
    <vt:lpwstr>50, 3, 0, 1</vt:lpwstr>
  </property>
</Properties>
</file>