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721" r:id="rId2"/>
  </p:sldMasterIdLst>
  <p:notesMasterIdLst>
    <p:notesMasterId r:id="rId53"/>
  </p:notesMasterIdLst>
  <p:sldIdLst>
    <p:sldId id="2147473088" r:id="rId3"/>
    <p:sldId id="2147473125" r:id="rId4"/>
    <p:sldId id="2147473126" r:id="rId5"/>
    <p:sldId id="2147472988" r:id="rId6"/>
    <p:sldId id="338" r:id="rId7"/>
    <p:sldId id="862" r:id="rId8"/>
    <p:sldId id="863" r:id="rId9"/>
    <p:sldId id="389" r:id="rId10"/>
    <p:sldId id="2147472917" r:id="rId11"/>
    <p:sldId id="2147473127" r:id="rId12"/>
    <p:sldId id="287" r:id="rId13"/>
    <p:sldId id="2147473147" r:id="rId14"/>
    <p:sldId id="2147473155" r:id="rId15"/>
    <p:sldId id="301" r:id="rId16"/>
    <p:sldId id="303" r:id="rId17"/>
    <p:sldId id="311" r:id="rId18"/>
    <p:sldId id="2147473148" r:id="rId19"/>
    <p:sldId id="2147473156" r:id="rId20"/>
    <p:sldId id="2147473152" r:id="rId21"/>
    <p:sldId id="2147473153" r:id="rId22"/>
    <p:sldId id="2147473121" r:id="rId23"/>
    <p:sldId id="2147473154" r:id="rId24"/>
    <p:sldId id="2147473158" r:id="rId25"/>
    <p:sldId id="2147473157" r:id="rId26"/>
    <p:sldId id="315" r:id="rId27"/>
    <p:sldId id="316" r:id="rId28"/>
    <p:sldId id="317" r:id="rId29"/>
    <p:sldId id="2147473136" r:id="rId30"/>
    <p:sldId id="318" r:id="rId31"/>
    <p:sldId id="2147473130" r:id="rId32"/>
    <p:sldId id="2147473160" r:id="rId33"/>
    <p:sldId id="2147473159" r:id="rId34"/>
    <p:sldId id="307" r:id="rId35"/>
    <p:sldId id="2147473131" r:id="rId36"/>
    <p:sldId id="308" r:id="rId37"/>
    <p:sldId id="2147473139" r:id="rId38"/>
    <p:sldId id="309" r:id="rId39"/>
    <p:sldId id="2147473116" r:id="rId40"/>
    <p:sldId id="2147473140" r:id="rId41"/>
    <p:sldId id="310" r:id="rId42"/>
    <p:sldId id="2147473137" r:id="rId43"/>
    <p:sldId id="2147473138" r:id="rId44"/>
    <p:sldId id="2147473129" r:id="rId45"/>
    <p:sldId id="2147473132" r:id="rId46"/>
    <p:sldId id="2147473163" r:id="rId47"/>
    <p:sldId id="2147473162" r:id="rId48"/>
    <p:sldId id="312" r:id="rId49"/>
    <p:sldId id="313" r:id="rId50"/>
    <p:sldId id="314" r:id="rId51"/>
    <p:sldId id="25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26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8FF74B-A897-1F0B-ED21-0410226AFA3F}" name="Helen Reddel" initials="HR" userId="S::helen.reddel@woolcock.org.au::d57ade11-6c49-409e-80ce-616414b36157" providerId="AD"/>
  <p188:author id="{D06AAC9B-F463-EC44-F4B7-035FB9B23EE7}" name="Jenni Harman" initials="JH" userId="S::jenni.harman@meducation.com.au::809b45cf-8e23-4fd6-8583-11fcb7fb6a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679"/>
    <a:srgbClr val="D0D8E8"/>
    <a:srgbClr val="E9EFF7"/>
    <a:srgbClr val="457EC2"/>
    <a:srgbClr val="000000"/>
    <a:srgbClr val="966F54"/>
    <a:srgbClr val="A87F63"/>
    <a:srgbClr val="FBE6CE"/>
    <a:srgbClr val="FDE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52" autoAdjust="0"/>
    <p:restoredTop sz="69667" autoAdjust="0"/>
  </p:normalViewPr>
  <p:slideViewPr>
    <p:cSldViewPr snapToGrid="0" showGuides="1">
      <p:cViewPr>
        <p:scale>
          <a:sx n="100" d="100"/>
          <a:sy n="100" d="100"/>
        </p:scale>
        <p:origin x="4264" y="344"/>
      </p:cViewPr>
      <p:guideLst>
        <p:guide orient="horz" pos="595"/>
        <p:guide pos="2661"/>
      </p:guideLst>
    </p:cSldViewPr>
  </p:slideViewPr>
  <p:outlineViewPr>
    <p:cViewPr>
      <p:scale>
        <a:sx n="33" d="100"/>
        <a:sy n="33" d="100"/>
      </p:scale>
      <p:origin x="0" y="-113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4"/>
    </p:cViewPr>
  </p:sorter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microsoft.com/office/2018/10/relationships/authors" Target="author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8D105-7281-4849-AECB-569F2609BAF5}" type="datetimeFigureOut">
              <a:rPr lang="en-AU" smtClean="0"/>
              <a:t>23/6/2026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52F4A-13DB-4544-BAAF-781DA174A3E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6053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3783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/>
              <a:t>Lefebvre P, Duh MS, </a:t>
            </a:r>
            <a:r>
              <a:rPr lang="en-AU" dirty="0" err="1"/>
              <a:t>Lafeuille</a:t>
            </a:r>
            <a:r>
              <a:rPr lang="en-AU" dirty="0"/>
              <a:t> M-H, et al. Acute and chronic systemic corticosteroid–related complications in patients with severe asthma. J Allergy Clin Immunol 2015; 136: 1488-1495.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 err="1"/>
              <a:t>Chalitsios</a:t>
            </a:r>
            <a:r>
              <a:rPr lang="en-AU" dirty="0"/>
              <a:t> CV, McKeever TM, Shaw DE. Incidence of osteoporosis and fragility fractures in asthma: a UK population-based matched cohort study. </a:t>
            </a:r>
            <a:r>
              <a:rPr lang="en-AU" dirty="0" err="1"/>
              <a:t>Eur</a:t>
            </a:r>
            <a:r>
              <a:rPr lang="en-AU" dirty="0"/>
              <a:t> Respir J 2021; 57: 2001251.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/>
              <a:t>Foster JM, McDonald VM, Guo M, et al. “I have lost in every facet of my life”: the hidden burden of severe asthma. </a:t>
            </a:r>
            <a:r>
              <a:rPr lang="en-AU" dirty="0" err="1"/>
              <a:t>Eur</a:t>
            </a:r>
            <a:r>
              <a:rPr lang="en-AU" dirty="0"/>
              <a:t> Respir J 2017; 50: 1700765.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 err="1"/>
              <a:t>Waljee</a:t>
            </a:r>
            <a:r>
              <a:rPr lang="en-AU" dirty="0"/>
              <a:t> AK, Rogers MA, Lin P, et al. Short term use of oral corticosteroids and related harms among adults in the United States: population based cohort study. BMJ 2017; 357: j1415.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2506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Jackson DJ, Wechsler ME, Jackson DJ, et al. Twice-yearly depemokimab in severe asthma with an eosinophilic phenotype. N Engl J Med 2024; 391: 2337-2349.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/>
              <a:t>Gevaert P, Desrosiers M, Cornet M, et al. Efficacy and safety of twice per year depemokimab in chronic rhinosinusitis with nasal polyps (ANCHOR-1 and ANCHOR-2): phase 3, randomised, double-blind, parallel trials. Lancet 2025; 405: 911-926.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350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2293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NOTE: this slide is just to show the overall orientation; abbreviations are shown on the following pop-out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22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NOTE: this slide is just to show the overall orientation; abbreviations are shown on the following pop-out slides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30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NOTE: this slide is just to show the overall orientation; abbreviations are shown on the following pop-out slides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73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NOTE: this slide is just to show the overall orientation; abbreviations are shown on the following pop-out slides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03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13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238C-7D4E-C700-9F47-68698631B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AD89DC-D583-4C97-2195-5C63BE3AC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5E1976-C8A7-C263-C855-0428257BC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NOTE: this slide is just to show the overall orientation; abbreviations are shown on the following pop-out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E0DEF-2C88-7AE9-B6DE-67622CF6EA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33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599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09874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61953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04075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37939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79047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7886-C899-5D4B-AB67-B96E47D13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F16C1D-7471-B1C4-7309-9B24D5C8A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46A8DD-E8FD-D380-C418-41348CE94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NOTE: this slide is just to show the overall orientation; abbreviations are shown on the following pop-out slides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2AFB0-31B2-04D6-1A7E-838104CB1E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074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7853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255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70984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66987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AU" sz="1100" dirty="0"/>
              <a:t>Sobieraj DM, Baker WL, Nguyen E, et al. Association of inhaled corticosteroids and long-acting muscarinic antagonists with asthma control in patients with uncontrolled, persistent asthma: a systematic review and meta-analysis. JAMA 2018; 319: 1473-1484.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1100" dirty="0"/>
              <a:t>Kim LH, Saleh C, Whalen-Browne A, et al. Triple vs dual inhaler therapy and asthma outcomes in moderate to severe asthma: a systematic review and meta-analysis. JAMA 2021; 325: 2466-2479. 41.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1100" dirty="0"/>
              <a:t>Oba Y, Anwer S, </a:t>
            </a:r>
            <a:r>
              <a:rPr lang="en-AU" sz="1100" dirty="0" err="1"/>
              <a:t>Maduke</a:t>
            </a:r>
            <a:r>
              <a:rPr lang="en-AU" sz="1100" dirty="0"/>
              <a:t> T, et al. Effectiveness and tolerability of dual and triple combination inhaler therapies compared with each other and varying doses of inhaled corticosteroids in adolescents and adults with asthma: a systematic review and network meta-analysis. Cochrane Database Syst Rev 2022; 12: CD013799.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1100" dirty="0"/>
              <a:t>Gibson PG, Yang IA, Upham JW, et al. Effect of azithromycin on asthma exacerbations and quality of life in adults with persistent uncontrolled asthma (AMAZES): a randomised, double-blind, placebo-controlled trial. Lancet 2017; 390: 659-668.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1100" dirty="0"/>
              <a:t>Brusselle GG, </a:t>
            </a:r>
            <a:r>
              <a:rPr lang="en-AU" sz="1100" dirty="0" err="1"/>
              <a:t>Vanderstichele</a:t>
            </a:r>
            <a:r>
              <a:rPr lang="en-AU" sz="1100" dirty="0"/>
              <a:t> C, Jordens P, et al. Azithromycin for prevention of exacerbations in severe asthma (AZISAST): a multicentre randomised double-blind placebo-controlled trial. Thorax 2013; 68: 322-329.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1100" dirty="0"/>
              <a:t>Castro M, Rubin AS, Laviolette M, et al. Effectiveness and safety of bronchial thermoplasty in the treatment of severe asthma: a </a:t>
            </a:r>
            <a:r>
              <a:rPr lang="en-AU" sz="1100" dirty="0" err="1"/>
              <a:t>multicenter</a:t>
            </a:r>
            <a:r>
              <a:rPr lang="en-AU" sz="1100" dirty="0"/>
              <a:t>, randomized, double-blind, sham-controlled clinical trial. Am J Respir Crit Care Med 2010; 181: 116-124. 45. </a:t>
            </a:r>
          </a:p>
          <a:p>
            <a:pPr>
              <a:spcBef>
                <a:spcPts val="600"/>
              </a:spcBef>
            </a:pPr>
            <a:r>
              <a:rPr lang="en-AU" sz="1100" dirty="0"/>
              <a:t>Chaudhuri R, Rubin A, Sumino K, et al. Safety and effectiveness of bronchial thermoplasty after 10 years in patients with persistent asthma (BT10+): a follow-up of three randomised controlled trials. Lancet Respir Med 2021; 9: 457-466.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29746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0915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881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Heaney LG, Busby J, Bradding P, et al. Remotely monitored therapy and nitric oxide suppression identifies nonadherence in severe asthma. Am J Respir Crit Care Med 2019; 199: 454-464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McNicholl DM, Stevenson M, McGarvey LP, et al. The utility of fractional exhaled nitric oxide suppression in the identification of nonadherence in difficult asthma. Am J Respir Crit Care Med 2012; 186: 1102-1108.</a:t>
            </a:r>
          </a:p>
          <a:p>
            <a:r>
              <a:rPr lang="en-AU" dirty="0"/>
              <a:t>Hale EM, Greene G, Mulvey C, et al. Use of digital measurement of medication adherence and lung function to guide the management of uncontrolled asthma (INCA Sun): a multicentre, single-blinded, randomised clinical trial. Lancet Respir Med 2023; 11: 591-601.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9127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34146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NOTE: this slide is just to show the overall orientation; abbreviations are shown on the following pop-out slides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739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71878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61085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82890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44389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14261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21361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076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Chung KF, Wenzel SE, Brozek JL, et al. International ERS/ATS guidelines on definition, evaluation and treatment of severe asthma. </a:t>
            </a:r>
            <a:r>
              <a:rPr lang="en-AU" dirty="0" err="1"/>
              <a:t>Eur</a:t>
            </a:r>
            <a:r>
              <a:rPr lang="en-AU" dirty="0"/>
              <a:t> Respir J 2014; 43: 343-373.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86493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32660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Chupp G, Nagase H, </a:t>
            </a:r>
            <a:r>
              <a:rPr lang="en-AU" dirty="0" err="1"/>
              <a:t>Skowasch</a:t>
            </a:r>
            <a:r>
              <a:rPr lang="en-AU" dirty="0"/>
              <a:t> D, et al. Switching to twice-yearly depemokimab from mepolizumab/benralizumab in severe asthma: A </a:t>
            </a:r>
            <a:r>
              <a:rPr lang="en-AU" dirty="0" err="1"/>
              <a:t>multicenter</a:t>
            </a:r>
            <a:r>
              <a:rPr lang="en-AU" dirty="0"/>
              <a:t>, randomized, double-blind, Phase 3A Clinical Trial (NIMBLE). Am J Respir Crit Care Med 2026; 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212: 921-935.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07083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96344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18542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Namazy</a:t>
            </a:r>
            <a:r>
              <a:rPr lang="en-AU" dirty="0"/>
              <a:t> J, Cabana MD, Scheuerle AE, et al. The Xolair Pregnancy Registry (EXPECT): the safety of omalizumab use during pregnancy. J Allergy Clin Immunol 2015; 135: 407-412.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97902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25471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035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18194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708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07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Hekking P, Wener R, </a:t>
            </a:r>
            <a:r>
              <a:rPr lang="en-AU" dirty="0" err="1"/>
              <a:t>Amelink</a:t>
            </a:r>
            <a:r>
              <a:rPr lang="en-AU" dirty="0"/>
              <a:t> M, et al. The prevalence of severe refractory asthma. J Allergy Clin Immunol 2015; 135: 896-902.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3777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2593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Hekking P, Wener R, </a:t>
            </a:r>
            <a:r>
              <a:rPr lang="en-AU" dirty="0" err="1"/>
              <a:t>Amelink</a:t>
            </a:r>
            <a:r>
              <a:rPr lang="en-AU" dirty="0"/>
              <a:t> M, et al. The prevalence of severe refractory asthma. J Allergy Clin Immunol 2015; 135: 896-902.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3106F-883E-3049-82C9-D84EE99493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82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Hekking P, Wener R, </a:t>
            </a:r>
            <a:r>
              <a:rPr lang="en-AU" dirty="0" err="1"/>
              <a:t>Amelink</a:t>
            </a:r>
            <a:r>
              <a:rPr lang="en-AU" dirty="0"/>
              <a:t> M, et al. The prevalence of severe refractory asthma. J Allergy Clin Immunol 2015; 135: 896-902.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52F4A-13DB-4544-BAAF-781DA174A3E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5358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F0A324-4455-43B6-BECE-EF1BBB6CA161}" type="slidenum">
              <a:rPr kumimoji="0" lang="en-A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710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Asthma treatment is not one-size-fits-all, and not just about medications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DE7CD0-D342-4853-9B24-2629CAF6F161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83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032000" y="6458425"/>
            <a:ext cx="8128000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600" b="1">
                <a:solidFill>
                  <a:srgbClr val="134679"/>
                </a:solidFill>
              </a:rPr>
              <a:t>© Global Initiative for Asthma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83" y="100918"/>
            <a:ext cx="11808883" cy="676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/>
          </p:cNvSpPr>
          <p:nvPr userDrawn="1"/>
        </p:nvSpPr>
        <p:spPr bwMode="auto">
          <a:xfrm>
            <a:off x="239184" y="4544843"/>
            <a:ext cx="1175173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884"/>
              </a:spcBef>
            </a:pPr>
            <a: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  <a:t>GINA Global Strategy for Asthma </a:t>
            </a:r>
            <a:b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</a:br>
            <a: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  <a:t>Management and Prevention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02267" y="5553150"/>
            <a:ext cx="102703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rgbClr val="134679"/>
                </a:solidFill>
              </a:rPr>
              <a:t>Use of this </a:t>
            </a:r>
            <a:r>
              <a:rPr lang="en-US" sz="1600" dirty="0">
                <a:solidFill>
                  <a:srgbClr val="134679"/>
                </a:solidFill>
              </a:rPr>
              <a:t>slide set is restricted for academic and educational purposes only.  </a:t>
            </a:r>
            <a:br>
              <a:rPr lang="en-US" sz="1600">
                <a:solidFill>
                  <a:srgbClr val="134679"/>
                </a:solidFill>
              </a:rPr>
            </a:br>
            <a:r>
              <a:rPr lang="en-US" sz="1600">
                <a:solidFill>
                  <a:srgbClr val="134679"/>
                </a:solidFill>
              </a:rPr>
              <a:t>No additions or changes </a:t>
            </a:r>
            <a:r>
              <a:rPr lang="en-US" sz="1600" baseline="0">
                <a:solidFill>
                  <a:srgbClr val="134679"/>
                </a:solidFill>
              </a:rPr>
              <a:t>may be made. </a:t>
            </a:r>
            <a:br>
              <a:rPr lang="en-US" sz="1600" baseline="0">
                <a:solidFill>
                  <a:srgbClr val="134679"/>
                </a:solidFill>
              </a:rPr>
            </a:br>
            <a:r>
              <a:rPr lang="en-US" sz="1600">
                <a:solidFill>
                  <a:srgbClr val="134679"/>
                </a:solidFill>
              </a:rPr>
              <a:t>Use of any slides for </a:t>
            </a:r>
            <a:r>
              <a:rPr lang="en-US" sz="1600" dirty="0">
                <a:solidFill>
                  <a:srgbClr val="134679"/>
                </a:solidFill>
              </a:rPr>
              <a:t>commercial or promotional purposes requires approval from GINA. </a:t>
            </a:r>
            <a:endParaRPr lang="en-AU" sz="1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78722"/>
            <a:ext cx="10363200" cy="14700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05" y="3395894"/>
            <a:ext cx="1058060" cy="10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979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3816415" y="6573839"/>
            <a:ext cx="8128000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1600" b="1">
                <a:solidFill>
                  <a:srgbClr val="134679"/>
                </a:solidFill>
              </a:rPr>
              <a:t>© Global Initiative for Asthma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1" y="100013"/>
            <a:ext cx="11808883" cy="676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78722"/>
            <a:ext cx="10363200" cy="14700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426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CF0127-9473-4B4A-80E9-B448B1D2629E}"/>
              </a:ext>
            </a:extLst>
          </p:cNvPr>
          <p:cNvSpPr>
            <a:spLocks/>
          </p:cNvSpPr>
          <p:nvPr userDrawn="1"/>
        </p:nvSpPr>
        <p:spPr bwMode="auto">
          <a:xfrm>
            <a:off x="239184" y="4225250"/>
            <a:ext cx="1175173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884"/>
              </a:spcBef>
            </a:pPr>
            <a: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  <a:t>GINA Global Strategy for Asthma </a:t>
            </a:r>
            <a:b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</a:br>
            <a:r>
              <a:rPr lang="en-US" altLang="en-US" sz="2400" dirty="0">
                <a:solidFill>
                  <a:srgbClr val="134679"/>
                </a:solidFill>
                <a:cs typeface="Arial" pitchFamily="34" charset="0"/>
                <a:sym typeface="Arial" pitchFamily="34" charset="0"/>
              </a:rPr>
              <a:t>Management and Prevention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F455244-887F-447B-AEBB-4A3816726A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05" y="3076301"/>
            <a:ext cx="1058060" cy="10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944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34" y="-165100"/>
            <a:ext cx="12937067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08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4"/>
          <p:cNvSpPr/>
          <p:nvPr userDrawn="1"/>
        </p:nvSpPr>
        <p:spPr>
          <a:xfrm>
            <a:off x="220133" y="6653214"/>
            <a:ext cx="11760200" cy="215900"/>
          </a:xfrm>
          <a:custGeom>
            <a:avLst/>
            <a:gdLst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48001 w 8820000"/>
              <a:gd name="connsiteY6" fmla="*/ 288000 h 288000"/>
              <a:gd name="connsiteX7" fmla="*/ 0 w 8820000"/>
              <a:gd name="connsiteY7" fmla="*/ 239999 h 288000"/>
              <a:gd name="connsiteX8" fmla="*/ 0 w 8820000"/>
              <a:gd name="connsiteY8" fmla="*/ 48001 h 288000"/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0 w 8820000"/>
              <a:gd name="connsiteY6" fmla="*/ 239999 h 288000"/>
              <a:gd name="connsiteX7" fmla="*/ 0 w 8820000"/>
              <a:gd name="connsiteY7" fmla="*/ 48001 h 288000"/>
              <a:gd name="connsiteX0" fmla="*/ 0 w 8820000"/>
              <a:gd name="connsiteY0" fmla="*/ 48001 h 239999"/>
              <a:gd name="connsiteX1" fmla="*/ 48001 w 8820000"/>
              <a:gd name="connsiteY1" fmla="*/ 0 h 239999"/>
              <a:gd name="connsiteX2" fmla="*/ 8771999 w 8820000"/>
              <a:gd name="connsiteY2" fmla="*/ 0 h 239999"/>
              <a:gd name="connsiteX3" fmla="*/ 8820000 w 8820000"/>
              <a:gd name="connsiteY3" fmla="*/ 48001 h 239999"/>
              <a:gd name="connsiteX4" fmla="*/ 8820000 w 8820000"/>
              <a:gd name="connsiteY4" fmla="*/ 239999 h 239999"/>
              <a:gd name="connsiteX5" fmla="*/ 0 w 8820000"/>
              <a:gd name="connsiteY5" fmla="*/ 239999 h 239999"/>
              <a:gd name="connsiteX6" fmla="*/ 0 w 8820000"/>
              <a:gd name="connsiteY6" fmla="*/ 48001 h 2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0000" h="239999">
                <a:moveTo>
                  <a:pt x="0" y="48001"/>
                </a:moveTo>
                <a:cubicBezTo>
                  <a:pt x="0" y="21491"/>
                  <a:pt x="21491" y="0"/>
                  <a:pt x="48001" y="0"/>
                </a:cubicBezTo>
                <a:lnTo>
                  <a:pt x="8771999" y="0"/>
                </a:lnTo>
                <a:cubicBezTo>
                  <a:pt x="8798509" y="0"/>
                  <a:pt x="8820000" y="21491"/>
                  <a:pt x="8820000" y="48001"/>
                </a:cubicBezTo>
                <a:lnTo>
                  <a:pt x="8820000" y="239999"/>
                </a:lnTo>
                <a:cubicBezTo>
                  <a:pt x="7350000" y="271999"/>
                  <a:pt x="1470000" y="271999"/>
                  <a:pt x="0" y="239999"/>
                </a:cubicBezTo>
                <a:lnTo>
                  <a:pt x="0" y="48001"/>
                </a:lnTo>
                <a:close/>
              </a:path>
            </a:pathLst>
          </a:custGeom>
          <a:solidFill>
            <a:srgbClr val="134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92696"/>
            <a:ext cx="11369797" cy="5208104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55600">
              <a:lnSpc>
                <a:spcPct val="114000"/>
              </a:lnSpc>
              <a:spcBef>
                <a:spcPts val="800"/>
              </a:spcBef>
              <a:buClr>
                <a:srgbClr val="F79646"/>
              </a:buClr>
              <a:buSzPct val="80000"/>
              <a:buFont typeface="Wingdings" panose="05000000000000000000" pitchFamily="2" charset="2"/>
              <a:buChar char=""/>
              <a:defRPr sz="2000" baseline="0">
                <a:solidFill>
                  <a:srgbClr val="0719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8038" indent="-266700">
              <a:lnSpc>
                <a:spcPct val="114000"/>
              </a:lnSpc>
              <a:spcBef>
                <a:spcPts val="600"/>
              </a:spcBef>
              <a:buClr>
                <a:srgbClr val="F7964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F79646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F79646"/>
              </a:buClr>
              <a:defRPr sz="14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79646"/>
              </a:buClr>
              <a:defRPr sz="14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7" y="251383"/>
            <a:ext cx="10106991" cy="936000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247644" indent="0" algn="l">
              <a:tabLst/>
              <a:defRPr sz="2933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F7D60A-51E0-4990-A6B5-8659FAD1E77E}" type="datetime1">
              <a:rPr lang="en-AU" altLang="en-US"/>
              <a:pPr/>
              <a:t>23/6/2026</a:t>
            </a:fld>
            <a:endParaRPr lang="en-AU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B315E0C-EB2C-4DDA-98FC-2CA8A7C086EE}" type="slidenum">
              <a:rPr lang="en-AU" altLang="en-US"/>
              <a:pPr/>
              <a:t>‹#›</a:t>
            </a:fld>
            <a:endParaRPr lang="en-AU" altLang="en-US"/>
          </a:p>
        </p:txBody>
      </p:sp>
      <p:pic>
        <p:nvPicPr>
          <p:cNvPr id="11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544" y="245535"/>
            <a:ext cx="913707" cy="93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3">
            <a:extLst>
              <a:ext uri="{FF2B5EF4-FFF2-40B4-BE49-F238E27FC236}">
                <a16:creationId xmlns:a16="http://schemas.microsoft.com/office/drawing/2014/main" id="{010BB659-D6C4-4F9F-A0D9-76B67FA7396C}"/>
              </a:ext>
            </a:extLst>
          </p:cNvPr>
          <p:cNvSpPr>
            <a:spLocks/>
          </p:cNvSpPr>
          <p:nvPr userDrawn="1"/>
        </p:nvSpPr>
        <p:spPr bwMode="auto">
          <a:xfrm>
            <a:off x="8445902" y="6664067"/>
            <a:ext cx="3408690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rgbClr val="FFFFFF"/>
                </a:solidFill>
                <a:cs typeface="Arial" pitchFamily="34" charset="0"/>
                <a:sym typeface="Arial" pitchFamily="34" charset="0"/>
              </a:rPr>
              <a:t>© Global Initiative for Asthma, www.ginasthma.org</a:t>
            </a:r>
          </a:p>
        </p:txBody>
      </p:sp>
    </p:spTree>
    <p:extLst>
      <p:ext uri="{BB962C8B-B14F-4D97-AF65-F5344CB8AC3E}">
        <p14:creationId xmlns:p14="http://schemas.microsoft.com/office/powerpoint/2010/main" val="2483981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4"/>
          <p:cNvSpPr/>
          <p:nvPr userDrawn="1"/>
        </p:nvSpPr>
        <p:spPr>
          <a:xfrm>
            <a:off x="220133" y="6653214"/>
            <a:ext cx="11760200" cy="215900"/>
          </a:xfrm>
          <a:custGeom>
            <a:avLst/>
            <a:gdLst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48001 w 8820000"/>
              <a:gd name="connsiteY6" fmla="*/ 288000 h 288000"/>
              <a:gd name="connsiteX7" fmla="*/ 0 w 8820000"/>
              <a:gd name="connsiteY7" fmla="*/ 239999 h 288000"/>
              <a:gd name="connsiteX8" fmla="*/ 0 w 8820000"/>
              <a:gd name="connsiteY8" fmla="*/ 48001 h 288000"/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0 w 8820000"/>
              <a:gd name="connsiteY6" fmla="*/ 239999 h 288000"/>
              <a:gd name="connsiteX7" fmla="*/ 0 w 8820000"/>
              <a:gd name="connsiteY7" fmla="*/ 48001 h 288000"/>
              <a:gd name="connsiteX0" fmla="*/ 0 w 8820000"/>
              <a:gd name="connsiteY0" fmla="*/ 48001 h 239999"/>
              <a:gd name="connsiteX1" fmla="*/ 48001 w 8820000"/>
              <a:gd name="connsiteY1" fmla="*/ 0 h 239999"/>
              <a:gd name="connsiteX2" fmla="*/ 8771999 w 8820000"/>
              <a:gd name="connsiteY2" fmla="*/ 0 h 239999"/>
              <a:gd name="connsiteX3" fmla="*/ 8820000 w 8820000"/>
              <a:gd name="connsiteY3" fmla="*/ 48001 h 239999"/>
              <a:gd name="connsiteX4" fmla="*/ 8820000 w 8820000"/>
              <a:gd name="connsiteY4" fmla="*/ 239999 h 239999"/>
              <a:gd name="connsiteX5" fmla="*/ 0 w 8820000"/>
              <a:gd name="connsiteY5" fmla="*/ 239999 h 239999"/>
              <a:gd name="connsiteX6" fmla="*/ 0 w 8820000"/>
              <a:gd name="connsiteY6" fmla="*/ 48001 h 2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0000" h="239999">
                <a:moveTo>
                  <a:pt x="0" y="48001"/>
                </a:moveTo>
                <a:cubicBezTo>
                  <a:pt x="0" y="21491"/>
                  <a:pt x="21491" y="0"/>
                  <a:pt x="48001" y="0"/>
                </a:cubicBezTo>
                <a:lnTo>
                  <a:pt x="8771999" y="0"/>
                </a:lnTo>
                <a:cubicBezTo>
                  <a:pt x="8798509" y="0"/>
                  <a:pt x="8820000" y="21491"/>
                  <a:pt x="8820000" y="48001"/>
                </a:cubicBezTo>
                <a:lnTo>
                  <a:pt x="8820000" y="239999"/>
                </a:lnTo>
                <a:cubicBezTo>
                  <a:pt x="7350000" y="271999"/>
                  <a:pt x="1470000" y="271999"/>
                  <a:pt x="0" y="239999"/>
                </a:cubicBezTo>
                <a:lnTo>
                  <a:pt x="0" y="48001"/>
                </a:lnTo>
                <a:close/>
              </a:path>
            </a:pathLst>
          </a:custGeom>
          <a:solidFill>
            <a:srgbClr val="134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9708" y="251383"/>
            <a:ext cx="10131377" cy="936000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247644" indent="0" algn="l">
              <a:tabLst/>
              <a:defRPr sz="32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026B130-49EB-452D-BB73-CAD25FE53402}" type="datetime1">
              <a:rPr lang="en-AU" altLang="en-US"/>
              <a:pPr/>
              <a:t>23/6/2026</a:t>
            </a:fld>
            <a:endParaRPr lang="en-A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E667D4-D90F-4601-A628-28D7B0590E1E}" type="slidenum">
              <a:rPr lang="en-AU" altLang="en-US"/>
              <a:pPr/>
              <a:t>‹#›</a:t>
            </a:fld>
            <a:endParaRPr lang="en-AU" altLang="en-US"/>
          </a:p>
        </p:txBody>
      </p:sp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544" y="245535"/>
            <a:ext cx="913707" cy="93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3">
            <a:extLst>
              <a:ext uri="{FF2B5EF4-FFF2-40B4-BE49-F238E27FC236}">
                <a16:creationId xmlns:a16="http://schemas.microsoft.com/office/drawing/2014/main" id="{EBC4E4AE-701D-490A-8F3B-527CEB4CA8FF}"/>
              </a:ext>
            </a:extLst>
          </p:cNvPr>
          <p:cNvSpPr>
            <a:spLocks/>
          </p:cNvSpPr>
          <p:nvPr userDrawn="1"/>
        </p:nvSpPr>
        <p:spPr bwMode="auto">
          <a:xfrm>
            <a:off x="8445902" y="6664067"/>
            <a:ext cx="3408690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rgbClr val="FFFFFF"/>
                </a:solidFill>
                <a:cs typeface="Arial" pitchFamily="34" charset="0"/>
                <a:sym typeface="Arial" pitchFamily="34" charset="0"/>
              </a:rPr>
              <a:t>© Global Initiative for Asthma, www.ginasthma.org</a:t>
            </a:r>
          </a:p>
        </p:txBody>
      </p:sp>
    </p:spTree>
    <p:extLst>
      <p:ext uri="{BB962C8B-B14F-4D97-AF65-F5344CB8AC3E}">
        <p14:creationId xmlns:p14="http://schemas.microsoft.com/office/powerpoint/2010/main" val="3811194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4"/>
          <p:cNvSpPr/>
          <p:nvPr userDrawn="1"/>
        </p:nvSpPr>
        <p:spPr>
          <a:xfrm>
            <a:off x="220133" y="6653214"/>
            <a:ext cx="11760200" cy="215900"/>
          </a:xfrm>
          <a:custGeom>
            <a:avLst/>
            <a:gdLst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48001 w 8820000"/>
              <a:gd name="connsiteY6" fmla="*/ 288000 h 288000"/>
              <a:gd name="connsiteX7" fmla="*/ 0 w 8820000"/>
              <a:gd name="connsiteY7" fmla="*/ 239999 h 288000"/>
              <a:gd name="connsiteX8" fmla="*/ 0 w 8820000"/>
              <a:gd name="connsiteY8" fmla="*/ 48001 h 288000"/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0 w 8820000"/>
              <a:gd name="connsiteY6" fmla="*/ 239999 h 288000"/>
              <a:gd name="connsiteX7" fmla="*/ 0 w 8820000"/>
              <a:gd name="connsiteY7" fmla="*/ 48001 h 288000"/>
              <a:gd name="connsiteX0" fmla="*/ 0 w 8820000"/>
              <a:gd name="connsiteY0" fmla="*/ 48001 h 239999"/>
              <a:gd name="connsiteX1" fmla="*/ 48001 w 8820000"/>
              <a:gd name="connsiteY1" fmla="*/ 0 h 239999"/>
              <a:gd name="connsiteX2" fmla="*/ 8771999 w 8820000"/>
              <a:gd name="connsiteY2" fmla="*/ 0 h 239999"/>
              <a:gd name="connsiteX3" fmla="*/ 8820000 w 8820000"/>
              <a:gd name="connsiteY3" fmla="*/ 48001 h 239999"/>
              <a:gd name="connsiteX4" fmla="*/ 8820000 w 8820000"/>
              <a:gd name="connsiteY4" fmla="*/ 239999 h 239999"/>
              <a:gd name="connsiteX5" fmla="*/ 0 w 8820000"/>
              <a:gd name="connsiteY5" fmla="*/ 239999 h 239999"/>
              <a:gd name="connsiteX6" fmla="*/ 0 w 8820000"/>
              <a:gd name="connsiteY6" fmla="*/ 48001 h 2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0000" h="239999">
                <a:moveTo>
                  <a:pt x="0" y="48001"/>
                </a:moveTo>
                <a:cubicBezTo>
                  <a:pt x="0" y="21491"/>
                  <a:pt x="21491" y="0"/>
                  <a:pt x="48001" y="0"/>
                </a:cubicBezTo>
                <a:lnTo>
                  <a:pt x="8771999" y="0"/>
                </a:lnTo>
                <a:cubicBezTo>
                  <a:pt x="8798509" y="0"/>
                  <a:pt x="8820000" y="21491"/>
                  <a:pt x="8820000" y="48001"/>
                </a:cubicBezTo>
                <a:lnTo>
                  <a:pt x="8820000" y="239999"/>
                </a:lnTo>
                <a:cubicBezTo>
                  <a:pt x="7350000" y="271999"/>
                  <a:pt x="1470000" y="271999"/>
                  <a:pt x="0" y="239999"/>
                </a:cubicBezTo>
                <a:lnTo>
                  <a:pt x="0" y="48001"/>
                </a:lnTo>
                <a:close/>
              </a:path>
            </a:pathLst>
          </a:custGeom>
          <a:solidFill>
            <a:srgbClr val="134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C834639-7F67-43A3-A266-330C94FF1B03}" type="datetime1">
              <a:rPr lang="en-AU" altLang="en-US"/>
              <a:pPr/>
              <a:t>23/6/2026</a:t>
            </a:fld>
            <a:endParaRPr lang="en-AU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B327612-2A87-402A-92F8-F921DC130266}" type="slidenum">
              <a:rPr lang="en-AU" altLang="en-US"/>
              <a:pPr/>
              <a:t>‹#›</a:t>
            </a:fld>
            <a:endParaRPr lang="en-AU" altLang="en-US"/>
          </a:p>
        </p:txBody>
      </p:sp>
      <p:pic>
        <p:nvPicPr>
          <p:cNvPr id="8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544" y="245535"/>
            <a:ext cx="913707" cy="93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3"/>
          <p:cNvSpPr>
            <a:spLocks/>
          </p:cNvSpPr>
          <p:nvPr userDrawn="1"/>
        </p:nvSpPr>
        <p:spPr bwMode="auto">
          <a:xfrm>
            <a:off x="8445902" y="6664067"/>
            <a:ext cx="3408690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rgbClr val="FFFFFF"/>
                </a:solidFill>
                <a:cs typeface="Arial" pitchFamily="34" charset="0"/>
                <a:sym typeface="Arial" pitchFamily="34" charset="0"/>
              </a:rPr>
              <a:t>© Global Initiative for Asthma, www.ginasthma.org</a:t>
            </a:r>
          </a:p>
        </p:txBody>
      </p:sp>
    </p:spTree>
    <p:extLst>
      <p:ext uri="{BB962C8B-B14F-4D97-AF65-F5344CB8AC3E}">
        <p14:creationId xmlns:p14="http://schemas.microsoft.com/office/powerpoint/2010/main" val="3685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4"/>
          <p:cNvSpPr/>
          <p:nvPr userDrawn="1"/>
        </p:nvSpPr>
        <p:spPr>
          <a:xfrm>
            <a:off x="220133" y="6653214"/>
            <a:ext cx="11760200" cy="215900"/>
          </a:xfrm>
          <a:custGeom>
            <a:avLst/>
            <a:gdLst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48001 w 8820000"/>
              <a:gd name="connsiteY6" fmla="*/ 288000 h 288000"/>
              <a:gd name="connsiteX7" fmla="*/ 0 w 8820000"/>
              <a:gd name="connsiteY7" fmla="*/ 239999 h 288000"/>
              <a:gd name="connsiteX8" fmla="*/ 0 w 8820000"/>
              <a:gd name="connsiteY8" fmla="*/ 48001 h 288000"/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0 w 8820000"/>
              <a:gd name="connsiteY6" fmla="*/ 239999 h 288000"/>
              <a:gd name="connsiteX7" fmla="*/ 0 w 8820000"/>
              <a:gd name="connsiteY7" fmla="*/ 48001 h 288000"/>
              <a:gd name="connsiteX0" fmla="*/ 0 w 8820000"/>
              <a:gd name="connsiteY0" fmla="*/ 48001 h 239999"/>
              <a:gd name="connsiteX1" fmla="*/ 48001 w 8820000"/>
              <a:gd name="connsiteY1" fmla="*/ 0 h 239999"/>
              <a:gd name="connsiteX2" fmla="*/ 8771999 w 8820000"/>
              <a:gd name="connsiteY2" fmla="*/ 0 h 239999"/>
              <a:gd name="connsiteX3" fmla="*/ 8820000 w 8820000"/>
              <a:gd name="connsiteY3" fmla="*/ 48001 h 239999"/>
              <a:gd name="connsiteX4" fmla="*/ 8820000 w 8820000"/>
              <a:gd name="connsiteY4" fmla="*/ 239999 h 239999"/>
              <a:gd name="connsiteX5" fmla="*/ 0 w 8820000"/>
              <a:gd name="connsiteY5" fmla="*/ 239999 h 239999"/>
              <a:gd name="connsiteX6" fmla="*/ 0 w 8820000"/>
              <a:gd name="connsiteY6" fmla="*/ 48001 h 2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0000" h="239999">
                <a:moveTo>
                  <a:pt x="0" y="48001"/>
                </a:moveTo>
                <a:cubicBezTo>
                  <a:pt x="0" y="21491"/>
                  <a:pt x="21491" y="0"/>
                  <a:pt x="48001" y="0"/>
                </a:cubicBezTo>
                <a:lnTo>
                  <a:pt x="8771999" y="0"/>
                </a:lnTo>
                <a:cubicBezTo>
                  <a:pt x="8798509" y="0"/>
                  <a:pt x="8820000" y="21491"/>
                  <a:pt x="8820000" y="48001"/>
                </a:cubicBezTo>
                <a:lnTo>
                  <a:pt x="8820000" y="239999"/>
                </a:lnTo>
                <a:cubicBezTo>
                  <a:pt x="7350000" y="271999"/>
                  <a:pt x="1470000" y="271999"/>
                  <a:pt x="0" y="239999"/>
                </a:cubicBezTo>
                <a:lnTo>
                  <a:pt x="0" y="48001"/>
                </a:lnTo>
                <a:close/>
              </a:path>
            </a:pathLst>
          </a:custGeom>
          <a:solidFill>
            <a:srgbClr val="134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04E9227-E274-4440-BA8E-C7106F132587}" type="datetime1">
              <a:rPr lang="en-AU" altLang="en-US"/>
              <a:pPr/>
              <a:t>23/6/2026</a:t>
            </a:fld>
            <a:endParaRPr lang="en-AU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51FF73E-AFE6-47C7-B9BC-46EA8BF16127}" type="slidenum">
              <a:rPr lang="en-AU" altLang="en-US"/>
              <a:pPr/>
              <a:t>‹#›</a:t>
            </a:fld>
            <a:endParaRPr lang="en-AU" altLang="en-US"/>
          </a:p>
        </p:txBody>
      </p:sp>
      <p:pic>
        <p:nvPicPr>
          <p:cNvPr id="8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544" y="245535"/>
            <a:ext cx="913707" cy="93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3"/>
          <p:cNvSpPr>
            <a:spLocks/>
          </p:cNvSpPr>
          <p:nvPr userDrawn="1"/>
        </p:nvSpPr>
        <p:spPr bwMode="auto">
          <a:xfrm>
            <a:off x="8069325" y="6653841"/>
            <a:ext cx="3797898" cy="20512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333">
                <a:solidFill>
                  <a:srgbClr val="FFFFFF"/>
                </a:solidFill>
                <a:cs typeface="Arial" pitchFamily="34" charset="0"/>
                <a:sym typeface="Arial" pitchFamily="34" charset="0"/>
              </a:rPr>
              <a:t>© Global Initiative for Asthma, www.ginasthma.org</a:t>
            </a:r>
          </a:p>
        </p:txBody>
      </p:sp>
    </p:spTree>
    <p:extLst>
      <p:ext uri="{BB962C8B-B14F-4D97-AF65-F5344CB8AC3E}">
        <p14:creationId xmlns:p14="http://schemas.microsoft.com/office/powerpoint/2010/main" val="854102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72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0B2DE1C-A765-CC0D-D74D-46D6964B0B6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32508" y="6612047"/>
            <a:ext cx="413927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Global Initiative for </a:t>
            </a:r>
            <a:r>
              <a:rPr kumimoji="0" lang="en-AU" altLang="en-US" sz="11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Asthma May 5, 2026</a:t>
            </a:r>
            <a:r>
              <a:rPr kumimoji="0" lang="en-AU" altLang="en-US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www.ginasthma.org</a:t>
            </a:r>
            <a:endParaRPr kumimoji="0" lang="en-AU" altLang="en-U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109699-41B1-66BB-8B36-55D8DC766CC4}"/>
              </a:ext>
            </a:extLst>
          </p:cNvPr>
          <p:cNvGrpSpPr/>
          <p:nvPr userDrawn="1"/>
        </p:nvGrpSpPr>
        <p:grpSpPr>
          <a:xfrm>
            <a:off x="11425170" y="-2513"/>
            <a:ext cx="722760" cy="761929"/>
            <a:chOff x="11425170" y="-2513"/>
            <a:chExt cx="722760" cy="76192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ABC4FE7-7300-59F2-C62A-80FA417919AA}"/>
                </a:ext>
              </a:extLst>
            </p:cNvPr>
            <p:cNvSpPr/>
            <p:nvPr/>
          </p:nvSpPr>
          <p:spPr>
            <a:xfrm>
              <a:off x="11533658" y="82726"/>
              <a:ext cx="614272" cy="6766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9859941-AE3F-96D3-75E5-F5585F8F66D9}"/>
                </a:ext>
              </a:extLst>
            </p:cNvPr>
            <p:cNvSpPr/>
            <p:nvPr/>
          </p:nvSpPr>
          <p:spPr>
            <a:xfrm>
              <a:off x="11533658" y="-2513"/>
              <a:ext cx="614272" cy="6766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D7C8D7F6-C29D-C33D-7822-2025F359B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5170" y="80213"/>
              <a:ext cx="658342" cy="67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8137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92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ＭＳ Ｐゴシック" pitchFamily="-83" charset="-128"/>
          <a:cs typeface="ＭＳ Ｐゴシック" pitchFamily="-83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ＭＳ Ｐゴシック" pitchFamily="-83" charset="-128"/>
          <a:cs typeface="ＭＳ Ｐゴシック" pitchFamily="-83" charset="-128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44449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A5156E-A025-3ED6-ED82-D0DC3D1AFBB9}"/>
              </a:ext>
            </a:extLst>
          </p:cNvPr>
          <p:cNvSpPr txBox="1"/>
          <p:nvPr/>
        </p:nvSpPr>
        <p:spPr>
          <a:xfrm>
            <a:off x="239843" y="6505731"/>
            <a:ext cx="2848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A40F7-59D5-8751-7531-332B80EB78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75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F4105-2E89-FA2C-DE13-DB832E7AD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77656BC-880D-E656-0781-801F203C57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5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05A312-D684-BA35-E2C2-4F20422AFB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15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821476-8EB7-DD4C-C25E-F022C319DE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62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22F434-6A08-EBF5-B8B0-B2A0CA1DD7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2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3D3DE8-DAC6-F0E7-08F5-164A2620A7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14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CFE786-1B97-E5E6-9984-7A9246849E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66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81CF7D-1974-67B0-F7E3-40320D3E3F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9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5C935F-3C76-A8AA-10A7-EAFDD5632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44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21E20-E813-8B7B-EC7E-D83EF0363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D4D218-358C-7151-9F03-4C9411C8F9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92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A6C45C-39F0-3C66-99A9-995E8FC287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18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3816C-AF45-672F-F091-074B264F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327121-7BA7-4F7A-6783-F40FD8BA0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99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E31C6A-6332-D885-73A9-96F03F3D9E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4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6C609-6176-F566-C4FE-AD69DCBBE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282A6D9-D0CF-F17E-1D38-EC907C5228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8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6C5EF6-A835-8E8A-AE50-ECE4FA4DF5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03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3D2FA-E73F-8BA0-C7DA-5B7E14CBF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EE39ED-EA09-534C-4322-99EA4EA4E0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7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09F79-C0F6-E4CF-4A1A-A0F766A13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C7A77C-79CD-36D8-DDED-FABAD16D6E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85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007E84-9046-8486-C1D7-7129DABF25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24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04D38E-FC61-9A96-EF3B-48B07DBF89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44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E94F6C-070A-1C23-5751-E4304CAD84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7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EAC8-EB82-7479-E6CA-82FFB1C4C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C8748D-12E6-BA53-4A6F-56D54EDA5A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100"/>
            <a:ext cx="12124267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57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023A1A-5D8E-C462-1F73-0C3B40CE59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CF639-3A8F-6D6D-75B9-A993F4C2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088FB35-79EE-25ED-17C2-BB6D7B1A5F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08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9A1D1-62BC-FA81-3D58-633870230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FA39E9-29F5-365D-28F7-C8A9BD5891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71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3F240-3410-49CA-2CF6-9D426883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C76911-E6EF-F157-A8C2-BFF708FED7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1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10F40C-D525-4C64-4F58-EA885D7DB3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66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683F85-4721-B8FC-B353-694BDAB228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69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384D0-9144-4AE6-118A-1A19DAD13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692928-B608-ECB3-B609-875D947ADC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573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1046A3-F2A6-F967-E199-3A49EE73BB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11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6E5AE6-6F8B-2016-ECA2-5418E35E73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72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78F659-19C2-9E5E-5D89-DE06FB958F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43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4E67F-6AAE-4B3E-2F82-EE424824C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9E2382-63BB-E4C8-F379-67F8DDAEB6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7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FF37D-88F5-D1F1-B890-E3FB624EA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FE48E6-51FE-855D-28D1-E29BD1B94F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42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2C3D1A-B05B-D437-95F1-A516184C52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71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EA3F70-ED75-CC8F-C783-6D08AF8ACF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60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66915-21D5-327B-AE0B-FF87BF0B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C52FE8-98C1-A96E-6BB7-2B2ABD8F07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69422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81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F054D-F0D6-B683-8805-5A41F23D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3F2096-0B96-DF2B-FE9C-42ECFE9EAD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95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81E0-F9E6-91D9-7B3A-7BB9A94B5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F173A8-9D75-77D8-11FF-AAB26B3B7F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283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C4687-5046-A80C-61F0-188C2EE50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E55BE0-4CBD-DF5C-F73A-E85CA62A6F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371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785C0-7E30-8785-F013-956AFB1E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A070F0-FF95-B8C0-C149-7E4CF7CC4D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24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EA7FB9-0D7D-3BBE-5700-9669B63A17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18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E79E80-6F4B-DB86-5F13-21826E66CA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78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39AECC3-07A2-0732-4931-5B16DEE396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69422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202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BF133D2-7176-F81E-5467-8DDD4103A4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1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3249EE-FD39-C82C-E1C6-8EA9FA2CCE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75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7AFBCC-9CB1-B158-DEAF-F8C3DEC096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34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94CC0E-8685-88F2-1689-75FF7169C4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0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030DF-8BCC-62EB-6B71-B71EAC2F41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33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145AA5-F8ED-0987-B314-1740C76CAA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60E3A4-C2BC-1B52-9D30-1B8E29F1DE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84390"/>
      </p:ext>
    </p:extLst>
  </p:cSld>
  <p:clrMapOvr>
    <a:masterClrMapping/>
  </p:clrMapOvr>
</p:sld>
</file>

<file path=ppt/theme/theme1.xml><?xml version="1.0" encoding="utf-8"?>
<a:theme xmlns:a="http://schemas.openxmlformats.org/drawingml/2006/main" name="GINA 16_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2c514c1-a717-4087-be06-d40d2070ad52}" enabled="0" method="" siteId="{82c514c1-a717-4087-be06-d40d2070ad5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8617</TotalTime>
  <Words>1088</Words>
  <Application>Microsoft Macintosh PowerPoint</Application>
  <PresentationFormat>Widescreen</PresentationFormat>
  <Paragraphs>80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Aptos</vt:lpstr>
      <vt:lpstr>Arial</vt:lpstr>
      <vt:lpstr>Calibri</vt:lpstr>
      <vt:lpstr>Wingdings</vt:lpstr>
      <vt:lpstr>GINA 16_9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Reddel</dc:creator>
  <cp:lastModifiedBy>Kristi Rurey - GINA</cp:lastModifiedBy>
  <cp:revision>45</cp:revision>
  <dcterms:created xsi:type="dcterms:W3CDTF">2026-04-27T15:23:05Z</dcterms:created>
  <dcterms:modified xsi:type="dcterms:W3CDTF">2026-06-23T15:23:31Z</dcterms:modified>
</cp:coreProperties>
</file>